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4648-8782-4DEA-BB60-F0BD1651ED45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BD21-9B74-45C1-8C50-D50D5D9ACB8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121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4648-8782-4DEA-BB60-F0BD1651ED45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BD21-9B74-45C1-8C50-D50D5D9AC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5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4648-8782-4DEA-BB60-F0BD1651ED45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BD21-9B74-45C1-8C50-D50D5D9AC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62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4648-8782-4DEA-BB60-F0BD1651ED45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BD21-9B74-45C1-8C50-D50D5D9AC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30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4648-8782-4DEA-BB60-F0BD1651ED45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BD21-9B74-45C1-8C50-D50D5D9ACB8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7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4648-8782-4DEA-BB60-F0BD1651ED45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BD21-9B74-45C1-8C50-D50D5D9AC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25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4648-8782-4DEA-BB60-F0BD1651ED45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BD21-9B74-45C1-8C50-D50D5D9AC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5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4648-8782-4DEA-BB60-F0BD1651ED45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BD21-9B74-45C1-8C50-D50D5D9AC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359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4648-8782-4DEA-BB60-F0BD1651ED45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BD21-9B74-45C1-8C50-D50D5D9AC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25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1794648-8782-4DEA-BB60-F0BD1651ED45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53BD21-9B74-45C1-8C50-D50D5D9AC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79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4648-8782-4DEA-BB60-F0BD1651ED45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BD21-9B74-45C1-8C50-D50D5D9AC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31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1794648-8782-4DEA-BB60-F0BD1651ED45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C53BD21-9B74-45C1-8C50-D50D5D9ACB82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59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dirty="0" smtClean="0"/>
              <a:t>What’s Ahead for Embedded Software?</a:t>
            </a:r>
            <a:br>
              <a:rPr lang="en-US" altLang="zh-CN" dirty="0" smtClean="0"/>
            </a:br>
            <a:r>
              <a:rPr lang="en-US" altLang="zh-CN" sz="2800" dirty="0" smtClean="0"/>
              <a:t>Author: Edward A. Lee</a:t>
            </a:r>
            <a:br>
              <a:rPr lang="en-US" altLang="zh-CN" sz="2800" dirty="0" smtClean="0"/>
            </a:br>
            <a:r>
              <a:rPr lang="en-US" altLang="zh-CN" sz="2800" dirty="0" smtClean="0"/>
              <a:t>@University of California, Berkeley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YIN XIAOPENG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4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and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Type </a:t>
            </a:r>
            <a:r>
              <a:rPr lang="en-GB" dirty="0" smtClean="0"/>
              <a:t>systems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one </a:t>
            </a:r>
            <a:r>
              <a:rPr lang="en-GB" dirty="0"/>
              <a:t>of the great </a:t>
            </a:r>
            <a:r>
              <a:rPr lang="en-GB" dirty="0" smtClean="0"/>
              <a:t>practical triumphs </a:t>
            </a:r>
            <a:r>
              <a:rPr lang="en-GB" dirty="0"/>
              <a:t>of contemporary </a:t>
            </a:r>
            <a:r>
              <a:rPr lang="en-GB" dirty="0" smtClean="0"/>
              <a:t>software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provide a </a:t>
            </a:r>
            <a:r>
              <a:rPr lang="en-GB" dirty="0" smtClean="0"/>
              <a:t>vocabulary for </a:t>
            </a:r>
            <a:r>
              <a:rPr lang="en-GB" dirty="0"/>
              <a:t>talking about larger structure </a:t>
            </a:r>
            <a:r>
              <a:rPr lang="en-GB" dirty="0" smtClean="0"/>
              <a:t>than lines </a:t>
            </a:r>
            <a:r>
              <a:rPr lang="en-GB" dirty="0"/>
              <a:t>of code and </a:t>
            </a:r>
            <a:r>
              <a:rPr lang="en-GB" dirty="0" smtClean="0"/>
              <a:t>subroutines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Ensure software’s correctness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Disadvantage: </a:t>
            </a:r>
            <a:r>
              <a:rPr lang="en-US" dirty="0"/>
              <a:t>only </a:t>
            </a:r>
            <a:r>
              <a:rPr lang="en-US" dirty="0" smtClean="0"/>
              <a:t>talk about static structure</a:t>
            </a:r>
          </a:p>
          <a:p>
            <a:pPr lvl="0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Type </a:t>
            </a: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system techniques</a:t>
            </a:r>
          </a:p>
          <a:p>
            <a:pPr lvl="1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Mathematically, depend on  partial type ordering defined by subtyping relation or lossless convertibility</a:t>
            </a:r>
          </a:p>
          <a:p>
            <a:pPr lvl="1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describe an interface’s dynamic properties </a:t>
            </a: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using nondeterministic automata</a:t>
            </a:r>
          </a:p>
          <a:p>
            <a:pPr lvl="2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Then define a pertinent </a:t>
            </a: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partial ordering relation using the </a:t>
            </a: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simulation relation </a:t>
            </a: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among automata</a:t>
            </a:r>
          </a:p>
          <a:p>
            <a:pPr marL="201168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996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and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How a type system works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1547" y="2346155"/>
            <a:ext cx="4448906" cy="366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873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All frameworks impose some constraints to </a:t>
            </a:r>
            <a:r>
              <a:rPr lang="en-GB" dirty="0" smtClean="0"/>
              <a:t>achieve certain benefits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stronger benefits come </a:t>
            </a:r>
            <a:r>
              <a:rPr lang="en-GB" dirty="0" smtClean="0"/>
              <a:t>at the </a:t>
            </a:r>
            <a:r>
              <a:rPr lang="en-GB" dirty="0"/>
              <a:t>expense of stronger </a:t>
            </a:r>
            <a:r>
              <a:rPr lang="en-GB" dirty="0" smtClean="0"/>
              <a:t>constraints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Cannot </a:t>
            </a:r>
            <a:r>
              <a:rPr lang="en-GB" dirty="0"/>
              <a:t>solve all the framework </a:t>
            </a:r>
            <a:r>
              <a:rPr lang="en-GB" dirty="0" smtClean="0"/>
              <a:t>problems for </a:t>
            </a:r>
            <a:r>
              <a:rPr lang="en-GB" dirty="0"/>
              <a:t>any complex </a:t>
            </a:r>
            <a:r>
              <a:rPr lang="en-GB" dirty="0" smtClean="0"/>
              <a:t>system</a:t>
            </a:r>
          </a:p>
          <a:p>
            <a:pPr lvl="0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Mix frameworks heterogeneously</a:t>
            </a:r>
          </a:p>
          <a:p>
            <a:pPr lvl="1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avoid giving up </a:t>
            </a: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benefits </a:t>
            </a: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of specialized </a:t>
            </a: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frameworks</a:t>
            </a:r>
          </a:p>
          <a:p>
            <a:pPr lvl="1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ways to mix</a:t>
            </a:r>
          </a:p>
          <a:p>
            <a:pPr lvl="2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through </a:t>
            </a: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specialization where one </a:t>
            </a: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framework is simply a more restricted version </a:t>
            </a: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of another</a:t>
            </a:r>
          </a:p>
          <a:p>
            <a:pPr lvl="2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GB" dirty="0"/>
              <a:t>mix frameworks hierarchically</a:t>
            </a:r>
            <a:endParaRPr lang="en-GB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201168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810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research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Human-computer </a:t>
            </a:r>
            <a:r>
              <a:rPr lang="en-GB" dirty="0" smtClean="0"/>
              <a:t>interaction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key to making embedded systems pervasive </a:t>
            </a:r>
            <a:r>
              <a:rPr lang="en-GB" dirty="0" smtClean="0"/>
              <a:t>and useful</a:t>
            </a:r>
          </a:p>
          <a:p>
            <a:pPr lvl="0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Networking problems</a:t>
            </a:r>
          </a:p>
          <a:p>
            <a:pPr lvl="1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p</a:t>
            </a: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articularly provide quality-of-service guarantees </a:t>
            </a: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in the face of unreliable resources</a:t>
            </a:r>
          </a:p>
          <a:p>
            <a:pPr lvl="0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Power consumption problems</a:t>
            </a:r>
          </a:p>
          <a:p>
            <a:pPr lvl="1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hardware and software design techniques that </a:t>
            </a: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minimize power </a:t>
            </a: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consumption </a:t>
            </a: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for </a:t>
            </a: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portable devices</a:t>
            </a:r>
          </a:p>
          <a:p>
            <a:pPr marL="201168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78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Introduction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Frameworks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H/W – S/W Partnership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Real-time Scheduling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Interfaces and Types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 smtClean="0"/>
              <a:t>Metaframework</a:t>
            </a:r>
            <a:r>
              <a:rPr lang="en-US" sz="2800" dirty="0" err="1"/>
              <a:t>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9278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Embedded s</a:t>
            </a:r>
            <a:r>
              <a:rPr lang="en-US" altLang="zh-CN" dirty="0" smtClean="0"/>
              <a:t>oftware</a:t>
            </a:r>
            <a:r>
              <a:rPr lang="en-US" dirty="0" smtClean="0"/>
              <a:t> is ubiquitous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Why embedded software research now?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Design challenges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Interface to the real world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esearch questions: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GB" dirty="0"/>
              <a:t>how </a:t>
            </a:r>
            <a:r>
              <a:rPr lang="en-GB" dirty="0" smtClean="0"/>
              <a:t>to reconcile </a:t>
            </a:r>
            <a:r>
              <a:rPr lang="en-GB" dirty="0"/>
              <a:t>a set of domain-specific requirements with the demands of </a:t>
            </a:r>
            <a:r>
              <a:rPr lang="en-GB" dirty="0" smtClean="0"/>
              <a:t>interaction in </a:t>
            </a:r>
            <a:r>
              <a:rPr lang="en-GB" dirty="0"/>
              <a:t>the physical world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320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What is the 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 set of constraints on components and their </a:t>
            </a:r>
            <a:r>
              <a:rPr lang="en-GB" dirty="0" smtClean="0"/>
              <a:t>interaction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 set of benefits that derive from those </a:t>
            </a:r>
            <a:r>
              <a:rPr lang="en-GB" dirty="0" smtClean="0"/>
              <a:t>constraints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defines a model of computation, which governs the interaction </a:t>
            </a:r>
            <a:r>
              <a:rPr lang="en-GB" dirty="0" smtClean="0"/>
              <a:t>of components</a:t>
            </a:r>
          </a:p>
          <a:p>
            <a:pPr lvl="0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Four service categories of most frameworks:</a:t>
            </a:r>
          </a:p>
          <a:p>
            <a:pPr lvl="1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Ontology: defines what it means to be a component.</a:t>
            </a:r>
          </a:p>
          <a:p>
            <a:pPr lvl="1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Epistemology: defines a states of knowledge.</a:t>
            </a:r>
          </a:p>
          <a:p>
            <a:pPr lvl="1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Protocols: provides mechanisms that dictate how components interact.</a:t>
            </a:r>
          </a:p>
          <a:p>
            <a:pPr lvl="1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Lexicon: defines the possible messages.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9425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More constraints, more specific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specificity comes with benefits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Unix pipes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Internet</a:t>
            </a:r>
            <a:endParaRPr lang="en-GB" dirty="0" smtClean="0"/>
          </a:p>
          <a:p>
            <a:pPr lvl="0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Framework is deeply ingrained in the culture of designers who use it</a:t>
            </a:r>
          </a:p>
          <a:p>
            <a:pPr lvl="1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turing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sequentiality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 of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computation</a:t>
            </a:r>
          </a:p>
          <a:p>
            <a:pPr lvl="0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Key challenge</a:t>
            </a:r>
          </a:p>
          <a:p>
            <a:pPr lvl="1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invent frameworks with properties that </a:t>
            </a: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better match </a:t>
            </a: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 application domain</a:t>
            </a:r>
            <a:endParaRPr lang="en-US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201168" lvl="1" indent="0">
              <a:buClr>
                <a:srgbClr val="9DBFBE"/>
              </a:buCl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334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Concurrency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 concurrent framework defines the “laws of physics,” fashioning the ontology, protocols, and epistemology to achieve a particular approach </a:t>
            </a:r>
            <a:r>
              <a:rPr lang="en-GB" dirty="0" smtClean="0"/>
              <a:t>to concurrent computing.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universal concurrent framework has yet merged.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Von Neumann framework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reduces time to a total order of discrete events, </a:t>
            </a:r>
            <a:r>
              <a:rPr lang="en-GB" dirty="0" smtClean="0"/>
              <a:t>in which </a:t>
            </a:r>
            <a:r>
              <a:rPr lang="en-GB" dirty="0"/>
              <a:t>sequencing is sufficient for </a:t>
            </a:r>
            <a:r>
              <a:rPr lang="en-GB" dirty="0" smtClean="0"/>
              <a:t>correctness</a:t>
            </a:r>
          </a:p>
          <a:p>
            <a:pPr lvl="1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Events are partially ordered at best</a:t>
            </a:r>
          </a:p>
          <a:p>
            <a:pPr lvl="1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Problem in networked embedded systems</a:t>
            </a:r>
          </a:p>
          <a:p>
            <a:pPr lvl="2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GB" dirty="0"/>
              <a:t>A framework well suited to small latencies is usually poorly suited to large </a:t>
            </a:r>
            <a:r>
              <a:rPr lang="en-GB" dirty="0" smtClean="0"/>
              <a:t>latencies—and </a:t>
            </a:r>
            <a:r>
              <a:rPr lang="en-GB" dirty="0"/>
              <a:t>vice versa</a:t>
            </a:r>
            <a:endParaRPr lang="en-US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84048" lvl="2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7979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Sample frameworks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Diversity makes it hard to select a framework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As the level of abstraction and domain-specificity rise</a:t>
            </a:r>
          </a:p>
          <a:p>
            <a:pPr lvl="1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Time is one dimension in which these views differ</a:t>
            </a:r>
          </a:p>
          <a:p>
            <a:pPr lvl="2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Real number  </a:t>
            </a:r>
            <a:endParaRPr lang="en-GB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2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discrete  </a:t>
            </a:r>
          </a:p>
          <a:p>
            <a:pPr lvl="2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partially </a:t>
            </a: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ordered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Mixing frameworks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 grand unified approach to </a:t>
            </a:r>
            <a:r>
              <a:rPr lang="en-GB" dirty="0" err="1"/>
              <a:t>modeling</a:t>
            </a:r>
            <a:r>
              <a:rPr lang="en-GB" dirty="0"/>
              <a:t> would </a:t>
            </a:r>
            <a:r>
              <a:rPr lang="en-GB" dirty="0" smtClean="0"/>
              <a:t>seek a </a:t>
            </a:r>
            <a:r>
              <a:rPr lang="en-GB" dirty="0"/>
              <a:t>concurrent framework that serves all </a:t>
            </a:r>
            <a:r>
              <a:rPr lang="en-GB" dirty="0" smtClean="0"/>
              <a:t>purposes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create the union of all the frameworks - resulting framework would be extremely complex </a:t>
            </a:r>
            <a:r>
              <a:rPr lang="en-GB" dirty="0" smtClean="0"/>
              <a:t>and difficult </a:t>
            </a:r>
            <a:r>
              <a:rPr lang="en-GB" dirty="0"/>
              <a:t>to </a:t>
            </a:r>
            <a:r>
              <a:rPr lang="en-GB" dirty="0" smtClean="0"/>
              <a:t>use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use an architecture </a:t>
            </a:r>
            <a:r>
              <a:rPr lang="en-GB" dirty="0" smtClean="0"/>
              <a:t>description language </a:t>
            </a:r>
            <a:r>
              <a:rPr lang="en-GB" dirty="0"/>
              <a:t>(ADL) to define a </a:t>
            </a:r>
            <a:r>
              <a:rPr lang="en-GB" dirty="0" smtClean="0"/>
              <a:t>framework – sometime ADL and design are poor match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heterogeneously mix </a:t>
            </a:r>
            <a:r>
              <a:rPr lang="en-GB" dirty="0" smtClean="0"/>
              <a:t>frameworks, </a:t>
            </a:r>
            <a:r>
              <a:rPr lang="en-GB" dirty="0"/>
              <a:t>instead of forming the union of their </a:t>
            </a:r>
            <a:r>
              <a:rPr lang="en-GB" dirty="0" smtClean="0"/>
              <a:t>services, preserve </a:t>
            </a:r>
            <a:r>
              <a:rPr lang="en-GB" dirty="0"/>
              <a:t>their distinct </a:t>
            </a:r>
            <a:r>
              <a:rPr lang="en-GB" dirty="0" smtClean="0"/>
              <a:t>identity</a:t>
            </a:r>
          </a:p>
        </p:txBody>
      </p:sp>
    </p:spTree>
    <p:extLst>
      <p:ext uri="{BB962C8B-B14F-4D97-AF65-F5344CB8AC3E}">
        <p14:creationId xmlns:p14="http://schemas.microsoft.com/office/powerpoint/2010/main" val="420050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H/W – S/W P</a:t>
            </a:r>
            <a:r>
              <a:rPr lang="en-US" altLang="zh-CN" dirty="0" smtClean="0"/>
              <a:t>artnership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Software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primarily sequential execution </a:t>
            </a:r>
            <a:r>
              <a:rPr lang="en-GB" dirty="0" smtClean="0"/>
              <a:t>with a </a:t>
            </a:r>
            <a:r>
              <a:rPr lang="en-GB" dirty="0"/>
              <a:t>single instruction </a:t>
            </a:r>
            <a:r>
              <a:rPr lang="en-GB" dirty="0" smtClean="0"/>
              <a:t>stream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same </a:t>
            </a:r>
            <a:r>
              <a:rPr lang="en-GB" dirty="0" smtClean="0"/>
              <a:t>hardware resources </a:t>
            </a:r>
            <a:r>
              <a:rPr lang="en-GB" dirty="0"/>
              <a:t>are multiplexed in time to perform </a:t>
            </a:r>
            <a:r>
              <a:rPr lang="en-GB" dirty="0" smtClean="0"/>
              <a:t>a variety </a:t>
            </a:r>
            <a:r>
              <a:rPr lang="en-GB" dirty="0"/>
              <a:t>of </a:t>
            </a:r>
            <a:r>
              <a:rPr lang="en-GB" dirty="0" smtClean="0"/>
              <a:t>functions</a:t>
            </a:r>
          </a:p>
          <a:p>
            <a:pPr lvl="0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Hardware</a:t>
            </a:r>
          </a:p>
          <a:p>
            <a:pPr lvl="1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primarily parallel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execution</a:t>
            </a:r>
          </a:p>
          <a:p>
            <a:pPr lvl="1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hardware resources </a:t>
            </a: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are not shared</a:t>
            </a:r>
          </a:p>
          <a:p>
            <a:pPr lvl="0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Embedded system</a:t>
            </a:r>
          </a:p>
          <a:p>
            <a:pPr lvl="1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Involve both S/W and H/W</a:t>
            </a:r>
          </a:p>
          <a:p>
            <a:pPr lvl="1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Explore the balance between sequential and parallel execution styles</a:t>
            </a:r>
          </a:p>
          <a:p>
            <a:pPr marL="201168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70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– Time Scheduling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provides </a:t>
            </a:r>
            <a:r>
              <a:rPr lang="en-GB" dirty="0" smtClean="0"/>
              <a:t>some assurances </a:t>
            </a:r>
            <a:r>
              <a:rPr lang="en-GB" dirty="0"/>
              <a:t>of timely performance given certain </a:t>
            </a:r>
            <a:r>
              <a:rPr lang="en-GB" dirty="0" smtClean="0"/>
              <a:t>component properties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Rate-monotonic scheduling </a:t>
            </a:r>
            <a:r>
              <a:rPr lang="en-GB" dirty="0" smtClean="0"/>
              <a:t>principles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translate the invocation period into </a:t>
            </a:r>
            <a:r>
              <a:rPr lang="en-GB" dirty="0" smtClean="0"/>
              <a:t>priorities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Priorities are based on semantic information, reflecting the criticality </a:t>
            </a:r>
            <a:endParaRPr lang="en-GB" dirty="0"/>
          </a:p>
          <a:p>
            <a:pPr lvl="0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Most methods are not compositional</a:t>
            </a:r>
          </a:p>
          <a:p>
            <a:pPr lvl="0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Priority inversion – a chronic issue in scheduling</a:t>
            </a:r>
          </a:p>
          <a:p>
            <a:pPr lvl="1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Occurs when process interact </a:t>
            </a: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by entering a </a:t>
            </a: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monitor to </a:t>
            </a: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exclusively access a shared </a:t>
            </a: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resource</a:t>
            </a:r>
          </a:p>
          <a:p>
            <a:pPr lvl="0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Priority-based scheduling scheme</a:t>
            </a:r>
          </a:p>
          <a:p>
            <a:pPr lvl="1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GB" dirty="0"/>
              <a:t>processes </a:t>
            </a:r>
            <a:r>
              <a:rPr lang="en-GB" dirty="0" smtClean="0"/>
              <a:t>interact both </a:t>
            </a:r>
            <a:r>
              <a:rPr lang="en-GB" dirty="0"/>
              <a:t>through the scheduler and through </a:t>
            </a:r>
            <a:r>
              <a:rPr lang="en-GB" dirty="0" smtClean="0"/>
              <a:t>the mutual-exclusion </a:t>
            </a:r>
            <a:r>
              <a:rPr lang="en-GB" dirty="0"/>
              <a:t>mechanism (monitors) that </a:t>
            </a:r>
            <a:r>
              <a:rPr lang="en-GB" dirty="0" smtClean="0"/>
              <a:t>the framework supports</a:t>
            </a:r>
          </a:p>
          <a:p>
            <a:pPr lvl="1">
              <a:buClr>
                <a:srgbClr val="9DBFBE"/>
              </a:buClr>
              <a:buFont typeface="Arial" panose="020B0604020202020204" pitchFamily="34" charset="0"/>
              <a:buChar char="•"/>
            </a:pPr>
            <a:r>
              <a:rPr lang="en-US" dirty="0"/>
              <a:t>no coherent compositional semantics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692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286</TotalTime>
  <Words>692</Words>
  <Application>Microsoft Office PowerPoint</Application>
  <PresentationFormat>Widescreen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宋体</vt:lpstr>
      <vt:lpstr>Arial</vt:lpstr>
      <vt:lpstr>Calibri</vt:lpstr>
      <vt:lpstr>Calibri Light</vt:lpstr>
      <vt:lpstr>Retrospect</vt:lpstr>
      <vt:lpstr>What’s Ahead for Embedded Software? Author: Edward A. Lee @University of California, Berkeley</vt:lpstr>
      <vt:lpstr>outline</vt:lpstr>
      <vt:lpstr>Introduction</vt:lpstr>
      <vt:lpstr>Frameworks</vt:lpstr>
      <vt:lpstr>Frameworks</vt:lpstr>
      <vt:lpstr>Frameworks</vt:lpstr>
      <vt:lpstr>frameworks</vt:lpstr>
      <vt:lpstr>H/W – S/W Partnership</vt:lpstr>
      <vt:lpstr>Real – Time Scheduling</vt:lpstr>
      <vt:lpstr>Interface and Types</vt:lpstr>
      <vt:lpstr>Interface and Types</vt:lpstr>
      <vt:lpstr>Metaframework</vt:lpstr>
      <vt:lpstr>Other research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Ahead for Embedded Software? Author: Edward A. Lee @University of California, Berkeley</dc:title>
  <dc:creator>Windows User</dc:creator>
  <cp:lastModifiedBy>Windows User</cp:lastModifiedBy>
  <cp:revision>33</cp:revision>
  <dcterms:created xsi:type="dcterms:W3CDTF">2017-11-06T05:41:16Z</dcterms:created>
  <dcterms:modified xsi:type="dcterms:W3CDTF">2017-11-08T06:18:05Z</dcterms:modified>
</cp:coreProperties>
</file>