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43"/>
  </p:notes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68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63" r:id="rId27"/>
    <p:sldId id="286" r:id="rId28"/>
    <p:sldId id="287" r:id="rId29"/>
    <p:sldId id="288" r:id="rId30"/>
    <p:sldId id="290" r:id="rId31"/>
    <p:sldId id="291" r:id="rId32"/>
    <p:sldId id="292" r:id="rId33"/>
    <p:sldId id="294" r:id="rId34"/>
    <p:sldId id="295" r:id="rId35"/>
    <p:sldId id="296" r:id="rId36"/>
    <p:sldId id="297" r:id="rId37"/>
    <p:sldId id="299" r:id="rId38"/>
    <p:sldId id="300" r:id="rId39"/>
    <p:sldId id="301" r:id="rId40"/>
    <p:sldId id="302" r:id="rId41"/>
    <p:sldId id="303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1850"/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0" autoAdjust="0"/>
    <p:restoredTop sz="80828"/>
  </p:normalViewPr>
  <p:slideViewPr>
    <p:cSldViewPr snapToGrid="0">
      <p:cViewPr varScale="1">
        <p:scale>
          <a:sx n="93" d="100"/>
          <a:sy n="93" d="100"/>
        </p:scale>
        <p:origin x="12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46322007109931"/>
          <c:y val="3.4101555222077994E-2"/>
          <c:w val="0.78936413396530358"/>
          <c:h val="0.815600979760398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NFS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1.0469667318982387</c:v>
                </c:pt>
                <c:pt idx="2">
                  <c:v>1.2661448140900196</c:v>
                </c:pt>
                <c:pt idx="3">
                  <c:v>1.4403131115459882</c:v>
                </c:pt>
                <c:pt idx="4">
                  <c:v>1.7377690802348336</c:v>
                </c:pt>
                <c:pt idx="5">
                  <c:v>2.3992172211350296</c:v>
                </c:pt>
                <c:pt idx="6">
                  <c:v>2.5029354207436398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63-40BB-8656-E50B828D3C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Andrew cold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1.1506849315068493</c:v>
                </c:pt>
                <c:pt idx="1">
                  <c:v>1.1389432485322897</c:v>
                </c:pt>
                <c:pt idx="2">
                  <c:v>1.1839530332681019</c:v>
                </c:pt>
                <c:pt idx="3">
                  <c:v>1.2446183953033267</c:v>
                </c:pt>
                <c:pt idx="4">
                  <c:v>1.3463796477495107</c:v>
                </c:pt>
                <c:pt idx="5">
                  <c:v>1.5675146771037183</c:v>
                </c:pt>
                <c:pt idx="6">
                  <c:v>1.7103718199608611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63-40BB-8656-E50B828D3C8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Andrew warm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1.1037181996086105</c:v>
                </c:pt>
                <c:pt idx="1">
                  <c:v>1.1095890410958904</c:v>
                </c:pt>
                <c:pt idx="2">
                  <c:v>1.1037181996086105</c:v>
                </c:pt>
                <c:pt idx="3">
                  <c:v>1.1213307240704502</c:v>
                </c:pt>
                <c:pt idx="4">
                  <c:v>1.2152641878669277</c:v>
                </c:pt>
                <c:pt idx="5">
                  <c:v>1.2896281800391389</c:v>
                </c:pt>
                <c:pt idx="6">
                  <c:v>1.3639921722113504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63-40BB-8656-E50B828D3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1481536"/>
        <c:axId val="1001479456"/>
      </c:lineChart>
      <c:catAx>
        <c:axId val="1001481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 smtClean="0"/>
                  <a:t>Load</a:t>
                </a:r>
                <a:r>
                  <a:rPr lang="en-US" altLang="ko-KR" baseline="0" dirty="0" smtClean="0"/>
                  <a:t> Units</a:t>
                </a:r>
                <a:endParaRPr lang="ko-KR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479456"/>
        <c:crosses val="autoZero"/>
        <c:auto val="1"/>
        <c:lblAlgn val="ctr"/>
        <c:lblOffset val="100"/>
        <c:noMultiLvlLbl val="0"/>
      </c:catAx>
      <c:valAx>
        <c:axId val="100147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 smtClean="0"/>
                  <a:t>Benchmark run time(seconds)</a:t>
                </a:r>
                <a:endParaRPr lang="ko-KR" altLang="en-US" dirty="0"/>
              </a:p>
            </c:rich>
          </c:tx>
          <c:layout>
            <c:manualLayout>
              <c:xMode val="edge"/>
              <c:yMode val="edge"/>
              <c:x val="1.7939921392773568E-2"/>
              <c:y val="0.207367902650042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48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20485589646894153"/>
          <c:y val="7.3855540398819405E-2"/>
          <c:w val="0.24373696331868769"/>
          <c:h val="0.26067059413259708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err="1" smtClean="0"/>
              <a:t>ScanDir</a:t>
            </a:r>
            <a:endParaRPr lang="ko-KR" altLang="en-US" dirty="0"/>
          </a:p>
        </c:rich>
      </c:tx>
      <c:layout>
        <c:manualLayout>
          <c:xMode val="edge"/>
          <c:yMode val="edge"/>
          <c:x val="0.40193718662818323"/>
          <c:y val="3.8634632233370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3191598537048851"/>
          <c:y val="0.16084930382478263"/>
          <c:w val="0.84991136866591432"/>
          <c:h val="0.688853121681792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NFS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1.0746268656716418</c:v>
                </c:pt>
                <c:pt idx="3">
                  <c:v>1.164179104477612</c:v>
                </c:pt>
                <c:pt idx="4">
                  <c:v>1.2686567164179106</c:v>
                </c:pt>
                <c:pt idx="5">
                  <c:v>1.5970149253731343</c:v>
                </c:pt>
                <c:pt idx="6">
                  <c:v>1.6567164179104477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83-44FE-A2B3-4F0B79D3D6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Andrew cold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1.4925373134328359</c:v>
                </c:pt>
                <c:pt idx="1">
                  <c:v>1.4626865671641791</c:v>
                </c:pt>
                <c:pt idx="2">
                  <c:v>1.4477611940298507</c:v>
                </c:pt>
                <c:pt idx="3">
                  <c:v>1.4477611940298507</c:v>
                </c:pt>
                <c:pt idx="4">
                  <c:v>1.4029850746268657</c:v>
                </c:pt>
                <c:pt idx="5">
                  <c:v>1.3582089552238805</c:v>
                </c:pt>
                <c:pt idx="6">
                  <c:v>1.3432835820895523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83-44FE-A2B3-4F0B79D3D6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Andrew warm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1.4626865671641791</c:v>
                </c:pt>
                <c:pt idx="1">
                  <c:v>1.4328358208955223</c:v>
                </c:pt>
                <c:pt idx="2">
                  <c:v>1.4179104477611941</c:v>
                </c:pt>
                <c:pt idx="3">
                  <c:v>1.4328358208955223</c:v>
                </c:pt>
                <c:pt idx="4">
                  <c:v>1.4776119402985075</c:v>
                </c:pt>
                <c:pt idx="5">
                  <c:v>1.2238805970149254</c:v>
                </c:pt>
                <c:pt idx="6">
                  <c:v>1.4328358208955223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83-44FE-A2B3-4F0B79D3D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1481536"/>
        <c:axId val="1001479456"/>
      </c:lineChart>
      <c:catAx>
        <c:axId val="100148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479456"/>
        <c:crosses val="autoZero"/>
        <c:auto val="1"/>
        <c:lblAlgn val="ctr"/>
        <c:lblOffset val="100"/>
        <c:noMultiLvlLbl val="0"/>
      </c:catAx>
      <c:valAx>
        <c:axId val="1001479456"/>
        <c:scaling>
          <c:orientation val="minMax"/>
          <c:max val="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48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7537017553644063"/>
          <c:y val="0.163276292299536"/>
          <c:w val="0.28941581643671216"/>
          <c:h val="0.23322950963945385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err="1" smtClean="0"/>
              <a:t>Readall</a:t>
            </a:r>
            <a:endParaRPr lang="en-US" altLang="ko-KR" dirty="0" smtClean="0"/>
          </a:p>
        </c:rich>
      </c:tx>
      <c:layout>
        <c:manualLayout>
          <c:xMode val="edge"/>
          <c:yMode val="edge"/>
          <c:x val="0.40193718662818323"/>
          <c:y val="3.8634632233370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3191598537048851"/>
          <c:y val="0.16084930382478263"/>
          <c:w val="0.84991136866591432"/>
          <c:h val="0.688853121681792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NFS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1.1176470588235294</c:v>
                </c:pt>
                <c:pt idx="2">
                  <c:v>1.3676470588235294</c:v>
                </c:pt>
                <c:pt idx="3">
                  <c:v>1.7205882352941178</c:v>
                </c:pt>
                <c:pt idx="4">
                  <c:v>2.2352941176470589</c:v>
                </c:pt>
                <c:pt idx="5">
                  <c:v>3.1617647058823528</c:v>
                </c:pt>
                <c:pt idx="6">
                  <c:v>3.1029411764705883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23-4320-A174-E7101535D8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Andrew cold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0.73529411764705888</c:v>
                </c:pt>
                <c:pt idx="1">
                  <c:v>0.73529411764705888</c:v>
                </c:pt>
                <c:pt idx="2">
                  <c:v>0.69117647058823528</c:v>
                </c:pt>
                <c:pt idx="3">
                  <c:v>0.70588235294117652</c:v>
                </c:pt>
                <c:pt idx="4">
                  <c:v>0.70588235294117652</c:v>
                </c:pt>
                <c:pt idx="5">
                  <c:v>0.70588235294117652</c:v>
                </c:pt>
                <c:pt idx="6">
                  <c:v>0.70588235294117652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23-4320-A174-E7101535D8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Andrew warm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0.70588235294117652</c:v>
                </c:pt>
                <c:pt idx="1">
                  <c:v>0.83823529411764708</c:v>
                </c:pt>
                <c:pt idx="2">
                  <c:v>0.72058823529411764</c:v>
                </c:pt>
                <c:pt idx="3">
                  <c:v>0.70588235294117652</c:v>
                </c:pt>
                <c:pt idx="4">
                  <c:v>0.72058823529411764</c:v>
                </c:pt>
                <c:pt idx="5">
                  <c:v>0.70588235294117652</c:v>
                </c:pt>
                <c:pt idx="6">
                  <c:v>0.70588235294117652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23-4320-A174-E7101535D8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1481536"/>
        <c:axId val="1001479456"/>
      </c:lineChart>
      <c:catAx>
        <c:axId val="100148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479456"/>
        <c:crosses val="autoZero"/>
        <c:auto val="1"/>
        <c:lblAlgn val="ctr"/>
        <c:lblOffset val="100"/>
        <c:noMultiLvlLbl val="0"/>
      </c:catAx>
      <c:valAx>
        <c:axId val="100147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48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8868395683064082"/>
          <c:y val="0.17095797544704217"/>
          <c:w val="0.28941581643671216"/>
          <c:h val="0.23322950963945385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smtClean="0"/>
              <a:t>CPU Utilization</a:t>
            </a:r>
            <a:endParaRPr lang="ko-KR" altLang="en-US" dirty="0"/>
          </a:p>
        </c:rich>
      </c:tx>
      <c:layout>
        <c:manualLayout>
          <c:xMode val="edge"/>
          <c:yMode val="edge"/>
          <c:x val="0.48181987439338431"/>
          <c:y val="3.47937906596176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3191598537048851"/>
          <c:y val="0.16084930382478263"/>
          <c:w val="0.84991136866591432"/>
          <c:h val="0.688853121681792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NFS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22.3</c:v>
                </c:pt>
                <c:pt idx="1">
                  <c:v>38.200000000000003</c:v>
                </c:pt>
                <c:pt idx="2">
                  <c:v>68</c:v>
                </c:pt>
                <c:pt idx="3">
                  <c:v>80.8</c:v>
                </c:pt>
                <c:pt idx="4">
                  <c:v>92.3</c:v>
                </c:pt>
                <c:pt idx="5">
                  <c:v>96.2</c:v>
                </c:pt>
                <c:pt idx="6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B7-470F-9A5C-052864CD7F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Andrew cold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3.4</c:v>
                </c:pt>
                <c:pt idx="1">
                  <c:v>6.7</c:v>
                </c:pt>
                <c:pt idx="2">
                  <c:v>16.2</c:v>
                </c:pt>
                <c:pt idx="3">
                  <c:v>22.2</c:v>
                </c:pt>
                <c:pt idx="4">
                  <c:v>29.6</c:v>
                </c:pt>
                <c:pt idx="5">
                  <c:v>38.1</c:v>
                </c:pt>
                <c:pt idx="6">
                  <c:v>41.5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B7-470F-9A5C-052864CD7F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Andrew warm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2.7</c:v>
                </c:pt>
                <c:pt idx="1">
                  <c:v>5</c:v>
                </c:pt>
                <c:pt idx="2">
                  <c:v>11.5</c:v>
                </c:pt>
                <c:pt idx="3">
                  <c:v>16.899999999999999</c:v>
                </c:pt>
                <c:pt idx="4">
                  <c:v>25.3</c:v>
                </c:pt>
                <c:pt idx="5">
                  <c:v>33.5</c:v>
                </c:pt>
                <c:pt idx="6">
                  <c:v>37.700000000000003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B7-470F-9A5C-052864CD7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1481536"/>
        <c:axId val="1001479456"/>
      </c:lineChart>
      <c:catAx>
        <c:axId val="100148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479456"/>
        <c:crosses val="autoZero"/>
        <c:auto val="1"/>
        <c:lblAlgn val="ctr"/>
        <c:lblOffset val="100"/>
        <c:noMultiLvlLbl val="0"/>
      </c:catAx>
      <c:valAx>
        <c:axId val="1001479456"/>
        <c:scaling>
          <c:orientation val="minMax"/>
          <c:max val="10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48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4607985668920015"/>
          <c:y val="4.8051045086943654E-2"/>
          <c:w val="0.28941581643671216"/>
          <c:h val="0.23322950963945385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smtClean="0"/>
              <a:t>Disk Utilization</a:t>
            </a:r>
            <a:endParaRPr lang="ko-KR" altLang="en-US" dirty="0"/>
          </a:p>
        </c:rich>
      </c:tx>
      <c:layout>
        <c:manualLayout>
          <c:xMode val="edge"/>
          <c:yMode val="edge"/>
          <c:x val="0.54306326834670515"/>
          <c:y val="3.8634632233370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3191598537048851"/>
          <c:y val="0.16084930382478263"/>
          <c:w val="0.84991136866591432"/>
          <c:h val="0.688853121681792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NFS System Libs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2.7</c:v>
                </c:pt>
                <c:pt idx="1">
                  <c:v>4.3</c:v>
                </c:pt>
                <c:pt idx="2">
                  <c:v>10.1</c:v>
                </c:pt>
                <c:pt idx="3">
                  <c:v>12.8</c:v>
                </c:pt>
                <c:pt idx="4">
                  <c:v>16.8</c:v>
                </c:pt>
                <c:pt idx="5">
                  <c:v>19.399999999999999</c:v>
                </c:pt>
                <c:pt idx="6">
                  <c:v>19.3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BB-4BB2-A162-84DA3F74ED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NFS User data</c:v>
                </c:pt>
              </c:strCache>
            </c:strRef>
          </c:tx>
          <c:spPr>
            <a:ln w="28575" cap="rnd">
              <a:solidFill>
                <a:srgbClr val="3818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8.6999999999999993</c:v>
                </c:pt>
                <c:pt idx="1">
                  <c:v>18</c:v>
                </c:pt>
                <c:pt idx="2">
                  <c:v>46.2</c:v>
                </c:pt>
                <c:pt idx="3">
                  <c:v>55.9</c:v>
                </c:pt>
                <c:pt idx="4">
                  <c:v>71.099999999999994</c:v>
                </c:pt>
                <c:pt idx="5">
                  <c:v>86.3</c:v>
                </c:pt>
                <c:pt idx="6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BB-4BB2-A162-84DA3F74ED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Andrew cold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3.5</c:v>
                </c:pt>
                <c:pt idx="1">
                  <c:v>5.3</c:v>
                </c:pt>
                <c:pt idx="2">
                  <c:v>10.3</c:v>
                </c:pt>
                <c:pt idx="3">
                  <c:v>13.7</c:v>
                </c:pt>
                <c:pt idx="4">
                  <c:v>18.7</c:v>
                </c:pt>
                <c:pt idx="5">
                  <c:v>24.8</c:v>
                </c:pt>
                <c:pt idx="6">
                  <c:v>27.6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BB-4BB2-A162-84DA3F74ED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Andrew warm</c:v>
                </c:pt>
              </c:strCache>
            </c:strRef>
          </c:tx>
          <c:spPr>
            <a:ln w="28575" cap="rnd">
              <a:solidFill>
                <a:srgbClr val="D34817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  <c:pt idx="6">
                  <c:v>18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2.9</c:v>
                </c:pt>
                <c:pt idx="1">
                  <c:v>4.4000000000000004</c:v>
                </c:pt>
                <c:pt idx="2">
                  <c:v>9.1999999999999993</c:v>
                </c:pt>
                <c:pt idx="3">
                  <c:v>10.8</c:v>
                </c:pt>
                <c:pt idx="4">
                  <c:v>16.5</c:v>
                </c:pt>
                <c:pt idx="5">
                  <c:v>22.5</c:v>
                </c:pt>
                <c:pt idx="6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BB-4BB2-A162-84DA3F74E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1481536"/>
        <c:axId val="1001479456"/>
      </c:lineChart>
      <c:catAx>
        <c:axId val="100148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479456"/>
        <c:crosses val="autoZero"/>
        <c:auto val="1"/>
        <c:lblAlgn val="ctr"/>
        <c:lblOffset val="100"/>
        <c:noMultiLvlLbl val="0"/>
      </c:catAx>
      <c:valAx>
        <c:axId val="1001479456"/>
        <c:scaling>
          <c:orientation val="minMax"/>
          <c:max val="10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48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7537017553644052"/>
          <c:y val="1.9609462019067E-3"/>
          <c:w val="0.33731880153324439"/>
          <c:h val="0.3109726795192718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1BF48-990D-EB4E-86C2-AE7AE60B18D9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DF338-F657-5B43-85CF-730B86C0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8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Scalability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Andrew is only 19% slower  than a stand-alone  workstation at load 1  (prototype was 70%  slower)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Less than twice as long at</a:t>
            </a:r>
            <a:r>
              <a:rPr lang="en-US" altLang="ko-KR" spc="-1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  load of 15 as at a load of</a:t>
            </a:r>
            <a:r>
              <a:rPr lang="en-US" altLang="ko-KR" spc="-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The design changes</a:t>
            </a:r>
            <a:r>
              <a:rPr lang="en-US" altLang="ko-KR" spc="-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have  improved scalability  considerably!</a:t>
            </a:r>
          </a:p>
          <a:p>
            <a:endParaRPr lang="ko-KR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DF338-F657-5B43-85CF-730B86C0FD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17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CPU Utilization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Rises from % at a load of 1 to over 70% at a lo8ad of 20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At a load of 20 the system  is still not saturated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But performance bound is still CPU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Disk Utilization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Below 20% even at a load of 20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Better performance requires,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More efficient server  software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Faster server CPU</a:t>
            </a:r>
            <a:endParaRPr lang="ko-KR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DF338-F657-5B43-85CF-730B86C0FD2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95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Vice4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Caused by system maintenance activities that were performed during the unexpectedly period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Vice9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This server stores the bulletin boards which are accessed and modified by many different users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/*****************</a:t>
            </a:r>
            <a:endParaRPr lang="ko-KR" altLang="en-US" dirty="0" smtClean="0"/>
          </a:p>
          <a:p>
            <a:r>
              <a:rPr lang="en-US" altLang="ko-K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GetTime</a:t>
            </a:r>
            <a:endParaRPr lang="en-US" altLang="ko-K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Most frequently called</a:t>
            </a:r>
          </a:p>
          <a:p>
            <a:pPr lvl="1"/>
            <a:r>
              <a:rPr lang="en-US" altLang="ko-KR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Used by workstations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to  </a:t>
            </a:r>
            <a:r>
              <a:rPr lang="en-US" altLang="ko-KR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synchronize their clocks and  as </a:t>
            </a:r>
            <a:r>
              <a:rPr lang="en-US" altLang="ko-KR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altLang="ko-KR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implicit</a:t>
            </a:r>
            <a:r>
              <a:rPr lang="en-US" altLang="ko-KR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keepalive</a:t>
            </a: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FetchStatus</a:t>
            </a:r>
            <a:endParaRPr lang="en-US" altLang="ko-K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Generated by users listing  directories</a:t>
            </a:r>
          </a:p>
          <a:p>
            <a:r>
              <a:rPr lang="en-US" altLang="ko-K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RemoveCB</a:t>
            </a:r>
            <a:endParaRPr lang="en-US" altLang="ko-K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Flushes a cache entry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Vice9: Indicates that the files it  stores exhibit poor locality  (mostly just one read for  bulletin board)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Vice8: used by operation staff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Modification made to do  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RemoveCB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on groups</a:t>
            </a:r>
          </a:p>
          <a:p>
            <a:pPr lvl="1"/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*****************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ko-KR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DF338-F657-5B43-85CF-730B86C0FD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89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그림넣을것</a:t>
            </a:r>
            <a:r>
              <a:rPr lang="en-US" altLang="ko-KR" dirty="0" smtClean="0"/>
              <a:t>!!!!</a:t>
            </a:r>
            <a:endParaRPr lang="ko-KR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DF338-F657-5B43-85CF-730B86C0FD2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43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DF338-F657-5B43-85CF-730B86C0FD2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4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DF338-F657-5B43-85CF-730B86C0FD2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90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CPU utilization of NFS is much higher than AFS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At a load of 1, CPU utilization  is about 22% in NFS but 3%</a:t>
            </a:r>
            <a:r>
              <a:rPr lang="en-US" altLang="ko-KR" spc="-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in  Andrew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At a load 18, CPU utilizations  saturates at 100% in NFS</a:t>
            </a:r>
            <a:r>
              <a:rPr lang="en-US" altLang="ko-KR" spc="-14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but  for Andrew 38% in the cold  cache and 42% in </a:t>
            </a:r>
            <a:r>
              <a:rPr lang="en-US" altLang="ko-KR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warm  case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NFS used both disks on the  server, with utilizations rising  from about 9% and 3% at a  load of 1 to nearly 95% and  19% at a load of 18  respectively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Disk 1: System libs.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Disk 2: User data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Andrew used only one of the  server disks, with utilization  rising from about 4% at a</a:t>
            </a:r>
            <a:r>
              <a:rPr lang="en-US" altLang="ko-KR" spc="-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load  of 1 </a:t>
            </a:r>
            <a:r>
              <a:rPr lang="en-US" altLang="ko-KR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about 33% at a load of  18 in </a:t>
            </a:r>
            <a:r>
              <a:rPr lang="en-US" altLang="ko-KR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cold cache</a:t>
            </a:r>
            <a:r>
              <a:rPr lang="en-US" altLang="ko-KR" spc="-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</a:p>
          <a:p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DF338-F657-5B43-85CF-730B86C0FD2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9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D139-0480-4198-83E2-68CE0B25BC9B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CE23-3B6A-482C-9BEA-F32A9EB44C40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C8FD-9717-4D78-9D01-4CBD0AC8CAE0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BD47-5F5E-4508-9DFC-0021F20B392D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23E3-326B-4424-9A50-2CBB9CA4B2E5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F6F-C437-48B6-80BB-8E50899C06AF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D14-B85F-4865-804C-5734F9C85CDD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6C38-6601-4688-9146-5E61D8B04598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061E-CDAE-49E3-92CB-288B639C3B6F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9851-4767-4B63-B36B-F772D06043F2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A586-BE94-448D-BAE3-D5D323B9149F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ADDEAF24-54CC-4408-99B3-A70A172EFF44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12B79D-FFBF-4A2B-86CC-09DEF8E69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en-US" altLang="ko-KR" sz="4800" spc="-5" dirty="0"/>
              <a:t>Scale and Performance in</a:t>
            </a:r>
            <a:r>
              <a:rPr lang="en-US" altLang="ko-KR" sz="4800" spc="-25" dirty="0"/>
              <a:t> </a:t>
            </a:r>
            <a:r>
              <a:rPr lang="en-US" altLang="ko-KR" sz="4800" spc="-5" dirty="0"/>
              <a:t>a</a:t>
            </a:r>
            <a:br>
              <a:rPr lang="en-US" altLang="ko-KR" sz="4800" spc="-5" dirty="0"/>
            </a:br>
            <a:r>
              <a:rPr lang="en-US" altLang="ko-KR" sz="4800" spc="-5" dirty="0"/>
              <a:t>Distributed File</a:t>
            </a:r>
            <a:r>
              <a:rPr lang="en-US" altLang="ko-KR" sz="4800" spc="5" dirty="0"/>
              <a:t> </a:t>
            </a:r>
            <a:r>
              <a:rPr lang="en-US" altLang="ko-KR" sz="4800" spc="-5" dirty="0"/>
              <a:t>System</a:t>
            </a:r>
            <a:endParaRPr lang="ko-KR" altLang="en-US" sz="480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504BE20-8548-4577-8830-15A71E9C53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50000"/>
              </a:lnSpc>
            </a:pPr>
            <a:endParaRPr lang="en-US" altLang="ko-KR" dirty="0"/>
          </a:p>
          <a:p>
            <a:pPr>
              <a:lnSpc>
                <a:spcPct val="50000"/>
              </a:lnSpc>
            </a:pPr>
            <a:r>
              <a:rPr lang="en-US" altLang="ko-KR" dirty="0"/>
              <a:t>John H. </a:t>
            </a:r>
            <a:r>
              <a:rPr lang="en-US" altLang="ko-KR" dirty="0" err="1"/>
              <a:t>Howord</a:t>
            </a:r>
            <a:r>
              <a:rPr lang="en-US" altLang="ko-KR" dirty="0"/>
              <a:t> et. al.</a:t>
            </a:r>
          </a:p>
          <a:p>
            <a:pPr>
              <a:lnSpc>
                <a:spcPct val="50000"/>
              </a:lnSpc>
            </a:pPr>
            <a:r>
              <a:rPr lang="en-US" altLang="ko-KR" dirty="0"/>
              <a:t>in ACM Transactions on Computer Systems Vol. 6, No. 1, 1988</a:t>
            </a:r>
          </a:p>
          <a:p>
            <a:pPr algn="r">
              <a:lnSpc>
                <a:spcPct val="50000"/>
              </a:lnSpc>
            </a:pPr>
            <a:endParaRPr lang="en-US" altLang="ko-KR" sz="1800" dirty="0"/>
          </a:p>
          <a:p>
            <a:pPr algn="r">
              <a:lnSpc>
                <a:spcPct val="50000"/>
              </a:lnSpc>
            </a:pPr>
            <a:r>
              <a:rPr lang="en-US" altLang="ko-KR" sz="1800" dirty="0"/>
              <a:t>Presented by Jiwoo Bang, </a:t>
            </a:r>
            <a:r>
              <a:rPr lang="en-US" altLang="ko-KR" sz="1800" dirty="0" err="1"/>
              <a:t>Moonsub</a:t>
            </a:r>
            <a:r>
              <a:rPr lang="en-US" altLang="ko-KR" sz="1800" dirty="0"/>
              <a:t> Kim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222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1A3918-8521-4BCA-9532-FF7ADC0D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File System Prototype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3ED7F74-BB82-4E42-9539-549E4ABFB5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 (Server)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Serve files to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set of trusted servers,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collectively called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process running on  server side</a:t>
            </a:r>
          </a:p>
          <a:p>
            <a:pPr lvl="1"/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process dedicated to each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client</a:t>
            </a:r>
          </a:p>
          <a:p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 (Client)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Cache files from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Contacts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only when a file is opened or closed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Reading and writing are  performed directly on the  cached copy (client side)</a:t>
            </a:r>
          </a:p>
          <a:p>
            <a:endParaRPr lang="ko-KR" altLang="en-US" dirty="0"/>
          </a:p>
        </p:txBody>
      </p: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A1E12AAF-3B02-4386-A8D4-58F05FE42B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98510" y="1828800"/>
            <a:ext cx="333681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14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1A3918-8521-4BCA-9532-FF7ADC0D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File System Prototype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3ED7F74-BB82-4E42-9539-549E4ABFB5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 (Server)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Serve files to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set of trusted servers,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collectively called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process running on  server side</a:t>
            </a:r>
          </a:p>
          <a:p>
            <a:pPr lvl="1"/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process dedicated to each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client</a:t>
            </a:r>
          </a:p>
          <a:p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 (Client)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Cache files from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Contacts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only when a file is opened or closed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Reading and writing are  performed directly on the  cached copy (client side)</a:t>
            </a:r>
          </a:p>
          <a:p>
            <a:endParaRPr lang="ko-KR" altLang="en-US" dirty="0"/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11BCF7F7-6360-4BA8-817F-C62AD9B5BF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93632" y="1828800"/>
            <a:ext cx="33465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096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63F501-CF02-40C1-A537-F80BEE777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File System Prototype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ABCCB8A-490D-4507-999A-667A3E5FF5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Vice maintains status information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in separate files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.admin directory to store configuration data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directory hierarchy mirroring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original vice file  structures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Stub directory gives a name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space located on other servers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If file not on a server, the search for its name would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end in a stub directory</a:t>
            </a:r>
          </a:p>
          <a:p>
            <a:endParaRPr lang="ko-KR" altLang="en-US" dirty="0"/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70B1102B-CE44-4500-9624-0767B2D919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19044" y="2028031"/>
            <a:ext cx="409575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73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55C0FD-A0CD-442E-8DCD-94C06F87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File System Prototype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FD9F79D-738E-4AC6-95F5-95B763F805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Vice-Venus interface names files by their full pathname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there is no notion of low level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file name such as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inode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full path directory working is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0A627DA3-5834-4C71-B5E5-1D5CFA1157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33381" y="2647156"/>
            <a:ext cx="326707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82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77244C-9DEC-44DD-A203-99D1ADED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File System Prototype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129353-49D9-4FCF-A3F3-EB7D1C55B1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Vice create dedicated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processes for each client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 dedicated process  persists until its client  terminated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too frequent context  switching</a:t>
            </a:r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07BD5A93-D354-4D47-BC9B-ED12D566E1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6163" y="1998371"/>
            <a:ext cx="4481512" cy="401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65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4E5756-EEA3-4DFF-BDD2-6F2D651F6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File System Prototype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2A49676-299C-472E-B7DF-0D6B228039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Venus verify timestamps on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every open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Each open include at least 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one interaction with a  server</a:t>
            </a:r>
          </a:p>
          <a:p>
            <a:pPr lvl="2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even if the file were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already in the cache and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up-to-date!</a:t>
            </a:r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3C1516D0-C0A8-4054-AA8D-F560165E09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6163" y="2141618"/>
            <a:ext cx="4481512" cy="372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413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021256-8E12-4324-A8BC-47F16662D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AFS Prototype </a:t>
            </a:r>
            <a:r>
              <a:rPr lang="en-US" altLang="ko-KR" spc="-5" dirty="0"/>
              <a:t>Benchmark</a:t>
            </a:r>
            <a:r>
              <a:rPr lang="en-US" altLang="ko-KR" spc="-105" dirty="0"/>
              <a:t> </a:t>
            </a:r>
            <a:r>
              <a:rPr lang="en-US" altLang="ko-KR" dirty="0"/>
              <a:t>Setup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1AE6D8-D5C9-41CF-87BB-6CD869C6F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Load Unit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Load placed on a server by a single client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Load Unit = about five Andrew users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Read-only source subtree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70 files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Total 200kbytes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Synthetic Benchmark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Simulate real user actions</a:t>
            </a:r>
          </a:p>
          <a:p>
            <a:pPr lvl="1"/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MakeDir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Copy,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ScanDir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ReadAll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Make</a:t>
            </a:r>
          </a:p>
        </p:txBody>
      </p:sp>
    </p:spTree>
    <p:extLst>
      <p:ext uri="{BB962C8B-B14F-4D97-AF65-F5344CB8AC3E}">
        <p14:creationId xmlns:p14="http://schemas.microsoft.com/office/powerpoint/2010/main" val="4273521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52C508-8A7D-4367-8E4F-0E8C59819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Stand-alone Benchmark</a:t>
            </a:r>
            <a:r>
              <a:rPr lang="en-US" altLang="ko-KR" spc="-114" dirty="0"/>
              <a:t> </a:t>
            </a:r>
            <a:r>
              <a:rPr lang="en-US" altLang="ko-KR" dirty="0"/>
              <a:t>Performance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673847-E764-4D45-A943-C2F698AC76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MakeDir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: Constructs a target  subtree that is identical in  structure to the source subtree</a:t>
            </a:r>
          </a:p>
          <a:p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: Copies every file from the  source subtree to the target  subtree</a:t>
            </a:r>
          </a:p>
          <a:p>
            <a:r>
              <a:rPr lang="en-US" altLang="ko-KR" b="1" i="1" dirty="0" err="1">
                <a:latin typeface="Arial" panose="020B0604020202020204" pitchFamily="34" charset="0"/>
                <a:cs typeface="Arial" panose="020B0604020202020204" pitchFamily="34" charset="0"/>
              </a:rPr>
              <a:t>ScanDir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: Recursively traverses  the target subtree and examines  the status of every file in it</a:t>
            </a:r>
          </a:p>
          <a:p>
            <a:r>
              <a:rPr lang="en-US" altLang="ko-KR" b="1" i="1" dirty="0" err="1">
                <a:latin typeface="Arial" panose="020B0604020202020204" pitchFamily="34" charset="0"/>
                <a:cs typeface="Arial" panose="020B0604020202020204" pitchFamily="34" charset="0"/>
              </a:rPr>
              <a:t>ReadAll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: Scans every byte of  every file in the target subtree  once</a:t>
            </a:r>
          </a:p>
          <a:p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: Compiles and links all the  files in the target subtree</a:t>
            </a:r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2215E5FC-EF36-4C04-BD09-44D36BAFC8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6163" y="2318526"/>
            <a:ext cx="4481512" cy="337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88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4F042D-6D14-43C9-9A37-7FD46E20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Stand-alone Benchmark</a:t>
            </a:r>
            <a:r>
              <a:rPr lang="en-US" altLang="ko-KR" spc="-114" dirty="0"/>
              <a:t> </a:t>
            </a:r>
            <a:r>
              <a:rPr lang="en-US" altLang="ko-KR" dirty="0"/>
              <a:t>Performance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640315-51D0-4FA0-8D47-CD1220640B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Hit Ratio of Two Caches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81% for file cache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82% for status cache</a:t>
            </a:r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AB959BEC-7928-49A2-B0F3-3DAA0D5041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6163" y="2385426"/>
            <a:ext cx="4481512" cy="323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91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10C525-618F-49DF-A779-380223F2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Distribution of Vice </a:t>
            </a:r>
            <a:r>
              <a:rPr lang="en-US" altLang="ko-KR" spc="-5" dirty="0"/>
              <a:t>Calls </a:t>
            </a:r>
            <a:r>
              <a:rPr lang="en-US" altLang="ko-KR" dirty="0"/>
              <a:t>in</a:t>
            </a:r>
            <a:r>
              <a:rPr lang="en-US" altLang="ko-KR" spc="-140" dirty="0"/>
              <a:t> </a:t>
            </a:r>
            <a:r>
              <a:rPr lang="en-US" altLang="ko-KR" dirty="0"/>
              <a:t>Prototype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4FD467-2D82-4C84-A751-A1E666C210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i="1" spc="-5" dirty="0">
              <a:latin typeface="Arial"/>
              <a:cs typeface="Arial"/>
            </a:endParaRPr>
          </a:p>
          <a:p>
            <a:endParaRPr lang="en-US" altLang="ko-KR" i="1" spc="-5" dirty="0">
              <a:latin typeface="Arial"/>
              <a:cs typeface="Arial"/>
            </a:endParaRPr>
          </a:p>
          <a:p>
            <a:r>
              <a:rPr lang="en-US" altLang="ko-KR" i="1" spc="-5" dirty="0" err="1">
                <a:latin typeface="Arial"/>
                <a:cs typeface="Arial"/>
              </a:rPr>
              <a:t>TestAuth</a:t>
            </a:r>
            <a:r>
              <a:rPr lang="en-US" altLang="ko-KR" i="1" spc="-5" dirty="0">
                <a:latin typeface="Arial"/>
                <a:cs typeface="Arial"/>
              </a:rPr>
              <a:t> </a:t>
            </a:r>
            <a:r>
              <a:rPr lang="en-US" altLang="ko-KR" spc="-5" dirty="0">
                <a:latin typeface="Arial"/>
                <a:cs typeface="Arial"/>
              </a:rPr>
              <a:t>and </a:t>
            </a:r>
            <a:r>
              <a:rPr lang="en-US" altLang="ko-KR" i="1" spc="-5" dirty="0" err="1">
                <a:latin typeface="Arial"/>
                <a:cs typeface="Arial"/>
              </a:rPr>
              <a:t>GetFileStat</a:t>
            </a:r>
            <a:r>
              <a:rPr lang="en-US" altLang="ko-KR" i="1" spc="-5" dirty="0">
                <a:latin typeface="Arial"/>
                <a:cs typeface="Arial"/>
              </a:rPr>
              <a:t> </a:t>
            </a:r>
            <a:r>
              <a:rPr lang="en-US" altLang="ko-KR" spc="-5" dirty="0">
                <a:latin typeface="Arial"/>
                <a:cs typeface="Arial"/>
              </a:rPr>
              <a:t>are  accounting </a:t>
            </a:r>
            <a:r>
              <a:rPr lang="en-US" altLang="ko-KR" dirty="0">
                <a:latin typeface="Arial"/>
                <a:cs typeface="Arial"/>
              </a:rPr>
              <a:t>for </a:t>
            </a:r>
            <a:r>
              <a:rPr lang="en-US" altLang="ko-KR" spc="-5" dirty="0">
                <a:latin typeface="Arial"/>
                <a:cs typeface="Arial"/>
              </a:rPr>
              <a:t>nearly </a:t>
            </a:r>
            <a:r>
              <a:rPr lang="en-US" altLang="ko-KR" b="1" spc="-5" dirty="0">
                <a:latin typeface="Arial"/>
                <a:cs typeface="Arial"/>
              </a:rPr>
              <a:t>90% </a:t>
            </a:r>
            <a:r>
              <a:rPr lang="en-US" altLang="ko-KR" dirty="0">
                <a:latin typeface="Arial"/>
                <a:cs typeface="Arial"/>
              </a:rPr>
              <a:t>of </a:t>
            </a:r>
            <a:r>
              <a:rPr lang="en-US" altLang="ko-KR" spc="-5" dirty="0">
                <a:latin typeface="Arial"/>
                <a:cs typeface="Arial"/>
              </a:rPr>
              <a:t>the  total</a:t>
            </a:r>
            <a:r>
              <a:rPr lang="en-US" altLang="ko-KR" spc="-70" dirty="0">
                <a:latin typeface="Arial"/>
                <a:cs typeface="Arial"/>
              </a:rPr>
              <a:t> </a:t>
            </a:r>
            <a:r>
              <a:rPr lang="en-US" altLang="ko-KR" spc="-5" dirty="0">
                <a:latin typeface="Arial"/>
                <a:cs typeface="Arial"/>
              </a:rPr>
              <a:t>calls!</a:t>
            </a:r>
            <a:endParaRPr lang="en-US" altLang="ko-KR" dirty="0">
              <a:latin typeface="Arial"/>
              <a:cs typeface="Arial"/>
            </a:endParaRPr>
          </a:p>
          <a:p>
            <a:r>
              <a:rPr lang="en-US" altLang="ko-KR" spc="-5" dirty="0">
                <a:latin typeface="Arial"/>
                <a:cs typeface="Arial"/>
              </a:rPr>
              <a:t>Caused by frequency </a:t>
            </a:r>
            <a:r>
              <a:rPr lang="en-US" altLang="ko-KR" dirty="0">
                <a:latin typeface="Arial"/>
                <a:cs typeface="Arial"/>
              </a:rPr>
              <a:t>of </a:t>
            </a:r>
            <a:r>
              <a:rPr lang="en-US" altLang="ko-KR" spc="-5" dirty="0">
                <a:latin typeface="Arial"/>
                <a:cs typeface="Arial"/>
              </a:rPr>
              <a:t>cache  validity</a:t>
            </a:r>
            <a:r>
              <a:rPr lang="en-US" altLang="ko-KR" spc="-60" dirty="0">
                <a:latin typeface="Arial"/>
                <a:cs typeface="Arial"/>
              </a:rPr>
              <a:t> </a:t>
            </a:r>
            <a:r>
              <a:rPr lang="en-US" altLang="ko-KR" spc="-5" dirty="0">
                <a:latin typeface="Arial"/>
                <a:cs typeface="Arial"/>
              </a:rPr>
              <a:t>check</a:t>
            </a:r>
            <a:endParaRPr lang="en-US" altLang="ko-KR" dirty="0">
              <a:latin typeface="Arial"/>
              <a:cs typeface="Arial"/>
            </a:endParaRPr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9E08CA03-C7BE-48B0-8C09-211DE09F20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6163" y="2191966"/>
            <a:ext cx="4481512" cy="36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50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102BE0-12BE-4357-B6DE-AA6B2CD8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Presentation Outline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C88CE0-CB97-4053-AEBC-2CAFC3886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/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Andrew File System Prototype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Overview of Andrew File System (AFS)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Performance Evaluation Of AFS Prototype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Changes For Performance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Revised Andrew File System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Effect of Changes For Performance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Performance Comparison of NFS and AFS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Changes for Operability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59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10C525-618F-49DF-A779-380223F2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Prototype </a:t>
            </a:r>
            <a:r>
              <a:rPr lang="en-US" altLang="ko-KR" spc="-5" dirty="0"/>
              <a:t>Benchmark</a:t>
            </a:r>
            <a:r>
              <a:rPr lang="en-US" altLang="ko-KR" spc="-100" dirty="0"/>
              <a:t> </a:t>
            </a:r>
            <a:r>
              <a:rPr lang="en-US" altLang="ko-KR" dirty="0"/>
              <a:t>Performance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4FD467-2D82-4C84-A751-A1E666C210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i="1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i="1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i="1" spc="-5" dirty="0">
                <a:latin typeface="Arial" panose="020B0604020202020204" pitchFamily="34" charset="0"/>
                <a:cs typeface="Arial" panose="020B0604020202020204" pitchFamily="34" charset="0"/>
              </a:rPr>
              <a:t>Took </a:t>
            </a:r>
            <a:r>
              <a:rPr lang="en-US" altLang="ko-KR" spc="-5" dirty="0">
                <a:latin typeface="Arial" panose="020B0604020202020204" pitchFamily="34" charset="0"/>
                <a:cs typeface="Arial" panose="020B0604020202020204" pitchFamily="34" charset="0"/>
              </a:rPr>
              <a:t>about </a:t>
            </a:r>
            <a:r>
              <a:rPr lang="en-US" altLang="ko-KR" b="1" spc="-5" dirty="0"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en-US" altLang="ko-KR" spc="-5" dirty="0">
                <a:latin typeface="Arial" panose="020B0604020202020204" pitchFamily="34" charset="0"/>
                <a:cs typeface="Arial" panose="020B0604020202020204" pitchFamily="34" charset="0"/>
              </a:rPr>
              <a:t>longer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altLang="ko-KR" spc="-5" dirty="0">
                <a:latin typeface="Arial" panose="020B0604020202020204" pitchFamily="34" charset="0"/>
                <a:cs typeface="Arial" panose="020B0604020202020204" pitchFamily="34" charset="0"/>
              </a:rPr>
              <a:t>a load 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ko-KR" spc="-5" dirty="0">
                <a:latin typeface="Arial" panose="020B0604020202020204" pitchFamily="34" charset="0"/>
                <a:cs typeface="Arial" panose="020B0604020202020204" pitchFamily="34" charset="0"/>
              </a:rPr>
              <a:t>1 than in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pc="-5" dirty="0">
                <a:latin typeface="Arial" panose="020B0604020202020204" pitchFamily="34" charset="0"/>
                <a:cs typeface="Arial" panose="020B0604020202020204" pitchFamily="34" charset="0"/>
              </a:rPr>
              <a:t>stand-alone</a:t>
            </a:r>
            <a:r>
              <a:rPr lang="en-US" altLang="ko-KR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pc="-5" dirty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TestAuth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rose rapidly beyond a load of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Running only between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servers is the maximum feasible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F2A4F87A-FCE9-459E-9CC4-68DBB2E9AB3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6163" y="1932995"/>
            <a:ext cx="4481512" cy="41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17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10C525-618F-49DF-A779-380223F2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Prototype Server</a:t>
            </a:r>
            <a:r>
              <a:rPr lang="en-US" altLang="ko-KR" spc="-110" dirty="0"/>
              <a:t> </a:t>
            </a:r>
            <a:r>
              <a:rPr lang="en-US" altLang="ko-KR" spc="-5" dirty="0"/>
              <a:t>Usage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4FD467-2D82-4C84-A751-A1E666C210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pc="-5" dirty="0">
                <a:latin typeface="Arial" panose="020B0604020202020204" pitchFamily="34" charset="0"/>
                <a:cs typeface="Arial" panose="020B0604020202020204" pitchFamily="34" charset="0"/>
              </a:rPr>
              <a:t>CPU utilization is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en-US" altLang="ko-KR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pc="-5" dirty="0">
                <a:latin typeface="Arial" panose="020B0604020202020204" pitchFamily="34" charset="0"/>
                <a:cs typeface="Arial" panose="020B0604020202020204" pitchFamily="34" charset="0"/>
              </a:rPr>
              <a:t>high!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Sever CPU is the performance  bottleneck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Caused by frequent context  switching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Traversing full pathnames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Server loads were not evenly  balanced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Require load balancing between servers</a:t>
            </a:r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9AF9E4DD-652E-4649-A7BB-837A935E7C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6163" y="2151449"/>
            <a:ext cx="4481512" cy="370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89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10C525-618F-49DF-A779-380223F2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Changes </a:t>
            </a:r>
            <a:r>
              <a:rPr lang="en-US" altLang="ko-KR" dirty="0"/>
              <a:t>For</a:t>
            </a:r>
            <a:r>
              <a:rPr lang="en-US" altLang="ko-KR" spc="-100" dirty="0"/>
              <a:t> </a:t>
            </a:r>
            <a:r>
              <a:rPr lang="en-US" altLang="ko-KR" dirty="0"/>
              <a:t>Performance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4FD467-2D82-4C84-A751-A1E666C210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pc="-5" dirty="0">
                <a:latin typeface="Arial" panose="020B0604020202020204" pitchFamily="34" charset="0"/>
                <a:cs typeface="Arial" panose="020B0604020202020204" pitchFamily="34" charset="0"/>
              </a:rPr>
              <a:t>Cache</a:t>
            </a:r>
            <a:r>
              <a:rPr lang="en-US" altLang="ko-KR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pc="-5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Caches the contents of  directories and symbolic links  in addition to files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Require workstations to do  path name traversals</a:t>
            </a:r>
          </a:p>
          <a:p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Callback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Venus assumes that cache  entries are valid unless  otherwise notified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Server promises to notify it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before allowing a modification  by any other workstation</a:t>
            </a:r>
          </a:p>
          <a:p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Dramatically reduces the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number of cache validation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requests received by servers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7DA3DB77-A976-416E-99BB-B466E508A4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6163" y="1942222"/>
            <a:ext cx="4481512" cy="412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847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10C525-618F-49DF-A779-380223F2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Changes </a:t>
            </a:r>
            <a:r>
              <a:rPr lang="en-US" altLang="ko-KR" dirty="0"/>
              <a:t>For Performance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4FD467-2D82-4C84-A751-A1E666C210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Name Resolution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Implicit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namei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in Venus was costly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Introduce 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fids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(96-bits long)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32-bit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Volume Number</a:t>
            </a:r>
          </a:p>
          <a:p>
            <a:pPr lvl="2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Collection of files located on one server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32-bit </a:t>
            </a:r>
            <a:r>
              <a:rPr lang="en-US" altLang="ko-KR" i="1" dirty="0" err="1">
                <a:latin typeface="Arial" panose="020B0604020202020204" pitchFamily="34" charset="0"/>
                <a:cs typeface="Arial" panose="020B0604020202020204" pitchFamily="34" charset="0"/>
              </a:rPr>
              <a:t>Vnode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 Number</a:t>
            </a:r>
          </a:p>
          <a:p>
            <a:pPr lvl="2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Used as an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into an  array containing the file storage information for the  files in a sing volume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32-bit </a:t>
            </a:r>
            <a:r>
              <a:rPr lang="en-US" altLang="ko-KR" i="1" dirty="0" err="1">
                <a:latin typeface="Arial" panose="020B0604020202020204" pitchFamily="34" charset="0"/>
                <a:cs typeface="Arial" panose="020B0604020202020204" pitchFamily="34" charset="0"/>
              </a:rPr>
              <a:t>Uniquifier</a:t>
            </a:r>
            <a:endParaRPr lang="en-US" altLang="ko-KR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Allows reuse of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vnode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numbers</a:t>
            </a:r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67973813-501A-4FA4-8155-9060E6640B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6163" y="3141298"/>
            <a:ext cx="4481512" cy="17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33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10C525-618F-49DF-A779-380223F2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Changes </a:t>
            </a:r>
            <a:r>
              <a:rPr lang="en-US" altLang="ko-KR" dirty="0"/>
              <a:t>For Performance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4FD467-2D82-4C84-A751-A1E666C210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Communication and Server  Process Structure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single process to service all  clients of a server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Using multiple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Lightweight  Processes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(LWPs) within one  process</a:t>
            </a:r>
          </a:p>
          <a:p>
            <a:pPr lvl="2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Context switching is cheap</a:t>
            </a:r>
          </a:p>
          <a:p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B8835C3A-BF2C-4D79-841A-61AC50ED8A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6163" y="1991360"/>
            <a:ext cx="4481512" cy="402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17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10C525-618F-49DF-A779-380223F2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Changes </a:t>
            </a:r>
            <a:r>
              <a:rPr lang="en-US" altLang="ko-KR" dirty="0"/>
              <a:t>For Performance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4FD467-2D82-4C84-A751-A1E666C210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Low-Level Storage  Representation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Access files by their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inodes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rather than by path names</a:t>
            </a:r>
          </a:p>
          <a:p>
            <a:pPr lvl="2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Eliminated nearly all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pathname lookups on 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workstations and servers</a:t>
            </a:r>
          </a:p>
          <a:p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CA4BA005-4200-4679-A139-F1544BB50B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14294" y="1880394"/>
            <a:ext cx="39052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98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1F1183-1865-4FB2-9842-10F199A3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455" y="3934381"/>
            <a:ext cx="9692640" cy="1397124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Part 2.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Revised Andrew File System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082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3D5C91-B9C0-459F-90F1-3A6F9FC2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Revised </a:t>
            </a:r>
            <a:r>
              <a:rPr lang="en-US" altLang="ko-KR" dirty="0"/>
              <a:t>AFS </a:t>
            </a:r>
            <a:r>
              <a:rPr lang="en-US" altLang="ko-KR" spc="-5" dirty="0"/>
              <a:t>Benchmark</a:t>
            </a:r>
            <a:r>
              <a:rPr lang="en-US" altLang="ko-KR" spc="-75" dirty="0"/>
              <a:t> </a:t>
            </a:r>
            <a:r>
              <a:rPr lang="en-US" altLang="ko-KR" dirty="0"/>
              <a:t>Result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646" y="2752957"/>
            <a:ext cx="5282632" cy="29752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42230" y="5919880"/>
            <a:ext cx="6319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Comparison of prototype(basic </a:t>
            </a:r>
            <a:r>
              <a:rPr lang="en-US" sz="1600" smtClean="0"/>
              <a:t>FS architecture) and Revised AFS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391477" y="2007704"/>
            <a:ext cx="8010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The design changes have improves scalability considerably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7624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3D5C91-B9C0-459F-90F1-3A6F9FC2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AFS Server utilization </a:t>
            </a:r>
            <a:r>
              <a:rPr lang="en-US" altLang="ko-KR" dirty="0"/>
              <a:t>during the</a:t>
            </a:r>
            <a:r>
              <a:rPr lang="en-US" altLang="ko-KR" spc="-150" dirty="0"/>
              <a:t> </a:t>
            </a:r>
            <a:r>
              <a:rPr lang="en-US" altLang="ko-KR" spc="-5" dirty="0"/>
              <a:t>benchmark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193FC0-827D-48F5-9CEB-4008005BE6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For better performance, AFS server needs more efficient software or faster CPU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DDCB4AE4-E53E-4AF0-99A5-A101C70767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26163" y="2167857"/>
            <a:ext cx="4481512" cy="367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653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3D5C91-B9C0-459F-90F1-3A6F9FC2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Server</a:t>
            </a:r>
            <a:r>
              <a:rPr lang="en-US" altLang="ko-KR" spc="-105" dirty="0"/>
              <a:t> </a:t>
            </a:r>
            <a:r>
              <a:rPr lang="en-US" altLang="ko-KR" spc="-5" dirty="0"/>
              <a:t>Usage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193FC0-827D-48F5-9CEB-4008005BE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615813" cy="4351337"/>
          </a:xfrm>
        </p:spPr>
        <p:txBody>
          <a:bodyPr/>
          <a:lstStyle/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of servers show CPU  utilizations between 15% and  25%</a:t>
            </a:r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3C977B56-CCD4-48B3-949B-92ACE6B4D0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77685" y="2456064"/>
            <a:ext cx="4481512" cy="372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1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1F1183-1865-4FB2-9842-10F199A3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455" y="3934381"/>
            <a:ext cx="9692640" cy="1397124"/>
          </a:xfrm>
        </p:spPr>
        <p:txBody>
          <a:bodyPr/>
          <a:lstStyle/>
          <a:p>
            <a:r>
              <a:rPr lang="en-US" altLang="ko-KR" sz="2400" dirty="0"/>
              <a:t>Part 1.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Andrew File System Prototype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5011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FD724B60-BD54-4E4D-8077-740B9A454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 smtClean="0"/>
              <a:t>Comparison with </a:t>
            </a:r>
            <a:br>
              <a:rPr lang="en-US" altLang="ko-KR" spc="-5" dirty="0" smtClean="0"/>
            </a:br>
            <a:r>
              <a:rPr lang="en-US" altLang="ko-KR" spc="-5" dirty="0" smtClean="0"/>
              <a:t>A Remote-Open File</a:t>
            </a:r>
            <a:r>
              <a:rPr lang="en-US" altLang="ko-KR" spc="100" dirty="0" smtClean="0"/>
              <a:t> </a:t>
            </a:r>
            <a:r>
              <a:rPr lang="en-US" altLang="ko-KR" spc="-5" dirty="0" smtClean="0"/>
              <a:t>System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9E66175-D1E8-4306-A64E-9E463D601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Caching of entire file in the local disks of AFS was motivated  by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Whole-file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transfer contacts servers only on opens and closes, read-writes cause no network traffic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Whole-file transfer uses efficient bulk data transfer  protocols.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The amount of data fetched after a reboot is usually small.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Caching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of entire files simplifies cache </a:t>
            </a:r>
            <a:r>
              <a:rPr lang="en-US" altLang="ko-KR" smtClean="0">
                <a:latin typeface="Arial" panose="020B0604020202020204" pitchFamily="34" charset="0"/>
                <a:cs typeface="Arial" panose="020B0604020202020204" pitchFamily="34" charset="0"/>
              </a:rPr>
              <a:t>management(no individual pages)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0738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042A2F23-850F-436A-964E-C4067B5C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Comparison with </a:t>
            </a:r>
            <a:br>
              <a:rPr lang="en-US" altLang="ko-KR" spc="-5" dirty="0"/>
            </a:br>
            <a:r>
              <a:rPr lang="en-US" altLang="ko-KR" spc="-5" dirty="0"/>
              <a:t>A Remote-Open File</a:t>
            </a:r>
            <a:r>
              <a:rPr lang="en-US" altLang="ko-KR" spc="100" dirty="0"/>
              <a:t> </a:t>
            </a:r>
            <a:r>
              <a:rPr lang="en-US" altLang="ko-KR" spc="-5" dirty="0"/>
              <a:t>System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64037E7-8E3D-41D4-9FAB-F3FD17AFC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Drawbacks of the entire file caching approach in AFS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Files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that are larger than the local disk cache cannot be  accessed at all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Strict emulation of 4.2BSD concurrent read and write  semantics across workstations is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impossible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But the Andrew File System does scale well.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185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64CED0F0-5DD5-4EBE-BE03-A6B82F703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Comparison with </a:t>
            </a:r>
            <a:br>
              <a:rPr lang="en-US" altLang="ko-KR" spc="-5" dirty="0"/>
            </a:br>
            <a:r>
              <a:rPr lang="en-US" altLang="ko-KR" spc="-5" dirty="0"/>
              <a:t>A Remote-Open File</a:t>
            </a:r>
            <a:r>
              <a:rPr lang="en-US" altLang="ko-KR" spc="100" dirty="0"/>
              <a:t> </a:t>
            </a:r>
            <a:r>
              <a:rPr lang="en-US" altLang="ko-KR" spc="-5" dirty="0"/>
              <a:t>System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E1824BA-C977-46E0-A697-009A04004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Distributed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File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Systems: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Sun Microsystem NFS, AT&amp;T  RFS, Locus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 data in a file are not fetched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at all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Instead, the remote site potentially participates in each  individual read and write operation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Even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though buffering and read-ahead are used to  improve performance but the remote site is still  conceptually involved in every I/O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1929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3D5C91-B9C0-459F-90F1-3A6F9FC2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Sun Network File</a:t>
            </a:r>
            <a:r>
              <a:rPr lang="en-US" altLang="ko-KR" spc="-130" dirty="0"/>
              <a:t> </a:t>
            </a:r>
            <a:r>
              <a:rPr lang="en-US" altLang="ko-KR" spc="-5" dirty="0"/>
              <a:t>System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2D315DAF-BA92-4122-81E4-F9D2B88F4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Page caching: NFS caches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inodes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and individual pages of a file in memory.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Once a file is open, the remote site is treated like a local disk with read-ahead and write-behind of pages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Consistency semantics of NFS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new file may not be visible elsewhere for 30 seconds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Two processes writing to the same file could produce a different results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393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3D5C91-B9C0-459F-90F1-3A6F9FC2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Performance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193FC0-827D-48F5-9CEB-4008005BE6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NFS’s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performance degrades  rapidly with increasing load</a:t>
            </a:r>
          </a:p>
          <a:p>
            <a:endParaRPr lang="ko-KR" altLang="en-US" dirty="0"/>
          </a:p>
        </p:txBody>
      </p:sp>
      <p:graphicFrame>
        <p:nvGraphicFramePr>
          <p:cNvPr id="9" name="차트 8"/>
          <p:cNvGraphicFramePr/>
          <p:nvPr>
            <p:extLst>
              <p:ext uri="{D42A27DB-BD31-4B8C-83A1-F6EECF244321}">
                <p14:modId xmlns:p14="http://schemas.microsoft.com/office/powerpoint/2010/main" val="4226177723"/>
              </p:ext>
            </p:extLst>
          </p:nvPr>
        </p:nvGraphicFramePr>
        <p:xfrm>
          <a:off x="5291165" y="2525227"/>
          <a:ext cx="5663347" cy="2958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24400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3D5C91-B9C0-459F-90F1-3A6F9FC2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Performance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193FC0-827D-48F5-9CEB-4008005BE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828801"/>
            <a:ext cx="9562882" cy="1637210"/>
          </a:xfrm>
        </p:spPr>
        <p:txBody>
          <a:bodyPr>
            <a:normAutofit/>
          </a:bodyPr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Andrew well scales especially on </a:t>
            </a:r>
            <a:r>
              <a:rPr lang="en-US" altLang="ko-KR" i="1" dirty="0" err="1">
                <a:latin typeface="Arial" panose="020B0604020202020204" pitchFamily="34" charset="0"/>
                <a:cs typeface="Arial" panose="020B0604020202020204" pitchFamily="34" charset="0"/>
              </a:rPr>
              <a:t>ScanDir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ko-KR" i="1" dirty="0" err="1">
                <a:latin typeface="Arial" panose="020B0604020202020204" pitchFamily="34" charset="0"/>
                <a:cs typeface="Arial" panose="020B0604020202020204" pitchFamily="34" charset="0"/>
              </a:rPr>
              <a:t>ReadAll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than NFS</a:t>
            </a:r>
          </a:p>
          <a:p>
            <a:endParaRPr lang="ko-KR" altLang="en-US" dirty="0"/>
          </a:p>
        </p:txBody>
      </p:sp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1516504709"/>
              </p:ext>
            </p:extLst>
          </p:nvPr>
        </p:nvGraphicFramePr>
        <p:xfrm>
          <a:off x="1117599" y="3246633"/>
          <a:ext cx="4769494" cy="3306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차트 6"/>
          <p:cNvGraphicFramePr/>
          <p:nvPr>
            <p:extLst>
              <p:ext uri="{D42A27DB-BD31-4B8C-83A1-F6EECF244321}">
                <p14:modId xmlns:p14="http://schemas.microsoft.com/office/powerpoint/2010/main" val="4158251582"/>
              </p:ext>
            </p:extLst>
          </p:nvPr>
        </p:nvGraphicFramePr>
        <p:xfrm>
          <a:off x="5887093" y="3246633"/>
          <a:ext cx="4769494" cy="3306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5192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3D5C91-B9C0-459F-90F1-3A6F9FC2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CPU/Disk</a:t>
            </a:r>
            <a:r>
              <a:rPr lang="en-US" altLang="ko-KR" spc="-85" dirty="0" smtClean="0"/>
              <a:t> </a:t>
            </a:r>
            <a:r>
              <a:rPr lang="en-US" altLang="ko-KR" dirty="0"/>
              <a:t>Utilization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193FC0-827D-48F5-9CEB-4008005BE6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o-KR" altLang="en-US" dirty="0"/>
          </a:p>
        </p:txBody>
      </p:sp>
      <p:graphicFrame>
        <p:nvGraphicFramePr>
          <p:cNvPr id="10" name="차트 9"/>
          <p:cNvGraphicFramePr/>
          <p:nvPr>
            <p:extLst>
              <p:ext uri="{D42A27DB-BD31-4B8C-83A1-F6EECF244321}">
                <p14:modId xmlns:p14="http://schemas.microsoft.com/office/powerpoint/2010/main" val="9355090"/>
              </p:ext>
            </p:extLst>
          </p:nvPr>
        </p:nvGraphicFramePr>
        <p:xfrm>
          <a:off x="871019" y="2178119"/>
          <a:ext cx="4769494" cy="3306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차트 10"/>
          <p:cNvGraphicFramePr/>
          <p:nvPr>
            <p:extLst>
              <p:ext uri="{D42A27DB-BD31-4B8C-83A1-F6EECF244321}">
                <p14:modId xmlns:p14="http://schemas.microsoft.com/office/powerpoint/2010/main" val="698319327"/>
              </p:ext>
            </p:extLst>
          </p:nvPr>
        </p:nvGraphicFramePr>
        <p:xfrm>
          <a:off x="5833438" y="2178119"/>
          <a:ext cx="4769494" cy="3306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99887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3D5C91-B9C0-459F-90F1-3A6F9FC2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Network</a:t>
            </a:r>
            <a:r>
              <a:rPr lang="en-US" altLang="ko-KR" spc="-114" dirty="0"/>
              <a:t> </a:t>
            </a:r>
            <a:r>
              <a:rPr lang="en-US" altLang="ko-KR" dirty="0"/>
              <a:t>Traffic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193FC0-827D-48F5-9CEB-4008005BE6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>
              <a:latin typeface="Arial"/>
              <a:cs typeface="Arial"/>
            </a:endParaRPr>
          </a:p>
          <a:p>
            <a:endParaRPr lang="en-US" altLang="ko-KR" dirty="0">
              <a:latin typeface="Arial"/>
              <a:cs typeface="Arial"/>
            </a:endParaRPr>
          </a:p>
          <a:p>
            <a:endParaRPr lang="en-US" altLang="ko-KR" dirty="0">
              <a:latin typeface="Arial"/>
              <a:cs typeface="Arial"/>
            </a:endParaRPr>
          </a:p>
          <a:p>
            <a:r>
              <a:rPr lang="en-US" altLang="ko-KR" dirty="0">
                <a:latin typeface="Arial"/>
                <a:cs typeface="Arial"/>
              </a:rPr>
              <a:t>NFS generates nearly</a:t>
            </a:r>
            <a:r>
              <a:rPr lang="en-US" altLang="ko-KR" spc="-114" dirty="0">
                <a:latin typeface="Arial"/>
                <a:cs typeface="Arial"/>
              </a:rPr>
              <a:t> </a:t>
            </a:r>
            <a:r>
              <a:rPr lang="en-US" altLang="ko-KR" dirty="0">
                <a:latin typeface="Arial"/>
                <a:cs typeface="Arial"/>
              </a:rPr>
              <a:t>three  </a:t>
            </a:r>
            <a:r>
              <a:rPr lang="en-US" altLang="ko-KR" spc="-5" dirty="0">
                <a:latin typeface="Arial"/>
                <a:cs typeface="Arial"/>
              </a:rPr>
              <a:t>times </a:t>
            </a:r>
            <a:r>
              <a:rPr lang="en-US" altLang="ko-KR" dirty="0">
                <a:latin typeface="Arial"/>
                <a:cs typeface="Arial"/>
              </a:rPr>
              <a:t>as many packets as  Andrew at a load of</a:t>
            </a:r>
            <a:r>
              <a:rPr lang="en-US" altLang="ko-KR" spc="-145" dirty="0">
                <a:latin typeface="Arial"/>
                <a:cs typeface="Arial"/>
              </a:rPr>
              <a:t> </a:t>
            </a:r>
            <a:r>
              <a:rPr lang="en-US" altLang="ko-KR" dirty="0">
                <a:latin typeface="Arial"/>
                <a:cs typeface="Arial"/>
              </a:rPr>
              <a:t>one</a:t>
            </a:r>
          </a:p>
          <a:p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803A8359-FB6B-49C3-8C23-BF6E2FECE3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41228" y="2133321"/>
            <a:ext cx="4481512" cy="374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40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3461F856-E69B-4EA5-9CEA-79041DC2A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Changes </a:t>
            </a:r>
            <a:r>
              <a:rPr lang="en-US" altLang="ko-KR" dirty="0"/>
              <a:t>for</a:t>
            </a:r>
            <a:r>
              <a:rPr lang="en-US" altLang="ko-KR" spc="-105" dirty="0"/>
              <a:t> </a:t>
            </a:r>
            <a:r>
              <a:rPr lang="en-US" altLang="ko-KR" dirty="0"/>
              <a:t>Operability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9D8617D-B6CB-468A-86F6-3F995E71E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Goal: to build a system that would be easy for a small operational  staff to run and monitor with minimal inconvenience to users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Problems in the prototype: inflexible mapping of Vice files to server disk storage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Vice was constructed out of collections of files glued together  by the 4.2BSD Mount mechanism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Movement of files across servers was difficult (embedded file location info)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It was not possible to implement a quota system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 mechanisms of file location and file replication were cumbersome (consistency problem)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Standard backup utilities were not convenient for use in  distributed environment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Backup needs the entire disk partition taken off-line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499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7028FE49-44E5-4E4E-9C0D-8D3510823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Changes </a:t>
            </a:r>
            <a:r>
              <a:rPr lang="en-US" altLang="ko-KR" dirty="0"/>
              <a:t>for</a:t>
            </a:r>
            <a:r>
              <a:rPr lang="en-US" altLang="ko-KR" spc="-105" dirty="0"/>
              <a:t> </a:t>
            </a:r>
            <a:r>
              <a:rPr lang="en-US" altLang="ko-KR" dirty="0"/>
              <a:t>Operability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1952D69-ACE9-45CA-AA53-41BC91497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Collection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of files forming a partial subtree of the Vice name  space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Volumes are glued together at Mount Points </a:t>
            </a: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volume resides within a single disk partition on a server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Volumes provides a level of Operational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Transparancy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Volume Movement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Volume movement is done by creating a frozen copy-on-write snapshot of the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The volume move operation is atomic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Quotas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Quotas are implemented on a per volume basis</a:t>
            </a:r>
          </a:p>
          <a:p>
            <a:pPr lvl="1"/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7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551F97-E267-486E-8AB6-8913F4562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File</a:t>
            </a:r>
            <a:r>
              <a:rPr lang="en-US" altLang="ko-KR" spc="-114" dirty="0"/>
              <a:t> </a:t>
            </a:r>
            <a:r>
              <a:rPr lang="en-US" altLang="ko-KR" spc="-5" dirty="0"/>
              <a:t>System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923D832-F96C-49E8-99C3-DF47F6AB7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 File System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developed in CMU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distributed implementation of a file system, where multiple users share files and storage resources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Overall storage space managed by a DFS is composed of different, remotely located, smaller storage spaces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Presents a homogeneous, location-transparent file name space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AFS architecture is based on observations …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Shared files are infrequently updated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Files are normally accessed by only a single user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Local caches are likely to remain valid for long periods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36771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DF6020C0-D52B-43C4-A6FC-A9E2594F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pc="-5" dirty="0"/>
              <a:t>Changes </a:t>
            </a:r>
            <a:r>
              <a:rPr lang="en-US" altLang="ko-KR" dirty="0"/>
              <a:t>for</a:t>
            </a:r>
            <a:r>
              <a:rPr lang="en-US" altLang="ko-KR" spc="-105" dirty="0"/>
              <a:t> </a:t>
            </a:r>
            <a:r>
              <a:rPr lang="en-US" altLang="ko-KR" dirty="0"/>
              <a:t>Operability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E0669C6-B33A-4745-8626-4526DA936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Read-Only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Replication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Improves availability and balances load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No callback needed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 volume location database specifies the server containing  the read-write copy of a volume and a list of read-only  replication sites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Backup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Volumes form the basis of the backup and restoration mechanism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Create a frozen snapshot of a read-only clone, then transfer it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38288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1F03C918-3891-40E6-82E0-674F0FCB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</a:t>
            </a:r>
            <a:r>
              <a:rPr lang="en-US" altLang="ko-KR" spc="-10" dirty="0"/>
              <a:t>u</a:t>
            </a:r>
            <a:r>
              <a:rPr lang="en-US" altLang="ko-KR" dirty="0"/>
              <a:t>si</a:t>
            </a:r>
            <a:r>
              <a:rPr lang="en-US" altLang="ko-KR" spc="-10" dirty="0"/>
              <a:t>o</a:t>
            </a:r>
            <a:r>
              <a:rPr lang="en-US" altLang="ko-KR" dirty="0"/>
              <a:t>ns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4D3457F-D63C-4514-8735-5F1AB9E1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Design changes in the Prototype Andrew File System  improved scalability considerably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At a load of 20, the system was still not saturated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server using revised Andrew File System can serve  more than 50 users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Changes in cache management, name resolution, server  process structure, low-level storage representation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Volumes provide a level of Operational Transparency that is  not supported by any other file system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Quota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Read-only replication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Simple and efficient backup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9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CADC6F-175F-4377-8332-685DAFA75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File System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140E72-DCCC-4449-8F37-EC47D50D4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Caching in Distributed File System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Retaining most recently accessed disk blocks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Repeated accesses to a block in cache can be handled without involving the disk</a:t>
            </a:r>
          </a:p>
          <a:p>
            <a:pPr lvl="2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Reduce network traffic and server contention</a:t>
            </a:r>
          </a:p>
          <a:p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Scalability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is most important design goal of AFS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Unusual Design Features</a:t>
            </a:r>
          </a:p>
          <a:p>
            <a:pPr lvl="2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Whole-file caching</a:t>
            </a:r>
          </a:p>
          <a:p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7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9D8EDA-ABF2-4DCF-9574-F9CCF8AF8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/>
          <a:lstStyle/>
          <a:p>
            <a:r>
              <a:rPr lang="en-US" altLang="ko-KR" dirty="0"/>
              <a:t>Andrew File System Architecture</a:t>
            </a:r>
            <a:endParaRPr lang="ko-KR" altLang="en-US" dirty="0"/>
          </a:p>
        </p:txBody>
      </p:sp>
      <p:pic>
        <p:nvPicPr>
          <p:cNvPr id="274" name="그림 273">
            <a:extLst>
              <a:ext uri="{FF2B5EF4-FFF2-40B4-BE49-F238E27FC236}">
                <a16:creationId xmlns:a16="http://schemas.microsoft.com/office/drawing/2014/main" id="{95FA90AE-0E70-4742-9439-A7F9F40AC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484" y="1752716"/>
            <a:ext cx="7304859" cy="490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91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1A3918-8521-4BCA-9532-FF7ADC0D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File System Prototype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3ED7F74-BB82-4E42-9539-549E4ABFB5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 (Server)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Serve files to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set of trusted servers,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collectively called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process running on  server side</a:t>
            </a:r>
          </a:p>
          <a:p>
            <a:pPr lvl="1"/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process dedicated to each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client</a:t>
            </a:r>
          </a:p>
          <a:p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 (Client)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Cache files from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Contacts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only when a file is opened or closed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Reading and writing are  performed directly on the  cached copy (client side)</a:t>
            </a:r>
          </a:p>
          <a:p>
            <a:endParaRPr lang="ko-KR" altLang="en-US" dirty="0"/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A77A1FC9-46FC-4F7B-9E54-26E16461DF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91224" y="1785689"/>
            <a:ext cx="3384593" cy="43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85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1A3918-8521-4BCA-9532-FF7ADC0D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File System Prototype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3ED7F74-BB82-4E42-9539-549E4ABFB5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 (Server)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Serve files to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set of trusted servers,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collectively called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process running on  server side</a:t>
            </a:r>
          </a:p>
          <a:p>
            <a:pPr lvl="1"/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process dedicated to each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client</a:t>
            </a:r>
          </a:p>
          <a:p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 (Client)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Cache files from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Contacts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only when a file is opened or closed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Reading and writing are  performed directly on the  cached copy (client side)</a:t>
            </a:r>
          </a:p>
          <a:p>
            <a:endParaRPr lang="ko-KR" altLang="en-US" dirty="0"/>
          </a:p>
        </p:txBody>
      </p: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AB94A639-E4CC-44CF-B9B9-BA2CADA0E3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75614" y="1828800"/>
            <a:ext cx="338260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1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1A3918-8521-4BCA-9532-FF7ADC0D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Andrew File System Prototype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3ED7F74-BB82-4E42-9539-549E4ABFB5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 (Server)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Serve files to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set of trusted servers,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collectively called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A process running on  server side</a:t>
            </a:r>
          </a:p>
          <a:p>
            <a:pPr lvl="1"/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process dedicated to each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client</a:t>
            </a:r>
          </a:p>
          <a:p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Venus (Client)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Cache files from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Contacts </a:t>
            </a:r>
            <a:r>
              <a:rPr lang="en-US" altLang="ko-KR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only when a file is opened or closed</a:t>
            </a:r>
          </a:p>
          <a:p>
            <a:pPr lvl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Reading and writing are  performed directly on the  cached copy (client side)</a:t>
            </a:r>
          </a:p>
          <a:p>
            <a:endParaRPr lang="ko-KR" altLang="en-US" dirty="0"/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56AAEB9C-9EB6-4B62-A1B4-632D6B18E8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11171" y="1828800"/>
            <a:ext cx="331149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1989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TM03457515[[fn=보기]]</Template>
  <TotalTime>2992</TotalTime>
  <Words>1721</Words>
  <Application>Microsoft Office PowerPoint</Application>
  <PresentationFormat>와이드스크린</PresentationFormat>
  <Paragraphs>333</Paragraphs>
  <Slides>41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41</vt:i4>
      </vt:variant>
    </vt:vector>
  </HeadingPairs>
  <TitlesOfParts>
    <vt:vector size="47" baseType="lpstr">
      <vt:lpstr>Century Schoolbook</vt:lpstr>
      <vt:lpstr>맑은 고딕</vt:lpstr>
      <vt:lpstr>Arial</vt:lpstr>
      <vt:lpstr>Calibri</vt:lpstr>
      <vt:lpstr>Wingdings 2</vt:lpstr>
      <vt:lpstr>View</vt:lpstr>
      <vt:lpstr>Scale and Performance in a Distributed File System</vt:lpstr>
      <vt:lpstr>Presentation Outline</vt:lpstr>
      <vt:lpstr>Part 1. Andrew File System Prototype</vt:lpstr>
      <vt:lpstr>Andrew File System</vt:lpstr>
      <vt:lpstr>Andrew File System</vt:lpstr>
      <vt:lpstr>Andrew File System Architecture</vt:lpstr>
      <vt:lpstr>Andrew File System Prototype</vt:lpstr>
      <vt:lpstr>Andrew File System Prototype</vt:lpstr>
      <vt:lpstr>Andrew File System Prototype</vt:lpstr>
      <vt:lpstr>Andrew File System Prototype</vt:lpstr>
      <vt:lpstr>Andrew File System Prototype</vt:lpstr>
      <vt:lpstr>Andrew File System Prototype</vt:lpstr>
      <vt:lpstr>Andrew File System Prototype</vt:lpstr>
      <vt:lpstr>Andrew File System Prototype</vt:lpstr>
      <vt:lpstr>Andrew File System Prototype</vt:lpstr>
      <vt:lpstr>AFS Prototype Benchmark Setup</vt:lpstr>
      <vt:lpstr>Stand-alone Benchmark Performance</vt:lpstr>
      <vt:lpstr>Stand-alone Benchmark Performance</vt:lpstr>
      <vt:lpstr>Distribution of Vice Calls in Prototype</vt:lpstr>
      <vt:lpstr>Prototype Benchmark Performance</vt:lpstr>
      <vt:lpstr>Prototype Server Usage</vt:lpstr>
      <vt:lpstr>Changes For Performance</vt:lpstr>
      <vt:lpstr>Changes For Performance</vt:lpstr>
      <vt:lpstr>Changes For Performance</vt:lpstr>
      <vt:lpstr>Changes For Performance</vt:lpstr>
      <vt:lpstr>Part 2. Revised Andrew File System</vt:lpstr>
      <vt:lpstr>Revised AFS Benchmark Result</vt:lpstr>
      <vt:lpstr>AFS Server utilization during the benchmark</vt:lpstr>
      <vt:lpstr>Andrew Server Usage</vt:lpstr>
      <vt:lpstr>Comparison with  A Remote-Open File System</vt:lpstr>
      <vt:lpstr>Comparison with  A Remote-Open File System</vt:lpstr>
      <vt:lpstr>Comparison with  A Remote-Open File System</vt:lpstr>
      <vt:lpstr>Sun Network File System</vt:lpstr>
      <vt:lpstr>Performance</vt:lpstr>
      <vt:lpstr>Performance</vt:lpstr>
      <vt:lpstr>CPU/Disk Utilization</vt:lpstr>
      <vt:lpstr>Network Traffic</vt:lpstr>
      <vt:lpstr>Changes for Operability</vt:lpstr>
      <vt:lpstr>Changes for Operability</vt:lpstr>
      <vt:lpstr>Changes for Operability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Scale and Performance in a Distributed File System</dc:title>
  <dc:creator>Jiwoo Bang</dc:creator>
  <cp:lastModifiedBy>ms</cp:lastModifiedBy>
  <cp:revision>41</cp:revision>
  <dcterms:created xsi:type="dcterms:W3CDTF">2017-09-13T07:34:19Z</dcterms:created>
  <dcterms:modified xsi:type="dcterms:W3CDTF">2017-09-19T02:52:38Z</dcterms:modified>
</cp:coreProperties>
</file>