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96" r:id="rId1"/>
  </p:sldMasterIdLst>
  <p:notesMasterIdLst>
    <p:notesMasterId r:id="rId68"/>
  </p:notesMasterIdLst>
  <p:handoutMasterIdLst>
    <p:handoutMasterId r:id="rId69"/>
  </p:handoutMasterIdLst>
  <p:sldIdLst>
    <p:sldId id="256" r:id="rId2"/>
    <p:sldId id="257" r:id="rId3"/>
    <p:sldId id="274" r:id="rId4"/>
    <p:sldId id="258" r:id="rId5"/>
    <p:sldId id="262" r:id="rId6"/>
    <p:sldId id="263" r:id="rId7"/>
    <p:sldId id="266" r:id="rId8"/>
    <p:sldId id="264" r:id="rId9"/>
    <p:sldId id="259" r:id="rId10"/>
    <p:sldId id="268" r:id="rId11"/>
    <p:sldId id="270" r:id="rId12"/>
    <p:sldId id="271" r:id="rId13"/>
    <p:sldId id="273" r:id="rId14"/>
    <p:sldId id="272" r:id="rId15"/>
    <p:sldId id="260" r:id="rId16"/>
    <p:sldId id="275" r:id="rId17"/>
    <p:sldId id="280" r:id="rId18"/>
    <p:sldId id="276" r:id="rId19"/>
    <p:sldId id="277" r:id="rId20"/>
    <p:sldId id="295" r:id="rId21"/>
    <p:sldId id="278" r:id="rId22"/>
    <p:sldId id="282" r:id="rId23"/>
    <p:sldId id="283" r:id="rId24"/>
    <p:sldId id="285" r:id="rId25"/>
    <p:sldId id="286" r:id="rId26"/>
    <p:sldId id="294" r:id="rId27"/>
    <p:sldId id="296" r:id="rId28"/>
    <p:sldId id="297" r:id="rId29"/>
    <p:sldId id="298" r:id="rId30"/>
    <p:sldId id="299" r:id="rId31"/>
    <p:sldId id="279" r:id="rId32"/>
    <p:sldId id="291" r:id="rId33"/>
    <p:sldId id="300" r:id="rId34"/>
    <p:sldId id="292" r:id="rId35"/>
    <p:sldId id="301" r:id="rId36"/>
    <p:sldId id="302" r:id="rId37"/>
    <p:sldId id="303" r:id="rId38"/>
    <p:sldId id="306" r:id="rId39"/>
    <p:sldId id="307" r:id="rId40"/>
    <p:sldId id="308" r:id="rId41"/>
    <p:sldId id="328" r:id="rId42"/>
    <p:sldId id="309" r:id="rId43"/>
    <p:sldId id="310" r:id="rId44"/>
    <p:sldId id="311" r:id="rId45"/>
    <p:sldId id="312" r:id="rId46"/>
    <p:sldId id="315" r:id="rId47"/>
    <p:sldId id="329" r:id="rId48"/>
    <p:sldId id="313" r:id="rId49"/>
    <p:sldId id="316" r:id="rId50"/>
    <p:sldId id="333" r:id="rId51"/>
    <p:sldId id="314" r:id="rId52"/>
    <p:sldId id="317" r:id="rId53"/>
    <p:sldId id="330" r:id="rId54"/>
    <p:sldId id="318" r:id="rId55"/>
    <p:sldId id="319" r:id="rId56"/>
    <p:sldId id="322" r:id="rId57"/>
    <p:sldId id="323" r:id="rId58"/>
    <p:sldId id="321" r:id="rId59"/>
    <p:sldId id="324" r:id="rId60"/>
    <p:sldId id="331" r:id="rId61"/>
    <p:sldId id="320" r:id="rId62"/>
    <p:sldId id="325" r:id="rId63"/>
    <p:sldId id="326" r:id="rId64"/>
    <p:sldId id="332" r:id="rId65"/>
    <p:sldId id="327" r:id="rId66"/>
    <p:sldId id="261" r:id="rId6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ing" id="{FF8DBD24-689C-4D37-BABA-4662CB60745C}">
          <p14:sldIdLst>
            <p14:sldId id="256"/>
          </p14:sldIdLst>
        </p14:section>
        <p14:section name="Content" id="{C7D4CD41-368F-4271-A759-E7978C1C7F50}">
          <p14:sldIdLst>
            <p14:sldId id="257"/>
            <p14:sldId id="274"/>
          </p14:sldIdLst>
        </p14:section>
        <p14:section name="INTRODUCTION" id="{3EA2932E-F849-4E62-9BED-D3558F58C7B3}">
          <p14:sldIdLst>
            <p14:sldId id="258"/>
            <p14:sldId id="262"/>
            <p14:sldId id="263"/>
            <p14:sldId id="266"/>
            <p14:sldId id="264"/>
          </p14:sldIdLst>
        </p14:section>
        <p14:section name="ANALYSIS FRAMEWORK" id="{45051DB2-ACFF-48D9-AFAD-B9CB4150729B}">
          <p14:sldIdLst>
            <p14:sldId id="259"/>
            <p14:sldId id="268"/>
            <p14:sldId id="270"/>
            <p14:sldId id="271"/>
            <p14:sldId id="273"/>
            <p14:sldId id="272"/>
          </p14:sldIdLst>
        </p14:section>
        <p14:section name="PEER-TO-PEER DISTRIBUTED OBJECT LOCATION AND ROUTING" id="{C59D126C-F670-4843-8357-8B86F3ABB952}">
          <p14:sldIdLst>
            <p14:sldId id="260"/>
            <p14:sldId id="275"/>
            <p14:sldId id="280"/>
            <p14:sldId id="276"/>
            <p14:sldId id="277"/>
          </p14:sldIdLst>
        </p14:section>
        <p14:section name="Unstructured architecture" id="{3CB7040E-5448-48B4-9135-431D9AC2E0A1}">
          <p14:sldIdLst>
            <p14:sldId id="295"/>
            <p14:sldId id="278"/>
            <p14:sldId id="282"/>
            <p14:sldId id="283"/>
            <p14:sldId id="285"/>
            <p14:sldId id="286"/>
          </p14:sldIdLst>
        </p14:section>
        <p14:section name="Loosely structured architecture" id="{21E21844-E585-4AD9-B681-A64E96264D00}">
          <p14:sldIdLst>
            <p14:sldId id="294"/>
            <p14:sldId id="296"/>
            <p14:sldId id="297"/>
            <p14:sldId id="298"/>
            <p14:sldId id="299"/>
          </p14:sldIdLst>
        </p14:section>
        <p14:section name="Structured Architecture" id="{3DBCDCE2-DE02-429F-B6E3-050112BFCCF1}">
          <p14:sldIdLst>
            <p14:sldId id="279"/>
            <p14:sldId id="291"/>
            <p14:sldId id="300"/>
            <p14:sldId id="292"/>
            <p14:sldId id="301"/>
            <p14:sldId id="302"/>
            <p14:sldId id="303"/>
          </p14:sldIdLst>
        </p14:section>
        <p14:section name="END" id="{FBAAB0A9-62D1-4000-B47D-3CD27857C460}">
          <p14:sldIdLst>
            <p14:sldId id="306"/>
            <p14:sldId id="307"/>
            <p14:sldId id="308"/>
            <p14:sldId id="328"/>
            <p14:sldId id="309"/>
            <p14:sldId id="310"/>
            <p14:sldId id="311"/>
            <p14:sldId id="312"/>
            <p14:sldId id="315"/>
            <p14:sldId id="329"/>
            <p14:sldId id="313"/>
            <p14:sldId id="316"/>
            <p14:sldId id="333"/>
            <p14:sldId id="314"/>
            <p14:sldId id="317"/>
            <p14:sldId id="330"/>
            <p14:sldId id="318"/>
            <p14:sldId id="319"/>
            <p14:sldId id="322"/>
            <p14:sldId id="323"/>
            <p14:sldId id="321"/>
            <p14:sldId id="324"/>
            <p14:sldId id="331"/>
            <p14:sldId id="320"/>
            <p14:sldId id="325"/>
            <p14:sldId id="326"/>
            <p14:sldId id="332"/>
            <p14:sldId id="327"/>
            <p14:sldId id="26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88793" autoAdjust="0"/>
  </p:normalViewPr>
  <p:slideViewPr>
    <p:cSldViewPr snapToGrid="0">
      <p:cViewPr>
        <p:scale>
          <a:sx n="50" d="100"/>
          <a:sy n="50" d="100"/>
        </p:scale>
        <p:origin x="774" y="282"/>
      </p:cViewPr>
      <p:guideLst>
        <p:guide orient="horz" pos="2160"/>
        <p:guide pos="3840"/>
      </p:guideLst>
    </p:cSldViewPr>
  </p:slideViewPr>
  <p:outlineViewPr>
    <p:cViewPr>
      <p:scale>
        <a:sx n="33" d="100"/>
        <a:sy n="33" d="100"/>
      </p:scale>
      <p:origin x="0" y="-4284"/>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0" d="100"/>
          <a:sy n="50" d="100"/>
        </p:scale>
        <p:origin x="281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1F632-B4EE-4318-A2A8-30C2389A5E57}" type="doc">
      <dgm:prSet loTypeId="urn:microsoft.com/office/officeart/2005/8/layout/vList2" loCatId="Inbox" qsTypeId="urn:microsoft.com/office/officeart/2005/8/quickstyle/simple1" qsCatId="simple" csTypeId="urn:microsoft.com/office/officeart/2005/8/colors/accent6_1" csCatId="accent6" phldr="1"/>
      <dgm:spPr/>
      <dgm:t>
        <a:bodyPr/>
        <a:lstStyle/>
        <a:p>
          <a:endParaRPr lang="en-US"/>
        </a:p>
      </dgm:t>
    </dgm:pt>
    <dgm:pt modelId="{E17CDA86-D995-46B1-9888-25185D0F87BF}">
      <dgm:prSet/>
      <dgm:spPr/>
      <dgm:t>
        <a:bodyPr/>
        <a:lstStyle/>
        <a:p>
          <a:r>
            <a:rPr lang="en-US" b="1" dirty="0"/>
            <a:t>Chord</a:t>
          </a:r>
        </a:p>
      </dgm:t>
    </dgm:pt>
    <dgm:pt modelId="{BBCC450C-6C77-4452-9DC9-F4D85FCF49EE}" type="parTrans" cxnId="{AD683FEC-D837-41AD-BA48-20AC803CB122}">
      <dgm:prSet/>
      <dgm:spPr/>
      <dgm:t>
        <a:bodyPr/>
        <a:lstStyle/>
        <a:p>
          <a:endParaRPr lang="en-US"/>
        </a:p>
      </dgm:t>
    </dgm:pt>
    <dgm:pt modelId="{F333B597-FB37-4AB1-9519-818340115730}" type="sibTrans" cxnId="{AD683FEC-D837-41AD-BA48-20AC803CB122}">
      <dgm:prSet phldrT="1" phldr="0"/>
      <dgm:spPr/>
      <dgm:t>
        <a:bodyPr/>
        <a:lstStyle/>
        <a:p>
          <a:endParaRPr lang="en-US"/>
        </a:p>
      </dgm:t>
    </dgm:pt>
    <dgm:pt modelId="{3365AEDF-CD79-4392-AB29-994F35D6122E}">
      <dgm:prSet/>
      <dgm:spPr/>
      <dgm:t>
        <a:bodyPr/>
        <a:lstStyle/>
        <a:p>
          <a:r>
            <a:rPr lang="en-US" b="1" dirty="0"/>
            <a:t>CAN</a:t>
          </a:r>
        </a:p>
      </dgm:t>
    </dgm:pt>
    <dgm:pt modelId="{63EF6395-BA89-4AEF-B29D-5A7EF7BD3A72}" type="parTrans" cxnId="{371165AA-D8F9-4D93-AB6D-F77CC215A849}">
      <dgm:prSet/>
      <dgm:spPr/>
      <dgm:t>
        <a:bodyPr/>
        <a:lstStyle/>
        <a:p>
          <a:endParaRPr lang="en-US"/>
        </a:p>
      </dgm:t>
    </dgm:pt>
    <dgm:pt modelId="{481ADDDA-86A0-4126-9B93-A5B31F292F86}" type="sibTrans" cxnId="{371165AA-D8F9-4D93-AB6D-F77CC215A849}">
      <dgm:prSet phldrT="2" phldr="0"/>
      <dgm:spPr/>
      <dgm:t>
        <a:bodyPr/>
        <a:lstStyle/>
        <a:p>
          <a:endParaRPr lang="en-US"/>
        </a:p>
      </dgm:t>
    </dgm:pt>
    <dgm:pt modelId="{86891F68-5669-44D1-B2D8-529C33B5CBF7}">
      <dgm:prSet/>
      <dgm:spPr/>
      <dgm:t>
        <a:bodyPr/>
        <a:lstStyle/>
        <a:p>
          <a:r>
            <a:rPr lang="en-US" b="1" dirty="0"/>
            <a:t>Tapestry</a:t>
          </a:r>
        </a:p>
      </dgm:t>
    </dgm:pt>
    <dgm:pt modelId="{8D97C2A1-E1A8-4E96-B1FC-1BCB8288ECC6}" type="parTrans" cxnId="{695EC2E3-92B5-44F0-9C5A-BACBDF5D81EC}">
      <dgm:prSet/>
      <dgm:spPr/>
      <dgm:t>
        <a:bodyPr/>
        <a:lstStyle/>
        <a:p>
          <a:endParaRPr lang="en-US"/>
        </a:p>
      </dgm:t>
    </dgm:pt>
    <dgm:pt modelId="{3A8DBF6D-5CE8-4AA0-90B9-F4347055F1C2}" type="sibTrans" cxnId="{695EC2E3-92B5-44F0-9C5A-BACBDF5D81EC}">
      <dgm:prSet phldrT="3" phldr="0"/>
      <dgm:spPr/>
      <dgm:t>
        <a:bodyPr/>
        <a:lstStyle/>
        <a:p>
          <a:endParaRPr lang="en-US"/>
        </a:p>
      </dgm:t>
    </dgm:pt>
    <dgm:pt modelId="{D698808B-F765-440E-9280-3EC1376FDD5A}" type="pres">
      <dgm:prSet presAssocID="{6B21F632-B4EE-4318-A2A8-30C2389A5E57}" presName="linear" presStyleCnt="0">
        <dgm:presLayoutVars>
          <dgm:animLvl val="lvl"/>
          <dgm:resizeHandles val="exact"/>
        </dgm:presLayoutVars>
      </dgm:prSet>
      <dgm:spPr/>
    </dgm:pt>
    <dgm:pt modelId="{1AF7C62B-5CA6-4C45-A7A8-70D45E2FF6FD}" type="pres">
      <dgm:prSet presAssocID="{E17CDA86-D995-46B1-9888-25185D0F87BF}" presName="parentText" presStyleLbl="node1" presStyleIdx="0" presStyleCnt="3">
        <dgm:presLayoutVars>
          <dgm:chMax val="0"/>
          <dgm:bulletEnabled val="1"/>
        </dgm:presLayoutVars>
      </dgm:prSet>
      <dgm:spPr/>
    </dgm:pt>
    <dgm:pt modelId="{DAE7B11F-B56A-4D68-8FC3-721E7EA14B5F}" type="pres">
      <dgm:prSet presAssocID="{F333B597-FB37-4AB1-9519-818340115730}" presName="spacer" presStyleCnt="0"/>
      <dgm:spPr/>
    </dgm:pt>
    <dgm:pt modelId="{5D4B9481-69D8-4367-863C-14CB4A01E4CD}" type="pres">
      <dgm:prSet presAssocID="{3365AEDF-CD79-4392-AB29-994F35D6122E}" presName="parentText" presStyleLbl="node1" presStyleIdx="1" presStyleCnt="3">
        <dgm:presLayoutVars>
          <dgm:chMax val="0"/>
          <dgm:bulletEnabled val="1"/>
        </dgm:presLayoutVars>
      </dgm:prSet>
      <dgm:spPr/>
    </dgm:pt>
    <dgm:pt modelId="{AC4B1927-579E-4AEB-B197-0AD80A51761D}" type="pres">
      <dgm:prSet presAssocID="{481ADDDA-86A0-4126-9B93-A5B31F292F86}" presName="spacer" presStyleCnt="0"/>
      <dgm:spPr/>
    </dgm:pt>
    <dgm:pt modelId="{5D60A8AF-D463-4A14-9B07-D5A44F937DDE}" type="pres">
      <dgm:prSet presAssocID="{86891F68-5669-44D1-B2D8-529C33B5CBF7}" presName="parentText" presStyleLbl="node1" presStyleIdx="2" presStyleCnt="3">
        <dgm:presLayoutVars>
          <dgm:chMax val="0"/>
          <dgm:bulletEnabled val="1"/>
        </dgm:presLayoutVars>
      </dgm:prSet>
      <dgm:spPr/>
    </dgm:pt>
  </dgm:ptLst>
  <dgm:cxnLst>
    <dgm:cxn modelId="{5F7B6F19-1FA2-4BBA-9DAB-23BD94346C3B}" type="presOf" srcId="{6B21F632-B4EE-4318-A2A8-30C2389A5E57}" destId="{D698808B-F765-440E-9280-3EC1376FDD5A}" srcOrd="0" destOrd="0" presId="urn:microsoft.com/office/officeart/2005/8/layout/vList2"/>
    <dgm:cxn modelId="{C4D68B48-C072-4CB2-A0F6-65D774E18D53}" type="presOf" srcId="{3365AEDF-CD79-4392-AB29-994F35D6122E}" destId="{5D4B9481-69D8-4367-863C-14CB4A01E4CD}" srcOrd="0" destOrd="0" presId="urn:microsoft.com/office/officeart/2005/8/layout/vList2"/>
    <dgm:cxn modelId="{BE9C3C6A-97D9-471A-946A-159FF0DDDA40}" type="presOf" srcId="{86891F68-5669-44D1-B2D8-529C33B5CBF7}" destId="{5D60A8AF-D463-4A14-9B07-D5A44F937DDE}" srcOrd="0" destOrd="0" presId="urn:microsoft.com/office/officeart/2005/8/layout/vList2"/>
    <dgm:cxn modelId="{C1221AA3-E12D-4BF1-A818-87CACC3F993E}" type="presOf" srcId="{E17CDA86-D995-46B1-9888-25185D0F87BF}" destId="{1AF7C62B-5CA6-4C45-A7A8-70D45E2FF6FD}" srcOrd="0" destOrd="0" presId="urn:microsoft.com/office/officeart/2005/8/layout/vList2"/>
    <dgm:cxn modelId="{371165AA-D8F9-4D93-AB6D-F77CC215A849}" srcId="{6B21F632-B4EE-4318-A2A8-30C2389A5E57}" destId="{3365AEDF-CD79-4392-AB29-994F35D6122E}" srcOrd="1" destOrd="0" parTransId="{63EF6395-BA89-4AEF-B29D-5A7EF7BD3A72}" sibTransId="{481ADDDA-86A0-4126-9B93-A5B31F292F86}"/>
    <dgm:cxn modelId="{695EC2E3-92B5-44F0-9C5A-BACBDF5D81EC}" srcId="{6B21F632-B4EE-4318-A2A8-30C2389A5E57}" destId="{86891F68-5669-44D1-B2D8-529C33B5CBF7}" srcOrd="2" destOrd="0" parTransId="{8D97C2A1-E1A8-4E96-B1FC-1BCB8288ECC6}" sibTransId="{3A8DBF6D-5CE8-4AA0-90B9-F4347055F1C2}"/>
    <dgm:cxn modelId="{AD683FEC-D837-41AD-BA48-20AC803CB122}" srcId="{6B21F632-B4EE-4318-A2A8-30C2389A5E57}" destId="{E17CDA86-D995-46B1-9888-25185D0F87BF}" srcOrd="0" destOrd="0" parTransId="{BBCC450C-6C77-4452-9DC9-F4D85FCF49EE}" sibTransId="{F333B597-FB37-4AB1-9519-818340115730}"/>
    <dgm:cxn modelId="{DA70C518-EE66-452C-8181-CC243D47E646}" type="presParOf" srcId="{D698808B-F765-440E-9280-3EC1376FDD5A}" destId="{1AF7C62B-5CA6-4C45-A7A8-70D45E2FF6FD}" srcOrd="0" destOrd="0" presId="urn:microsoft.com/office/officeart/2005/8/layout/vList2"/>
    <dgm:cxn modelId="{07658A51-EC73-436E-88CF-5C249D322812}" type="presParOf" srcId="{D698808B-F765-440E-9280-3EC1376FDD5A}" destId="{DAE7B11F-B56A-4D68-8FC3-721E7EA14B5F}" srcOrd="1" destOrd="0" presId="urn:microsoft.com/office/officeart/2005/8/layout/vList2"/>
    <dgm:cxn modelId="{2EB8BF01-AEC2-4A01-92FC-7DB74C1D8DA2}" type="presParOf" srcId="{D698808B-F765-440E-9280-3EC1376FDD5A}" destId="{5D4B9481-69D8-4367-863C-14CB4A01E4CD}" srcOrd="2" destOrd="0" presId="urn:microsoft.com/office/officeart/2005/8/layout/vList2"/>
    <dgm:cxn modelId="{C17AD06A-1120-4EBC-A067-EFF46CBA7C79}" type="presParOf" srcId="{D698808B-F765-440E-9280-3EC1376FDD5A}" destId="{AC4B1927-579E-4AEB-B197-0AD80A51761D}" srcOrd="3" destOrd="0" presId="urn:microsoft.com/office/officeart/2005/8/layout/vList2"/>
    <dgm:cxn modelId="{7EBF2906-7513-4AE7-A52E-DEC3D66F7703}" type="presParOf" srcId="{D698808B-F765-440E-9280-3EC1376FDD5A}" destId="{5D60A8AF-D463-4A14-9B07-D5A44F937D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7C62B-5CA6-4C45-A7A8-70D45E2FF6FD}">
      <dsp:nvSpPr>
        <dsp:cNvPr id="0" name=""/>
        <dsp:cNvSpPr/>
      </dsp:nvSpPr>
      <dsp:spPr>
        <a:xfrm>
          <a:off x="0" y="7827"/>
          <a:ext cx="5888038" cy="1216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1" kern="1200" dirty="0"/>
            <a:t>Chord</a:t>
          </a:r>
        </a:p>
      </dsp:txBody>
      <dsp:txXfrm>
        <a:off x="59399" y="67226"/>
        <a:ext cx="5769240" cy="1098002"/>
      </dsp:txXfrm>
    </dsp:sp>
    <dsp:sp modelId="{5D4B9481-69D8-4367-863C-14CB4A01E4CD}">
      <dsp:nvSpPr>
        <dsp:cNvPr id="0" name=""/>
        <dsp:cNvSpPr/>
      </dsp:nvSpPr>
      <dsp:spPr>
        <a:xfrm>
          <a:off x="0" y="1374387"/>
          <a:ext cx="5888038" cy="1216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1" kern="1200" dirty="0"/>
            <a:t>CAN</a:t>
          </a:r>
        </a:p>
      </dsp:txBody>
      <dsp:txXfrm>
        <a:off x="59399" y="1433786"/>
        <a:ext cx="5769240" cy="1098002"/>
      </dsp:txXfrm>
    </dsp:sp>
    <dsp:sp modelId="{5D60A8AF-D463-4A14-9B07-D5A44F937DDE}">
      <dsp:nvSpPr>
        <dsp:cNvPr id="0" name=""/>
        <dsp:cNvSpPr/>
      </dsp:nvSpPr>
      <dsp:spPr>
        <a:xfrm>
          <a:off x="0" y="2740947"/>
          <a:ext cx="5888038" cy="1216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b="1" kern="1200" dirty="0"/>
            <a:t>Tapestry</a:t>
          </a:r>
        </a:p>
      </dsp:txBody>
      <dsp:txXfrm>
        <a:off x="59399" y="2800346"/>
        <a:ext cx="5769240"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07B50B-F237-47D1-8C47-47DBE74547C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E7DA7A-189A-4B40-8FAF-AA5957408EF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5A29052-08D9-434D-8353-B6B9EE04E4B3}" type="datetimeFigureOut">
              <a:rPr lang="en-US" smtClean="0"/>
              <a:t>11/06/17</a:t>
            </a:fld>
            <a:endParaRPr lang="en-US"/>
          </a:p>
        </p:txBody>
      </p:sp>
      <p:sp>
        <p:nvSpPr>
          <p:cNvPr id="4" name="Footer Placeholder 3">
            <a:extLst>
              <a:ext uri="{FF2B5EF4-FFF2-40B4-BE49-F238E27FC236}">
                <a16:creationId xmlns:a16="http://schemas.microsoft.com/office/drawing/2014/main" id="{B32D01E9-7F8D-42D7-A715-4C1A95301F34}"/>
              </a:ext>
            </a:extLst>
          </p:cNvPr>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541BA2C-DC70-4B22-BC6D-2B2C88EC7F6F}"/>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2FDD225F-0189-48FD-8D25-B056B7F64D8D}" type="slidenum">
              <a:rPr lang="en-US" smtClean="0"/>
              <a:t>‹#›</a:t>
            </a:fld>
            <a:endParaRPr lang="en-US"/>
          </a:p>
        </p:txBody>
      </p:sp>
    </p:spTree>
    <p:extLst>
      <p:ext uri="{BB962C8B-B14F-4D97-AF65-F5344CB8AC3E}">
        <p14:creationId xmlns:p14="http://schemas.microsoft.com/office/powerpoint/2010/main" val="927014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BD8ADDE-069B-4CB0-8F1D-22C04E819FEC}" type="datetimeFigureOut">
              <a:rPr lang="en-US" smtClean="0"/>
              <a:t>11/06/17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6C5C0571-E07C-4687-AD83-6BD50675A508}" type="slidenum">
              <a:rPr lang="en-US" smtClean="0"/>
              <a:t>‹#›</a:t>
            </a:fld>
            <a:endParaRPr lang="en-US"/>
          </a:p>
        </p:txBody>
      </p:sp>
    </p:spTree>
    <p:extLst>
      <p:ext uri="{BB962C8B-B14F-4D97-AF65-F5344CB8AC3E}">
        <p14:creationId xmlns:p14="http://schemas.microsoft.com/office/powerpoint/2010/main" val="135919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1</a:t>
            </a:fld>
            <a:endParaRPr lang="en-US"/>
          </a:p>
        </p:txBody>
      </p:sp>
    </p:spTree>
    <p:extLst>
      <p:ext uri="{BB962C8B-B14F-4D97-AF65-F5344CB8AC3E}">
        <p14:creationId xmlns:p14="http://schemas.microsoft.com/office/powerpoint/2010/main" val="235498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10</a:t>
            </a:fld>
            <a:endParaRPr lang="en-US"/>
          </a:p>
        </p:txBody>
      </p:sp>
    </p:spTree>
    <p:extLst>
      <p:ext uri="{BB962C8B-B14F-4D97-AF65-F5344CB8AC3E}">
        <p14:creationId xmlns:p14="http://schemas.microsoft.com/office/powerpoint/2010/main" val="245103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11</a:t>
            </a:fld>
            <a:endParaRPr lang="en-US"/>
          </a:p>
        </p:txBody>
      </p:sp>
    </p:spTree>
    <p:extLst>
      <p:ext uri="{BB962C8B-B14F-4D97-AF65-F5344CB8AC3E}">
        <p14:creationId xmlns:p14="http://schemas.microsoft.com/office/powerpoint/2010/main" val="276219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12</a:t>
            </a:fld>
            <a:endParaRPr lang="en-US"/>
          </a:p>
        </p:txBody>
      </p:sp>
    </p:spTree>
    <p:extLst>
      <p:ext uri="{BB962C8B-B14F-4D97-AF65-F5344CB8AC3E}">
        <p14:creationId xmlns:p14="http://schemas.microsoft.com/office/powerpoint/2010/main" val="151117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13</a:t>
            </a:fld>
            <a:endParaRPr lang="en-US"/>
          </a:p>
        </p:txBody>
      </p:sp>
    </p:spTree>
    <p:extLst>
      <p:ext uri="{BB962C8B-B14F-4D97-AF65-F5344CB8AC3E}">
        <p14:creationId xmlns:p14="http://schemas.microsoft.com/office/powerpoint/2010/main" val="83875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14</a:t>
            </a:fld>
            <a:endParaRPr lang="en-US"/>
          </a:p>
        </p:txBody>
      </p:sp>
    </p:spTree>
    <p:extLst>
      <p:ext uri="{BB962C8B-B14F-4D97-AF65-F5344CB8AC3E}">
        <p14:creationId xmlns:p14="http://schemas.microsoft.com/office/powerpoint/2010/main" val="279083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In the rest of this presentation, </a:t>
            </a:r>
            <a:r>
              <a:rPr lang="en-US" sz="1300" b="1" dirty="0"/>
              <a:t>the different design decisions and features will be presented and discussed</a:t>
            </a:r>
            <a:r>
              <a:rPr lang="en-US" sz="1300" dirty="0"/>
              <a:t>, based on an examination of existing peer-to-peer content distribution systems, and with reference to the way in which they affect the main attributes of these systems, as presented. </a:t>
            </a:r>
          </a:p>
          <a:p>
            <a:pPr marL="181240" indent="-181240" defTabSz="966612">
              <a:buFont typeface="Arial" panose="020B0604020202020204" pitchFamily="34" charset="0"/>
              <a:buChar char="•"/>
            </a:pPr>
            <a:r>
              <a:rPr lang="en-US" sz="1300" dirty="0"/>
              <a:t>The operation of any peer-to-peer content distribution system relies on a network of peer computers (</a:t>
            </a:r>
            <a:r>
              <a:rPr lang="en-US" sz="1300" b="1" dirty="0"/>
              <a:t>nodes</a:t>
            </a:r>
            <a:r>
              <a:rPr lang="en-US" sz="1300" dirty="0"/>
              <a:t>), and connections (</a:t>
            </a:r>
            <a:r>
              <a:rPr lang="en-US" sz="1300" b="1" dirty="0"/>
              <a:t>edges</a:t>
            </a:r>
            <a:r>
              <a:rPr lang="en-US" sz="1300" dirty="0"/>
              <a:t>) between them. This network is formed on top of—and independently from—the underlying physical computer (typically IP) network, and is thus referred to as an “</a:t>
            </a:r>
            <a:r>
              <a:rPr lang="en-US" sz="1300" b="1" dirty="0"/>
              <a:t>overlay</a:t>
            </a:r>
            <a:r>
              <a:rPr lang="en-US" sz="1300" dirty="0"/>
              <a:t>” network. With another words:</a:t>
            </a:r>
          </a:p>
          <a:p>
            <a:pPr marL="664546" lvl="1" indent="-181240" defTabSz="966612">
              <a:buFont typeface="Arial" panose="020B0604020202020204" pitchFamily="34" charset="0"/>
              <a:buChar char="•"/>
            </a:pPr>
            <a:r>
              <a:rPr lang="en-US" dirty="0"/>
              <a:t>Overlay network is network of peer computers and connections between them, formed on top of underlying physical computer network. </a:t>
            </a:r>
            <a:endParaRPr lang="en-US" sz="1300" dirty="0"/>
          </a:p>
          <a:p>
            <a:pPr marL="181240" indent="-181240" defTabSz="966612">
              <a:buFont typeface="Arial" panose="020B0604020202020204" pitchFamily="34" charset="0"/>
              <a:buChar char="•"/>
            </a:pPr>
            <a:r>
              <a:rPr lang="en-US" sz="1300" dirty="0"/>
              <a:t>They can be classified by two categories:</a:t>
            </a:r>
          </a:p>
          <a:p>
            <a:pPr marL="664546" lvl="1" indent="-181240" defTabSz="966612">
              <a:buFont typeface="Arial" panose="020B0604020202020204" pitchFamily="34" charset="0"/>
              <a:buChar char="•"/>
            </a:pPr>
            <a:r>
              <a:rPr lang="en-US" sz="1300" dirty="0"/>
              <a:t>By their centralization  and</a:t>
            </a:r>
          </a:p>
          <a:p>
            <a:pPr marL="664546" lvl="1" indent="-181240" defTabSz="966612">
              <a:buFont typeface="Arial" panose="020B0604020202020204" pitchFamily="34" charset="0"/>
              <a:buChar char="•"/>
            </a:pPr>
            <a:r>
              <a:rPr lang="en-US" sz="1300" dirty="0"/>
              <a:t>By their structure.</a:t>
            </a:r>
          </a:p>
          <a:p>
            <a:pPr marL="181240" indent="-181240">
              <a:buFont typeface="Arial" panose="020B0604020202020204" pitchFamily="34" charset="0"/>
              <a:buChar char="•"/>
            </a:pPr>
            <a:endParaRPr lang="en-US" sz="1300" dirty="0"/>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6C5C0571-E07C-4687-AD83-6BD50675A508}" type="slidenum">
              <a:rPr lang="en-US" smtClean="0"/>
              <a:t>15</a:t>
            </a:fld>
            <a:endParaRPr lang="en-US"/>
          </a:p>
        </p:txBody>
      </p:sp>
    </p:spTree>
    <p:extLst>
      <p:ext uri="{BB962C8B-B14F-4D97-AF65-F5344CB8AC3E}">
        <p14:creationId xmlns:p14="http://schemas.microsoft.com/office/powerpoint/2010/main" val="147281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i="0" dirty="0"/>
              <a:t>Although in their purest form peer-to-peer overlay networks are supposed to be totally decentralized, in practice this is not always true, and systems with various degrees of centralization are encountered. Speciﬁcally, the following three categories are identiﬁed:</a:t>
            </a:r>
          </a:p>
          <a:p>
            <a:pPr marL="664546" lvl="1" indent="-181240">
              <a:buFont typeface="Arial" panose="020B0604020202020204" pitchFamily="34" charset="0"/>
              <a:buChar char="•"/>
            </a:pPr>
            <a:r>
              <a:rPr lang="en-US" sz="1300" dirty="0"/>
              <a:t>Purely Decentralized Architectures. </a:t>
            </a:r>
          </a:p>
          <a:p>
            <a:pPr marL="1147852" lvl="2" indent="-181240" defTabSz="966612">
              <a:buFont typeface="Arial" panose="020B0604020202020204" pitchFamily="34" charset="0"/>
              <a:buChar char="•"/>
            </a:pPr>
            <a:r>
              <a:rPr lang="en-US" sz="1300" dirty="0"/>
              <a:t>All nodes performs exactly same tasks, acting both as servers and clients, and there is no centralization of their activities. </a:t>
            </a:r>
            <a:r>
              <a:rPr lang="en-US" i="0" dirty="0"/>
              <a:t>Often called “</a:t>
            </a:r>
            <a:r>
              <a:rPr lang="en-US" b="1" i="0" dirty="0"/>
              <a:t>servents</a:t>
            </a:r>
            <a:r>
              <a:rPr lang="en-US" i="0" dirty="0"/>
              <a:t>” ≠ </a:t>
            </a:r>
            <a:r>
              <a:rPr lang="en-US" b="1" i="0" dirty="0"/>
              <a:t>servants</a:t>
            </a:r>
            <a:r>
              <a:rPr lang="en-US" i="0" dirty="0"/>
              <a:t> network </a:t>
            </a:r>
            <a:r>
              <a:rPr lang="en-US" b="1" i="0" dirty="0"/>
              <a:t>SERV</a:t>
            </a:r>
            <a:r>
              <a:rPr lang="en-US" i="0" dirty="0"/>
              <a:t>ers + clie</a:t>
            </a:r>
            <a:r>
              <a:rPr lang="en-US" b="1" i="0" dirty="0"/>
              <a:t>ENTS.</a:t>
            </a:r>
            <a:endParaRPr lang="en-US" sz="1300" dirty="0"/>
          </a:p>
          <a:p>
            <a:pPr marL="664546" lvl="1" indent="-181240">
              <a:buFont typeface="Arial" panose="020B0604020202020204" pitchFamily="34" charset="0"/>
              <a:buChar char="•"/>
            </a:pPr>
            <a:r>
              <a:rPr lang="en-US" sz="1300" dirty="0"/>
              <a:t>Partially Centralized Architectures. </a:t>
            </a:r>
          </a:p>
          <a:p>
            <a:pPr marL="1147852" lvl="2" indent="-181240">
              <a:buFont typeface="Arial" panose="020B0604020202020204" pitchFamily="34" charset="0"/>
              <a:buChar char="•"/>
            </a:pPr>
            <a:r>
              <a:rPr lang="en-US" sz="1300" dirty="0"/>
              <a:t>Similar to Purely Decentralized Architecture but some nodes has more important role acting as local central indexes for ﬁles shared by local peers. These are called suppernodes. These nodes are assigned differently – depending on the system. It is important, however, to note that these supernodes do not constitute single points of failure for a peer-to-peer network, since they are dynamically assigned and, if they fail, the network will automatically take action to replace them with others.</a:t>
            </a:r>
          </a:p>
          <a:p>
            <a:pPr marL="664546" lvl="1" indent="-181240">
              <a:buFont typeface="Arial" panose="020B0604020202020204" pitchFamily="34" charset="0"/>
              <a:buChar char="•"/>
            </a:pPr>
            <a:r>
              <a:rPr lang="en-US" sz="1300" dirty="0"/>
              <a:t>Hybrid Decentralized Architectures.</a:t>
            </a:r>
          </a:p>
          <a:p>
            <a:pPr marL="1147852" lvl="2" indent="-181240" defTabSz="966612">
              <a:buFont typeface="Arial" panose="020B0604020202020204" pitchFamily="34" charset="0"/>
              <a:buChar char="•"/>
            </a:pPr>
            <a:r>
              <a:rPr lang="en-US" i="0" dirty="0"/>
              <a:t>In these systems, there is a </a:t>
            </a:r>
            <a:r>
              <a:rPr lang="en-US" b="1" i="0" dirty="0"/>
              <a:t>central server facilitating the interaction between peers by maintaining directories of metadata</a:t>
            </a:r>
            <a:r>
              <a:rPr lang="en-US" i="0" dirty="0"/>
              <a:t>, describing the shared ﬁles stored by the peer nodes. </a:t>
            </a:r>
          </a:p>
          <a:p>
            <a:pPr marL="483306" lvl="1" defTabSz="966612"/>
            <a:r>
              <a:rPr lang="en-US" sz="1300" dirty="0"/>
              <a:t>Hybrid Decentralized Architectures, there is a single point of failure (the central server). This typically renders them inherently un scalable and vulnerable to censorship, technical failure, or malicious attack.</a:t>
            </a:r>
            <a:endParaRPr lang="en-US" i="0" dirty="0"/>
          </a:p>
          <a:p>
            <a:pPr marL="181240" indent="-18124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6C5C0571-E07C-4687-AD83-6BD50675A508}" type="slidenum">
              <a:rPr lang="en-US" smtClean="0"/>
              <a:t>16</a:t>
            </a:fld>
            <a:endParaRPr lang="en-US"/>
          </a:p>
        </p:txBody>
      </p:sp>
    </p:spTree>
    <p:extLst>
      <p:ext uri="{BB962C8B-B14F-4D97-AF65-F5344CB8AC3E}">
        <p14:creationId xmlns:p14="http://schemas.microsoft.com/office/powerpoint/2010/main" val="1914776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By structure, we refer to whether the overlay network is created non deterministically (ad hoc) as nodes and content are added, or whether its creation is based on speciﬁc rules. We categorize peer-</a:t>
            </a:r>
            <a:r>
              <a:rPr lang="en-US" dirty="0" err="1"/>
              <a:t>topeer</a:t>
            </a:r>
            <a:r>
              <a:rPr lang="en-US" dirty="0"/>
              <a:t> networks as follows, in terms of their structure:</a:t>
            </a:r>
          </a:p>
          <a:p>
            <a:pPr marL="664546" lvl="1" indent="-181240">
              <a:buFont typeface="Arial" panose="020B0604020202020204" pitchFamily="34" charset="0"/>
              <a:buChar char="•"/>
            </a:pPr>
            <a:r>
              <a:rPr lang="en-US" sz="1300" i="1" dirty="0"/>
              <a:t>Unstructured</a:t>
            </a:r>
          </a:p>
          <a:p>
            <a:pPr marL="664546" lvl="1" indent="-181240">
              <a:buFont typeface="Arial" panose="020B0604020202020204" pitchFamily="34" charset="0"/>
              <a:buChar char="•"/>
            </a:pPr>
            <a:r>
              <a:rPr lang="en-US" sz="1300" i="1" dirty="0"/>
              <a:t>Structured </a:t>
            </a:r>
            <a:endParaRPr lang="en-US" dirty="0"/>
          </a:p>
          <a:p>
            <a:pPr marL="181240" indent="-181240">
              <a:buFont typeface="Arial" panose="020B0604020202020204" pitchFamily="34" charset="0"/>
              <a:buChar char="•"/>
            </a:pPr>
            <a:r>
              <a:rPr lang="en-US" dirty="0"/>
              <a:t>And of course they can be sub categorized.  The </a:t>
            </a:r>
          </a:p>
          <a:p>
            <a:pPr lvl="1"/>
            <a:r>
              <a:rPr lang="en-US" b="1" dirty="0"/>
              <a:t>Unstructured to: </a:t>
            </a:r>
          </a:p>
          <a:p>
            <a:pPr lvl="2"/>
            <a:r>
              <a:rPr lang="en-US" dirty="0"/>
              <a:t>Hybrid Decentralized</a:t>
            </a:r>
          </a:p>
          <a:p>
            <a:pPr lvl="2"/>
            <a:r>
              <a:rPr lang="en-US" dirty="0"/>
              <a:t>Purely Decentralized </a:t>
            </a:r>
          </a:p>
          <a:p>
            <a:pPr lvl="2"/>
            <a:r>
              <a:rPr lang="en-US" dirty="0"/>
              <a:t>Partially Centralized </a:t>
            </a:r>
          </a:p>
          <a:p>
            <a:pPr lvl="1"/>
            <a:r>
              <a:rPr lang="en-US" b="1" dirty="0"/>
              <a:t>Loosely structured containing:</a:t>
            </a:r>
          </a:p>
          <a:p>
            <a:pPr lvl="2"/>
            <a:r>
              <a:rPr lang="en-US" dirty="0"/>
              <a:t>Freenet</a:t>
            </a:r>
          </a:p>
          <a:p>
            <a:pPr lvl="1"/>
            <a:r>
              <a:rPr lang="en-US" b="1" dirty="0"/>
              <a:t>and Structured containing: </a:t>
            </a:r>
          </a:p>
          <a:p>
            <a:pPr lvl="2"/>
            <a:r>
              <a:rPr lang="en-US"/>
              <a:t>Chrod</a:t>
            </a:r>
          </a:p>
          <a:p>
            <a:pPr lvl="2"/>
            <a:r>
              <a:rPr lang="en-US"/>
              <a:t>CAN</a:t>
            </a:r>
            <a:endParaRPr lang="en-US" dirty="0"/>
          </a:p>
          <a:p>
            <a:pPr lvl="2"/>
            <a:r>
              <a:rPr lang="en-US" dirty="0"/>
              <a:t>Tapestry</a:t>
            </a:r>
          </a:p>
          <a:p>
            <a:pPr marL="483306" lvl="1"/>
            <a:endParaRPr lang="en-US" dirty="0"/>
          </a:p>
          <a:p>
            <a:r>
              <a:rPr lang="en-US" dirty="0"/>
              <a:t>	</a:t>
            </a:r>
          </a:p>
        </p:txBody>
      </p:sp>
      <p:sp>
        <p:nvSpPr>
          <p:cNvPr id="4" name="Slide Number Placeholder 3"/>
          <p:cNvSpPr>
            <a:spLocks noGrp="1"/>
          </p:cNvSpPr>
          <p:nvPr>
            <p:ph type="sldNum" sz="quarter" idx="10"/>
          </p:nvPr>
        </p:nvSpPr>
        <p:spPr/>
        <p:txBody>
          <a:bodyPr/>
          <a:lstStyle/>
          <a:p>
            <a:fld id="{6C5C0571-E07C-4687-AD83-6BD50675A508}" type="slidenum">
              <a:rPr lang="en-US" smtClean="0"/>
              <a:t>17</a:t>
            </a:fld>
            <a:endParaRPr lang="en-US"/>
          </a:p>
        </p:txBody>
      </p:sp>
    </p:spTree>
    <p:extLst>
      <p:ext uri="{BB962C8B-B14F-4D97-AF65-F5344CB8AC3E}">
        <p14:creationId xmlns:p14="http://schemas.microsoft.com/office/powerpoint/2010/main" val="199958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By structure, we refer to whether the overlay network is created non deterministically (ad hoc) as nodes and content are added, or whether its creation is based on speciﬁc rules. We categorize peer-</a:t>
            </a:r>
            <a:r>
              <a:rPr lang="en-US" dirty="0" err="1"/>
              <a:t>topeer</a:t>
            </a:r>
            <a:r>
              <a:rPr lang="en-US" dirty="0"/>
              <a:t> networks as follows, in terms of their structure:</a:t>
            </a:r>
          </a:p>
          <a:p>
            <a:pPr marL="664546" lvl="1" indent="-181240">
              <a:buFont typeface="Arial" panose="020B0604020202020204" pitchFamily="34" charset="0"/>
              <a:buChar char="•"/>
            </a:pPr>
            <a:r>
              <a:rPr lang="en-US" sz="1300" i="1" dirty="0"/>
              <a:t>Unstructured</a:t>
            </a:r>
          </a:p>
          <a:p>
            <a:pPr marL="664546" lvl="1" indent="-181240">
              <a:buFont typeface="Arial" panose="020B0604020202020204" pitchFamily="34" charset="0"/>
              <a:buChar char="•"/>
            </a:pPr>
            <a:r>
              <a:rPr lang="en-US" sz="1300" i="1" dirty="0"/>
              <a:t>Loosely Structured</a:t>
            </a:r>
          </a:p>
          <a:p>
            <a:pPr marL="664546" lvl="1" indent="-181240">
              <a:buFont typeface="Arial" panose="020B0604020202020204" pitchFamily="34" charset="0"/>
              <a:buChar char="•"/>
            </a:pPr>
            <a:r>
              <a:rPr lang="en-US" sz="1300" i="1" dirty="0"/>
              <a:t>Structured </a:t>
            </a:r>
            <a:endParaRPr lang="en-US" dirty="0"/>
          </a:p>
          <a:p>
            <a:pPr marL="181240" indent="-18124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10"/>
          </p:nvPr>
        </p:nvSpPr>
        <p:spPr/>
        <p:txBody>
          <a:bodyPr/>
          <a:lstStyle/>
          <a:p>
            <a:fld id="{6C5C0571-E07C-4687-AD83-6BD50675A508}" type="slidenum">
              <a:rPr lang="en-US" smtClean="0"/>
              <a:t>18</a:t>
            </a:fld>
            <a:endParaRPr lang="en-US"/>
          </a:p>
        </p:txBody>
      </p:sp>
    </p:spTree>
    <p:extLst>
      <p:ext uri="{BB962C8B-B14F-4D97-AF65-F5344CB8AC3E}">
        <p14:creationId xmlns:p14="http://schemas.microsoft.com/office/powerpoint/2010/main" val="960226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b="1" dirty="0"/>
              <a:t>all structured </a:t>
            </a:r>
            <a:r>
              <a:rPr lang="en-US" b="0" dirty="0"/>
              <a:t>and</a:t>
            </a:r>
            <a:r>
              <a:rPr lang="en-US" b="1" dirty="0"/>
              <a:t> loosely structured </a:t>
            </a:r>
            <a:r>
              <a:rPr lang="en-US" dirty="0"/>
              <a:t>systems are inherently purely decentralized form follows function.</a:t>
            </a:r>
          </a:p>
          <a:p>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19</a:t>
            </a:fld>
            <a:endParaRPr lang="en-US"/>
          </a:p>
        </p:txBody>
      </p:sp>
    </p:spTree>
    <p:extLst>
      <p:ext uri="{BB962C8B-B14F-4D97-AF65-F5344CB8AC3E}">
        <p14:creationId xmlns:p14="http://schemas.microsoft.com/office/powerpoint/2010/main" val="24913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2</a:t>
            </a:fld>
            <a:endParaRPr lang="en-US"/>
          </a:p>
        </p:txBody>
      </p:sp>
    </p:spTree>
    <p:extLst>
      <p:ext uri="{BB962C8B-B14F-4D97-AF65-F5344CB8AC3E}">
        <p14:creationId xmlns:p14="http://schemas.microsoft.com/office/powerpoint/2010/main" val="2795390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By structure, we refer to whether the overlay network is created non deterministically (ad hoc) as nodes and content are added, or whether its creation is based on speciﬁc rules. We categorize peer-</a:t>
            </a:r>
            <a:r>
              <a:rPr lang="en-US" dirty="0" err="1"/>
              <a:t>topeer</a:t>
            </a:r>
            <a:r>
              <a:rPr lang="en-US" dirty="0"/>
              <a:t> networks as follows, in terms of their structure:</a:t>
            </a:r>
          </a:p>
          <a:p>
            <a:pPr marL="664546" lvl="1" indent="-181240">
              <a:buFont typeface="Arial" panose="020B0604020202020204" pitchFamily="34" charset="0"/>
              <a:buChar char="•"/>
            </a:pPr>
            <a:r>
              <a:rPr lang="en-US" sz="1300" i="1" dirty="0"/>
              <a:t>Unstructured</a:t>
            </a:r>
          </a:p>
          <a:p>
            <a:pPr marL="664546" lvl="1" indent="-181240">
              <a:buFont typeface="Arial" panose="020B0604020202020204" pitchFamily="34" charset="0"/>
              <a:buChar char="•"/>
            </a:pPr>
            <a:r>
              <a:rPr lang="en-US" sz="1300" i="1" dirty="0"/>
              <a:t>Structured </a:t>
            </a:r>
            <a:endParaRPr lang="en-US" dirty="0"/>
          </a:p>
          <a:p>
            <a:pPr marL="181240" indent="-181240">
              <a:buFont typeface="Arial" panose="020B0604020202020204" pitchFamily="34" charset="0"/>
              <a:buChar char="•"/>
            </a:pPr>
            <a:r>
              <a:rPr lang="en-US" dirty="0"/>
              <a:t>And of course they can be sub categorized.  The </a:t>
            </a:r>
          </a:p>
          <a:p>
            <a:pPr lvl="1"/>
            <a:r>
              <a:rPr lang="en-US" b="1" dirty="0"/>
              <a:t>Unstructured to: </a:t>
            </a:r>
          </a:p>
          <a:p>
            <a:pPr lvl="2"/>
            <a:r>
              <a:rPr lang="en-US" dirty="0"/>
              <a:t>Hybrid Decentralized</a:t>
            </a:r>
          </a:p>
          <a:p>
            <a:pPr lvl="2"/>
            <a:r>
              <a:rPr lang="en-US" dirty="0"/>
              <a:t>Purely Decentralized </a:t>
            </a:r>
          </a:p>
          <a:p>
            <a:pPr lvl="2"/>
            <a:r>
              <a:rPr lang="en-US" dirty="0"/>
              <a:t>Partially Centralized </a:t>
            </a:r>
          </a:p>
          <a:p>
            <a:pPr lvl="1"/>
            <a:r>
              <a:rPr lang="en-US" b="1" dirty="0"/>
              <a:t>Loosely structured containing:</a:t>
            </a:r>
          </a:p>
          <a:p>
            <a:pPr lvl="2"/>
            <a:r>
              <a:rPr lang="en-US" dirty="0"/>
              <a:t>Freenet</a:t>
            </a:r>
          </a:p>
          <a:p>
            <a:pPr lvl="1"/>
            <a:r>
              <a:rPr lang="en-US" b="1" dirty="0"/>
              <a:t>and Structured containing: </a:t>
            </a:r>
          </a:p>
          <a:p>
            <a:pPr lvl="2"/>
            <a:r>
              <a:rPr lang="en-US"/>
              <a:t>Chrod</a:t>
            </a:r>
          </a:p>
          <a:p>
            <a:pPr lvl="2"/>
            <a:r>
              <a:rPr lang="en-US"/>
              <a:t>CAN</a:t>
            </a:r>
            <a:endParaRPr lang="en-US" dirty="0"/>
          </a:p>
          <a:p>
            <a:pPr lvl="2"/>
            <a:r>
              <a:rPr lang="en-US" dirty="0"/>
              <a:t>Tapestry</a:t>
            </a:r>
          </a:p>
          <a:p>
            <a:pPr marL="483306" lvl="1"/>
            <a:endParaRPr lang="en-US" dirty="0"/>
          </a:p>
          <a:p>
            <a:r>
              <a:rPr lang="en-US" dirty="0"/>
              <a:t>	</a:t>
            </a:r>
          </a:p>
        </p:txBody>
      </p:sp>
      <p:sp>
        <p:nvSpPr>
          <p:cNvPr id="4" name="Slide Number Placeholder 3"/>
          <p:cNvSpPr>
            <a:spLocks noGrp="1"/>
          </p:cNvSpPr>
          <p:nvPr>
            <p:ph type="sldNum" sz="quarter" idx="10"/>
          </p:nvPr>
        </p:nvSpPr>
        <p:spPr/>
        <p:txBody>
          <a:bodyPr/>
          <a:lstStyle/>
          <a:p>
            <a:fld id="{6C5C0571-E07C-4687-AD83-6BD50675A508}" type="slidenum">
              <a:rPr lang="en-US" smtClean="0"/>
              <a:t>20</a:t>
            </a:fld>
            <a:endParaRPr lang="en-US"/>
          </a:p>
        </p:txBody>
      </p:sp>
    </p:spTree>
    <p:extLst>
      <p:ext uri="{BB962C8B-B14F-4D97-AF65-F5344CB8AC3E}">
        <p14:creationId xmlns:p14="http://schemas.microsoft.com/office/powerpoint/2010/main" val="389552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21</a:t>
            </a:fld>
            <a:endParaRPr lang="en-US"/>
          </a:p>
        </p:txBody>
      </p:sp>
    </p:spTree>
    <p:extLst>
      <p:ext uri="{BB962C8B-B14F-4D97-AF65-F5344CB8AC3E}">
        <p14:creationId xmlns:p14="http://schemas.microsoft.com/office/powerpoint/2010/main" val="240864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Arial" panose="020B0604020202020204" pitchFamily="34" charset="0"/>
              <a:buChar char="•"/>
            </a:pPr>
            <a:r>
              <a:rPr lang="en-US" sz="1300" dirty="0"/>
              <a:t>Each client computer stores content (ﬁles) shared with the rest of the network. All clients connect to a central directory server that maintains:</a:t>
            </a:r>
          </a:p>
          <a:p>
            <a:pPr marL="724959" lvl="1" indent="-241653" defTabSz="966612">
              <a:buFont typeface="Arial" panose="020B0604020202020204" pitchFamily="34" charset="0"/>
              <a:buChar char="•"/>
              <a:defRPr/>
            </a:pPr>
            <a:r>
              <a:rPr lang="en-US" sz="1300" dirty="0"/>
              <a:t>A table of registered user connection information</a:t>
            </a:r>
          </a:p>
          <a:p>
            <a:pPr marL="724959" lvl="1" indent="-241653" defTabSz="966612">
              <a:buFont typeface="Arial" panose="020B0604020202020204" pitchFamily="34" charset="0"/>
              <a:buChar char="•"/>
              <a:defRPr/>
            </a:pPr>
            <a:r>
              <a:rPr lang="en-US" sz="1300" dirty="0"/>
              <a:t>A table listing the ﬁles that each user holds and shares in the network, along with metadata descriptions of the ﬁles (e.g. ﬁlename, time of creation, etc.)</a:t>
            </a:r>
          </a:p>
          <a:p>
            <a:pPr marL="241653" indent="-241653" defTabSz="966612">
              <a:buFont typeface="Arial" panose="020B0604020202020204" pitchFamily="34" charset="0"/>
              <a:buChar char="•"/>
            </a:pPr>
            <a:r>
              <a:rPr lang="en-US" sz="1300" b="1" dirty="0"/>
              <a:t>A computer that wishes to join the network: Needs to contact the central server and reports the ﬁles it maintains. </a:t>
            </a:r>
          </a:p>
          <a:p>
            <a:pPr defTabSz="966612"/>
            <a:r>
              <a:rPr lang="en-US" sz="1300" b="1" dirty="0"/>
              <a:t>Steps of a client to access a file:</a:t>
            </a:r>
          </a:p>
          <a:p>
            <a:pPr defTabSz="966612"/>
            <a:r>
              <a:rPr lang="en-US" sz="1300" dirty="0"/>
              <a:t>1) Client computers send requests for ﬁles to the server </a:t>
            </a:r>
          </a:p>
          <a:p>
            <a:pPr defTabSz="966612"/>
            <a:r>
              <a:rPr lang="en-US" sz="1300" dirty="0"/>
              <a:t>2) The server searches for matches in its index, </a:t>
            </a:r>
          </a:p>
          <a:p>
            <a:pPr defTabSz="966612"/>
            <a:r>
              <a:rPr lang="en-US" sz="1300" dirty="0"/>
              <a:t>3) Server returns a list of users that hold the matching ﬁle. </a:t>
            </a:r>
          </a:p>
          <a:p>
            <a:pPr defTabSz="966612"/>
            <a:r>
              <a:rPr lang="en-US" sz="1300" dirty="0"/>
              <a:t>4) The user then opens direct connections with one or more of the peers that hold the requested ﬁle, and downloads it</a:t>
            </a:r>
          </a:p>
          <a:p>
            <a:r>
              <a:rPr lang="en-US" sz="1300" b="1" dirty="0"/>
              <a:t>Advantage 		</a:t>
            </a:r>
            <a:r>
              <a:rPr lang="en-US" sz="1300" dirty="0"/>
              <a:t>- they are simple to implement, and they locate ﬁles quickly and efﬁciently.</a:t>
            </a:r>
          </a:p>
          <a:p>
            <a:r>
              <a:rPr lang="en-US" sz="1300" b="1" dirty="0"/>
              <a:t>Disadvantage</a:t>
            </a:r>
            <a:r>
              <a:rPr lang="en-US" sz="1300" dirty="0"/>
              <a:t> 	- they are vulnerable to censorship, legal action, surveillance, malicious attack, and technical failure, since the content shared, or at least descriptions of it, and the ability to access it are controlled by the single institution, company, or user maintaining the central server. Furthermore, these systems are considered inherently </a:t>
            </a:r>
            <a:r>
              <a:rPr lang="en-US" sz="1300" dirty="0" err="1"/>
              <a:t>unscalable</a:t>
            </a:r>
            <a:r>
              <a:rPr lang="en-US" sz="1300" dirty="0"/>
              <a:t>, as there are bound to be limitations to the size of the server database and its capacity to respond to queries</a:t>
            </a:r>
          </a:p>
          <a:p>
            <a:pPr defTabSz="966612"/>
            <a:r>
              <a:rPr lang="en-US" sz="1300" b="1" dirty="0"/>
              <a:t>Examples </a:t>
            </a:r>
            <a:r>
              <a:rPr lang="en-US" sz="1300" dirty="0"/>
              <a:t>of hybrid decentralized content distribution systems include the notorious Napster and Publius systems.</a:t>
            </a:r>
          </a:p>
          <a:p>
            <a:endParaRPr lang="en-US" sz="1300" b="1" dirty="0"/>
          </a:p>
          <a:p>
            <a:pPr defTabSz="966612"/>
            <a:endParaRPr lang="en-US" sz="1300" b="1" dirty="0"/>
          </a:p>
          <a:p>
            <a:pPr defTabSz="966612"/>
            <a:endParaRPr lang="en-US" sz="1300" b="1" dirty="0"/>
          </a:p>
          <a:p>
            <a:pPr defTabSz="966612"/>
            <a:endParaRPr lang="en-US" sz="1300" dirty="0"/>
          </a:p>
        </p:txBody>
      </p:sp>
      <p:sp>
        <p:nvSpPr>
          <p:cNvPr id="4" name="Slide Number Placeholder 3"/>
          <p:cNvSpPr>
            <a:spLocks noGrp="1"/>
          </p:cNvSpPr>
          <p:nvPr>
            <p:ph type="sldNum" sz="quarter" idx="10"/>
          </p:nvPr>
        </p:nvSpPr>
        <p:spPr/>
        <p:txBody>
          <a:bodyPr/>
          <a:lstStyle/>
          <a:p>
            <a:fld id="{6C5C0571-E07C-4687-AD83-6BD50675A508}" type="slidenum">
              <a:rPr lang="en-US" smtClean="0"/>
              <a:t>22</a:t>
            </a:fld>
            <a:endParaRPr lang="en-US"/>
          </a:p>
        </p:txBody>
      </p:sp>
    </p:spTree>
    <p:extLst>
      <p:ext uri="{BB962C8B-B14F-4D97-AF65-F5344CB8AC3E}">
        <p14:creationId xmlns:p14="http://schemas.microsoft.com/office/powerpoint/2010/main" val="3896160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There is no central coordination of the activities in the network and users connect to each other directly through a software application that functions both as a client and a server (users are referred to as a servents).</a:t>
            </a:r>
          </a:p>
          <a:p>
            <a:pPr marL="181240" indent="-181240">
              <a:buFont typeface="Arial" panose="020B0604020202020204" pitchFamily="34" charset="0"/>
              <a:buChar char="•"/>
            </a:pPr>
            <a:r>
              <a:rPr lang="en-US" dirty="0"/>
              <a:t>All nodes perform exactly same tasks, </a:t>
            </a:r>
          </a:p>
          <a:p>
            <a:pPr marL="181240" indent="-181240">
              <a:buFont typeface="Arial" panose="020B0604020202020204" pitchFamily="34" charset="0"/>
              <a:buChar char="•"/>
            </a:pPr>
            <a:r>
              <a:rPr lang="en-US" dirty="0"/>
              <a:t>act as both servers and clients(servents)</a:t>
            </a:r>
          </a:p>
          <a:p>
            <a:pPr marL="181240" indent="-181240">
              <a:buFont typeface="Arial" panose="020B0604020202020204" pitchFamily="34" charset="0"/>
              <a:buChar char="•"/>
            </a:pPr>
            <a:r>
              <a:rPr lang="en-US" dirty="0"/>
              <a:t>No central coordination </a:t>
            </a:r>
          </a:p>
          <a:p>
            <a:pPr marL="181240" indent="-181240">
              <a:buFont typeface="Arial" panose="020B0604020202020204" pitchFamily="34" charset="0"/>
              <a:buChar char="•"/>
            </a:pPr>
            <a:r>
              <a:rPr lang="en-US" dirty="0"/>
              <a:t>Users connect to each other directly through software application. </a:t>
            </a:r>
          </a:p>
          <a:p>
            <a:pPr marL="181240" indent="-181240">
              <a:buFont typeface="Arial" panose="020B0604020202020204" pitchFamily="34" charset="0"/>
              <a:buChar char="•"/>
            </a:pPr>
            <a:r>
              <a:rPr lang="en-US" dirty="0"/>
              <a:t>e.g. original Gnutella</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b="1" dirty="0"/>
              <a:t>Ping</a:t>
            </a:r>
            <a:r>
              <a:rPr lang="en-US" dirty="0"/>
              <a:t> - A request for a certain host to announce itself.</a:t>
            </a:r>
          </a:p>
          <a:p>
            <a:pPr marL="181240" indent="-181240">
              <a:buFont typeface="Arial" panose="020B0604020202020204" pitchFamily="34" charset="0"/>
              <a:buChar char="•"/>
            </a:pPr>
            <a:r>
              <a:rPr lang="en-US" b="1" dirty="0"/>
              <a:t>Pong</a:t>
            </a:r>
            <a:r>
              <a:rPr lang="en-US" dirty="0"/>
              <a:t> - Reply to a Ping message. It contains the IP and port of the responding host and number and size of the ﬁles being shared.</a:t>
            </a:r>
          </a:p>
          <a:p>
            <a:pPr marL="181240" indent="-181240">
              <a:buFont typeface="Arial" panose="020B0604020202020204" pitchFamily="34" charset="0"/>
              <a:buChar char="•"/>
            </a:pPr>
            <a:r>
              <a:rPr lang="en-US" b="1" dirty="0"/>
              <a:t>Query</a:t>
            </a:r>
            <a:r>
              <a:rPr lang="en-US" dirty="0"/>
              <a:t> - A search request. It contains a search string and the minimum speed requirements of the responding host.</a:t>
            </a:r>
          </a:p>
          <a:p>
            <a:pPr marL="181240" indent="-181240">
              <a:buFont typeface="Arial" panose="020B0604020202020204" pitchFamily="34" charset="0"/>
              <a:buChar char="•"/>
            </a:pPr>
            <a:r>
              <a:rPr lang="en-US" b="1" dirty="0"/>
              <a:t>Query Hits</a:t>
            </a:r>
            <a:r>
              <a:rPr lang="en-US" dirty="0"/>
              <a:t> -Reply to a Query message. It contains the IP, port, and speed of the responding host, the number of matching ﬁles found, and their indexed result set.</a:t>
            </a:r>
          </a:p>
        </p:txBody>
      </p:sp>
      <p:sp>
        <p:nvSpPr>
          <p:cNvPr id="4" name="Slide Number Placeholder 3"/>
          <p:cNvSpPr>
            <a:spLocks noGrp="1"/>
          </p:cNvSpPr>
          <p:nvPr>
            <p:ph type="sldNum" sz="quarter" idx="10"/>
          </p:nvPr>
        </p:nvSpPr>
        <p:spPr/>
        <p:txBody>
          <a:bodyPr/>
          <a:lstStyle/>
          <a:p>
            <a:fld id="{6C5C0571-E07C-4687-AD83-6BD50675A508}" type="slidenum">
              <a:rPr lang="en-US" smtClean="0"/>
              <a:t>23</a:t>
            </a:fld>
            <a:endParaRPr lang="en-US"/>
          </a:p>
        </p:txBody>
      </p:sp>
    </p:spTree>
    <p:extLst>
      <p:ext uri="{BB962C8B-B14F-4D97-AF65-F5344CB8AC3E}">
        <p14:creationId xmlns:p14="http://schemas.microsoft.com/office/powerpoint/2010/main" val="625889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0" dirty="0"/>
              <a:t>Some nodes act as local central indexes for shared files(</a:t>
            </a:r>
            <a:r>
              <a:rPr lang="en-US" b="1" dirty="0" err="1"/>
              <a:t>supernode</a:t>
            </a:r>
            <a:r>
              <a:rPr lang="en-US" b="0" dirty="0"/>
              <a:t>)</a:t>
            </a:r>
          </a:p>
          <a:p>
            <a:pPr marL="181240" indent="-181240">
              <a:buFont typeface="Arial" panose="020B0604020202020204" pitchFamily="34" charset="0"/>
              <a:buChar char="•"/>
            </a:pPr>
            <a:r>
              <a:rPr lang="en-US" b="0" dirty="0"/>
              <a:t>Supernodes are dynamically assigned. 			</a:t>
            </a:r>
          </a:p>
          <a:p>
            <a:pPr marL="181240" indent="-181240">
              <a:buFont typeface="Arial" panose="020B0604020202020204" pitchFamily="34" charset="0"/>
              <a:buChar char="•"/>
            </a:pPr>
            <a:r>
              <a:rPr lang="en-US" b="0" dirty="0"/>
              <a:t>Supernodes have connection with other supernodes.</a:t>
            </a:r>
          </a:p>
          <a:p>
            <a:pPr marL="181240" indent="-181240">
              <a:buFont typeface="Arial" panose="020B0604020202020204" pitchFamily="34" charset="0"/>
              <a:buChar char="•"/>
            </a:pPr>
            <a:r>
              <a:rPr lang="en-US" b="0" dirty="0"/>
              <a:t>Node with enough CPU power joins the network, becomes </a:t>
            </a:r>
            <a:r>
              <a:rPr lang="en-US" b="1" dirty="0" err="1"/>
              <a:t>supernode</a:t>
            </a:r>
            <a:r>
              <a:rPr lang="en-US" b="0" dirty="0"/>
              <a:t>.</a:t>
            </a:r>
          </a:p>
          <a:p>
            <a:pPr marL="181240" indent="-181240">
              <a:buFont typeface="Arial" panose="020B0604020202020204" pitchFamily="34" charset="0"/>
              <a:buChar char="•"/>
            </a:pPr>
            <a:endParaRPr lang="en-US" b="0" dirty="0"/>
          </a:p>
          <a:p>
            <a:pPr marL="181240" indent="-181240">
              <a:buFont typeface="Arial" panose="020B0604020202020204" pitchFamily="34" charset="0"/>
              <a:buChar char="•"/>
            </a:pPr>
            <a:r>
              <a:rPr lang="en-US" b="1" dirty="0"/>
              <a:t>Ping</a:t>
            </a:r>
            <a:r>
              <a:rPr lang="en-US" dirty="0"/>
              <a:t> : request for connect</a:t>
            </a:r>
          </a:p>
          <a:p>
            <a:pPr marL="181240" indent="-181240">
              <a:buFont typeface="Arial" panose="020B0604020202020204" pitchFamily="34" charset="0"/>
              <a:buChar char="•"/>
            </a:pPr>
            <a:r>
              <a:rPr lang="en-US" b="1" dirty="0"/>
              <a:t>Pong</a:t>
            </a:r>
            <a:r>
              <a:rPr lang="en-US" dirty="0"/>
              <a:t> : reply message with host info</a:t>
            </a:r>
          </a:p>
          <a:p>
            <a:pPr marL="181240" indent="-181240">
              <a:buFont typeface="Arial" panose="020B0604020202020204" pitchFamily="34" charset="0"/>
              <a:buChar char="•"/>
            </a:pPr>
            <a:r>
              <a:rPr lang="en-US" b="1" dirty="0"/>
              <a:t>Query</a:t>
            </a:r>
            <a:r>
              <a:rPr lang="en-US" dirty="0"/>
              <a:t> : search request with search string and minimum speed req.</a:t>
            </a:r>
          </a:p>
          <a:p>
            <a:pPr marL="181240" indent="-181240">
              <a:buFont typeface="Arial" panose="020B0604020202020204" pitchFamily="34" charset="0"/>
              <a:buChar char="•"/>
            </a:pPr>
            <a:r>
              <a:rPr lang="en-US" b="1" dirty="0"/>
              <a:t>Query</a:t>
            </a:r>
            <a:r>
              <a:rPr lang="en-US" dirty="0"/>
              <a:t> </a:t>
            </a:r>
            <a:r>
              <a:rPr lang="en-US" b="1" dirty="0"/>
              <a:t>hits</a:t>
            </a:r>
            <a:r>
              <a:rPr lang="en-US" dirty="0"/>
              <a:t> : reply to query message with IP, port, speed.</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b="1" dirty="0"/>
              <a:t>Advantages</a:t>
            </a:r>
            <a:r>
              <a:rPr lang="en-US" dirty="0"/>
              <a:t>: </a:t>
            </a:r>
          </a:p>
          <a:p>
            <a:pPr marL="664546" lvl="1" indent="-181240">
              <a:buFont typeface="Arial" panose="020B0604020202020204" pitchFamily="34" charset="0"/>
              <a:buChar char="•"/>
            </a:pPr>
            <a:r>
              <a:rPr lang="en-US" dirty="0"/>
              <a:t>Discovery time is reduced in comparison with purely decentralized systems. If one or more supernodes go down, the nodes connected to them can open new connections with other supernodes, and the network will continue to operate.</a:t>
            </a:r>
          </a:p>
          <a:p>
            <a:pPr marL="664546" lvl="1" indent="-181240">
              <a:buFont typeface="Arial" panose="020B0604020202020204" pitchFamily="34" charset="0"/>
              <a:buChar char="•"/>
            </a:pPr>
            <a:r>
              <a:rPr lang="en-US" dirty="0"/>
              <a:t>In a purely decentralized network, all of the nodes will be equally (and usually heavily) loaded, regardless of their CPU power, bandwidth, or storage capabilities. </a:t>
            </a:r>
          </a:p>
          <a:p>
            <a:pPr marL="483306" lvl="1"/>
            <a:r>
              <a:rPr lang="en-US" dirty="0"/>
              <a:t>In partially centralized systems, however, the supernodes will undertake a large portion of the entire network load, while most of the other (so called “normal”) nodes will be very lightly loaded.</a:t>
            </a:r>
          </a:p>
        </p:txBody>
      </p:sp>
      <p:sp>
        <p:nvSpPr>
          <p:cNvPr id="4" name="Slide Number Placeholder 3"/>
          <p:cNvSpPr>
            <a:spLocks noGrp="1"/>
          </p:cNvSpPr>
          <p:nvPr>
            <p:ph type="sldNum" sz="quarter" idx="10"/>
          </p:nvPr>
        </p:nvSpPr>
        <p:spPr/>
        <p:txBody>
          <a:bodyPr/>
          <a:lstStyle/>
          <a:p>
            <a:fld id="{6C5C0571-E07C-4687-AD83-6BD50675A508}" type="slidenum">
              <a:rPr lang="en-US" smtClean="0"/>
              <a:t>24</a:t>
            </a:fld>
            <a:endParaRPr lang="en-US"/>
          </a:p>
        </p:txBody>
      </p:sp>
    </p:spTree>
    <p:extLst>
      <p:ext uri="{BB962C8B-B14F-4D97-AF65-F5344CB8AC3E}">
        <p14:creationId xmlns:p14="http://schemas.microsoft.com/office/powerpoint/2010/main" val="49631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25</a:t>
            </a:fld>
            <a:endParaRPr lang="en-US"/>
          </a:p>
        </p:txBody>
      </p:sp>
    </p:spTree>
    <p:extLst>
      <p:ext uri="{BB962C8B-B14F-4D97-AF65-F5344CB8AC3E}">
        <p14:creationId xmlns:p14="http://schemas.microsoft.com/office/powerpoint/2010/main" val="2552922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26</a:t>
            </a:fld>
            <a:endParaRPr lang="en-US"/>
          </a:p>
        </p:txBody>
      </p:sp>
    </p:spTree>
    <p:extLst>
      <p:ext uri="{BB962C8B-B14F-4D97-AF65-F5344CB8AC3E}">
        <p14:creationId xmlns:p14="http://schemas.microsoft.com/office/powerpoint/2010/main" val="3776924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F1D628C-3CAD-45C6-8C9F-C911D9E37896}" type="slidenum">
              <a:rPr lang="ko-KR" altLang="en-US" smtClean="0"/>
              <a:pPr/>
              <a:t>27</a:t>
            </a:fld>
            <a:endParaRPr lang="ko-KR" altLang="en-US"/>
          </a:p>
        </p:txBody>
      </p:sp>
    </p:spTree>
    <p:extLst>
      <p:ext uri="{BB962C8B-B14F-4D97-AF65-F5344CB8AC3E}">
        <p14:creationId xmlns:p14="http://schemas.microsoft.com/office/powerpoint/2010/main" val="156182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F1D628C-3CAD-45C6-8C9F-C911D9E37896}" type="slidenum">
              <a:rPr lang="ko-KR" altLang="en-US" smtClean="0"/>
              <a:pPr/>
              <a:t>28</a:t>
            </a:fld>
            <a:endParaRPr lang="ko-KR" altLang="en-US"/>
          </a:p>
        </p:txBody>
      </p:sp>
    </p:spTree>
    <p:extLst>
      <p:ext uri="{BB962C8B-B14F-4D97-AF65-F5344CB8AC3E}">
        <p14:creationId xmlns:p14="http://schemas.microsoft.com/office/powerpoint/2010/main" val="1526106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29</a:t>
            </a:fld>
            <a:endParaRPr lang="en-US"/>
          </a:p>
        </p:txBody>
      </p:sp>
    </p:spTree>
    <p:extLst>
      <p:ext uri="{BB962C8B-B14F-4D97-AF65-F5344CB8AC3E}">
        <p14:creationId xmlns:p14="http://schemas.microsoft.com/office/powerpoint/2010/main" val="149691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3</a:t>
            </a:fld>
            <a:endParaRPr lang="en-US"/>
          </a:p>
        </p:txBody>
      </p:sp>
    </p:spTree>
    <p:extLst>
      <p:ext uri="{BB962C8B-B14F-4D97-AF65-F5344CB8AC3E}">
        <p14:creationId xmlns:p14="http://schemas.microsoft.com/office/powerpoint/2010/main" val="3758286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30</a:t>
            </a:fld>
            <a:endParaRPr lang="en-US"/>
          </a:p>
        </p:txBody>
      </p:sp>
    </p:spTree>
    <p:extLst>
      <p:ext uri="{BB962C8B-B14F-4D97-AF65-F5344CB8AC3E}">
        <p14:creationId xmlns:p14="http://schemas.microsoft.com/office/powerpoint/2010/main" val="373764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1" dirty="0"/>
              <a:t>Chord</a:t>
            </a:r>
            <a:r>
              <a:rPr lang="en-US" dirty="0"/>
              <a:t> is a system whose nodes maintain a distributed routing table in the form of an identifier circle on which all nodes are mapped, and an associated finger table.</a:t>
            </a:r>
          </a:p>
          <a:p>
            <a:pPr marL="181240" indent="-181240">
              <a:buFont typeface="Arial" panose="020B0604020202020204" pitchFamily="34" charset="0"/>
              <a:buChar char="•"/>
            </a:pPr>
            <a:r>
              <a:rPr lang="en-US" b="1" dirty="0"/>
              <a:t>CAN</a:t>
            </a:r>
            <a:r>
              <a:rPr lang="en-US" dirty="0"/>
              <a:t> is a system using an n-dimensional Cartesian coordinate space to implement the distributed location and routing table, whereby each node is responsible for a zone in the coordinate space. </a:t>
            </a:r>
          </a:p>
          <a:p>
            <a:pPr marL="181240" indent="-181240">
              <a:buFont typeface="Arial" panose="020B0604020202020204" pitchFamily="34" charset="0"/>
              <a:buChar char="•"/>
            </a:pPr>
            <a:r>
              <a:rPr lang="en-US" b="1" dirty="0"/>
              <a:t>Tapestry</a:t>
            </a:r>
            <a:r>
              <a:rPr lang="en-US" dirty="0"/>
              <a:t> (and the similar Pastry and </a:t>
            </a:r>
            <a:r>
              <a:rPr lang="en-US" dirty="0" err="1"/>
              <a:t>Kademlia</a:t>
            </a:r>
            <a:r>
              <a:rPr lang="en-US" dirty="0"/>
              <a:t>) are based on the </a:t>
            </a:r>
            <a:r>
              <a:rPr lang="en-US" dirty="0" err="1"/>
              <a:t>plaxton</a:t>
            </a:r>
            <a:r>
              <a:rPr lang="en-US" dirty="0"/>
              <a:t> mesh data structure, which maintains pointers to nodes in the network whose IDs match the elements of a tree-like structure of ID prefixes up to a digit position.</a:t>
            </a:r>
          </a:p>
          <a:p>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31</a:t>
            </a:fld>
            <a:endParaRPr lang="en-US"/>
          </a:p>
        </p:txBody>
      </p:sp>
    </p:spTree>
    <p:extLst>
      <p:ext uri="{BB962C8B-B14F-4D97-AF65-F5344CB8AC3E}">
        <p14:creationId xmlns:p14="http://schemas.microsoft.com/office/powerpoint/2010/main" val="3362908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2893" indent="-181240">
              <a:buFont typeface="Arial" panose="020B0604020202020204" pitchFamily="34" charset="0"/>
              <a:buChar char="•"/>
            </a:pPr>
            <a:r>
              <a:rPr lang="en" i="0" dirty="0"/>
              <a:t>Identifies data items (files) with keys and storing the (key, data item) pairs at the node that the keys map to</a:t>
            </a:r>
          </a:p>
          <a:p>
            <a:pPr marL="422893" indent="-181240">
              <a:buFont typeface="Arial" panose="020B0604020202020204" pitchFamily="34" charset="0"/>
              <a:buChar char="•"/>
            </a:pPr>
            <a:r>
              <a:rPr lang="en" i="0" dirty="0"/>
              <a:t>Keys are assigned both to files and nodes by means of a deterministic function – </a:t>
            </a:r>
            <a:r>
              <a:rPr lang="en-US" i="0" dirty="0"/>
              <a:t>a variant of consistent hashing </a:t>
            </a:r>
          </a:p>
          <a:p>
            <a:r>
              <a:rPr lang="en-US" sz="1300" dirty="0"/>
              <a:t>All node identiﬁers are ordered in an “identiﬁer circle” modulo 2m. </a:t>
            </a:r>
            <a:r>
              <a:rPr lang="en-US" sz="1300" b="1" dirty="0"/>
              <a:t>The picture shows an identiﬁer circle with m = 3</a:t>
            </a:r>
          </a:p>
          <a:p>
            <a:r>
              <a:rPr lang="en-US" sz="1300" dirty="0"/>
              <a:t>Key k is assigned to the ﬁrst node whose identiﬁer is equal to, or follows </a:t>
            </a:r>
            <a:r>
              <a:rPr lang="en-US" sz="1300" dirty="0" err="1"/>
              <a:t>k,in</a:t>
            </a:r>
            <a:r>
              <a:rPr lang="en-US" sz="1300" dirty="0"/>
              <a:t> the identiﬁer space. This node is called the successor node of key k. The use of consistent hashing tends to balance load, as each node receives roughly the same number of keys.</a:t>
            </a:r>
          </a:p>
          <a:p>
            <a:endParaRPr lang="en-US" sz="1300" dirty="0"/>
          </a:p>
          <a:p>
            <a:pPr>
              <a:buFont typeface="Wingdings" panose="05000000000000000000" pitchFamily="2" charset="2"/>
              <a:buChar char="§"/>
            </a:pPr>
            <a:r>
              <a:rPr lang="en-US" altLang="ko-KR" sz="1300" dirty="0"/>
              <a:t>Mapping of file ID onto node ID</a:t>
            </a:r>
          </a:p>
          <a:p>
            <a:pPr>
              <a:buFont typeface="Wingdings" panose="05000000000000000000" pitchFamily="2" charset="2"/>
              <a:buChar char="§"/>
            </a:pPr>
            <a:r>
              <a:rPr lang="en-US" altLang="ko-KR" sz="1300" dirty="0"/>
              <a:t>Node stores (key, data item)</a:t>
            </a:r>
          </a:p>
          <a:p>
            <a:pPr>
              <a:buFont typeface="Wingdings" panose="05000000000000000000" pitchFamily="2" charset="2"/>
              <a:buChar char="§"/>
            </a:pPr>
            <a:r>
              <a:rPr lang="en-US" altLang="ko-KR" sz="1300" dirty="0"/>
              <a:t>Node is identified by keys</a:t>
            </a:r>
          </a:p>
          <a:p>
            <a:pPr>
              <a:buFont typeface="Wingdings" panose="05000000000000000000" pitchFamily="2" charset="2"/>
              <a:buChar char="§"/>
            </a:pPr>
            <a:r>
              <a:rPr lang="en-US" altLang="ko-KR" sz="1300" dirty="0"/>
              <a:t>Key is assigned both to files and nodes</a:t>
            </a:r>
          </a:p>
          <a:p>
            <a:pPr>
              <a:buFont typeface="Wingdings" panose="05000000000000000000" pitchFamily="2" charset="2"/>
              <a:buChar char="§"/>
            </a:pPr>
            <a:r>
              <a:rPr lang="en-US" altLang="ko-KR" sz="1300" dirty="0"/>
              <a:t>All node IDs are ordered in an </a:t>
            </a:r>
            <a:r>
              <a:rPr lang="en-US" altLang="ko-KR" sz="1300" b="1" u="sng" dirty="0"/>
              <a:t>identifier circle</a:t>
            </a:r>
          </a:p>
          <a:p>
            <a:pPr>
              <a:buFont typeface="Wingdings" panose="05000000000000000000" pitchFamily="2" charset="2"/>
              <a:buChar char="§"/>
            </a:pPr>
            <a:r>
              <a:rPr lang="en-US" altLang="ko-KR" sz="1300" dirty="0"/>
              <a:t>Only routing information required is </a:t>
            </a:r>
            <a:r>
              <a:rPr lang="en-US" altLang="ko-KR" sz="1300" b="1" u="sng" dirty="0"/>
              <a:t>each node’s successor node</a:t>
            </a:r>
          </a:p>
          <a:p>
            <a:endParaRPr lang="en-US" sz="1300" dirty="0"/>
          </a:p>
          <a:p>
            <a:pPr marL="422893" indent="-181240">
              <a:buFont typeface="Arial" panose="020B0604020202020204" pitchFamily="34" charset="0"/>
              <a:buChar char="•"/>
            </a:pPr>
            <a:endParaRPr lang="en" i="0" dirty="0"/>
          </a:p>
          <a:p>
            <a:pPr marL="181240" indent="-18124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6C5C0571-E07C-4687-AD83-6BD50675A508}" type="slidenum">
              <a:rPr lang="en-US" smtClean="0"/>
              <a:t>32</a:t>
            </a:fld>
            <a:endParaRPr lang="en-US"/>
          </a:p>
        </p:txBody>
      </p:sp>
    </p:spTree>
    <p:extLst>
      <p:ext uri="{BB962C8B-B14F-4D97-AF65-F5344CB8AC3E}">
        <p14:creationId xmlns:p14="http://schemas.microsoft.com/office/powerpoint/2010/main" val="3023761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33</a:t>
            </a:fld>
            <a:endParaRPr lang="en-US"/>
          </a:p>
        </p:txBody>
      </p:sp>
    </p:spTree>
    <p:extLst>
      <p:ext uri="{BB962C8B-B14F-4D97-AF65-F5344CB8AC3E}">
        <p14:creationId xmlns:p14="http://schemas.microsoft.com/office/powerpoint/2010/main" val="3607320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34</a:t>
            </a:fld>
            <a:endParaRPr lang="en-US"/>
          </a:p>
        </p:txBody>
      </p:sp>
    </p:spTree>
    <p:extLst>
      <p:ext uri="{BB962C8B-B14F-4D97-AF65-F5344CB8AC3E}">
        <p14:creationId xmlns:p14="http://schemas.microsoft.com/office/powerpoint/2010/main" val="1268681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AF1D628C-3CAD-45C6-8C9F-C911D9E37896}" type="slidenum">
              <a:rPr lang="ko-KR" altLang="en-US" smtClean="0"/>
              <a:pPr/>
              <a:t>35</a:t>
            </a:fld>
            <a:endParaRPr lang="ko-KR" altLang="en-US"/>
          </a:p>
        </p:txBody>
      </p:sp>
    </p:spTree>
    <p:extLst>
      <p:ext uri="{BB962C8B-B14F-4D97-AF65-F5344CB8AC3E}">
        <p14:creationId xmlns:p14="http://schemas.microsoft.com/office/powerpoint/2010/main" val="3795130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81240" indent="-181240">
              <a:buFontTx/>
              <a:buChar char="-"/>
            </a:pPr>
            <a:endParaRPr lang="ko-KR" altLang="en-US" dirty="0"/>
          </a:p>
        </p:txBody>
      </p:sp>
      <p:sp>
        <p:nvSpPr>
          <p:cNvPr id="4" name="슬라이드 번호 개체 틀 3"/>
          <p:cNvSpPr>
            <a:spLocks noGrp="1"/>
          </p:cNvSpPr>
          <p:nvPr>
            <p:ph type="sldNum" sz="quarter" idx="10"/>
          </p:nvPr>
        </p:nvSpPr>
        <p:spPr/>
        <p:txBody>
          <a:bodyPr/>
          <a:lstStyle/>
          <a:p>
            <a:fld id="{AF1D628C-3CAD-45C6-8C9F-C911D9E37896}" type="slidenum">
              <a:rPr lang="ko-KR" altLang="en-US" smtClean="0"/>
              <a:pPr/>
              <a:t>36</a:t>
            </a:fld>
            <a:endParaRPr lang="ko-KR" altLang="en-US"/>
          </a:p>
        </p:txBody>
      </p:sp>
    </p:spTree>
    <p:extLst>
      <p:ext uri="{BB962C8B-B14F-4D97-AF65-F5344CB8AC3E}">
        <p14:creationId xmlns:p14="http://schemas.microsoft.com/office/powerpoint/2010/main" val="3202794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181240" indent="-181240">
              <a:buFontTx/>
              <a:buChar char="-"/>
            </a:pPr>
            <a:endParaRPr lang="ko-KR" altLang="en-US" dirty="0"/>
          </a:p>
        </p:txBody>
      </p:sp>
      <p:sp>
        <p:nvSpPr>
          <p:cNvPr id="4" name="슬라이드 번호 개체 틀 3"/>
          <p:cNvSpPr>
            <a:spLocks noGrp="1"/>
          </p:cNvSpPr>
          <p:nvPr>
            <p:ph type="sldNum" sz="quarter" idx="10"/>
          </p:nvPr>
        </p:nvSpPr>
        <p:spPr/>
        <p:txBody>
          <a:bodyPr/>
          <a:lstStyle/>
          <a:p>
            <a:fld id="{AF1D628C-3CAD-45C6-8C9F-C911D9E37896}" type="slidenum">
              <a:rPr lang="ko-KR" altLang="en-US" smtClean="0"/>
              <a:pPr/>
              <a:t>37</a:t>
            </a:fld>
            <a:endParaRPr lang="ko-KR" altLang="en-US"/>
          </a:p>
        </p:txBody>
      </p:sp>
    </p:spTree>
    <p:extLst>
      <p:ext uri="{BB962C8B-B14F-4D97-AF65-F5344CB8AC3E}">
        <p14:creationId xmlns:p14="http://schemas.microsoft.com/office/powerpoint/2010/main" val="414351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cryptographic algorithms and</a:t>
            </a:r>
            <a:r>
              <a:rPr lang="en-US" baseline="0" dirty="0"/>
              <a:t> protocols are employed to provide a security for the content published and stored in p2p </a:t>
            </a:r>
            <a:r>
              <a:rPr lang="en-US" baseline="0" dirty="0" err="1"/>
              <a:t>ntks</a:t>
            </a:r>
            <a:r>
              <a:rPr lang="en-US" baseline="0" dirty="0"/>
              <a:t>.</a:t>
            </a:r>
            <a:endParaRPr lang="en-US" dirty="0"/>
          </a:p>
          <a:p>
            <a:r>
              <a:rPr lang="en-US" dirty="0"/>
              <a:t>Self-certifying</a:t>
            </a:r>
            <a:r>
              <a:rPr lang="en-US" baseline="0" dirty="0"/>
              <a:t> data: a node inserting a file calculates a cryptographic hash of the files content, based on a knows hashing function, to produce the file key. When a node retrieves the file using its key, it calculates the same hash function to verify the integrity of the data.</a:t>
            </a:r>
          </a:p>
          <a:p>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43</a:t>
            </a:fld>
            <a:endParaRPr lang="en-US"/>
          </a:p>
        </p:txBody>
      </p:sp>
    </p:spTree>
    <p:extLst>
      <p:ext uri="{BB962C8B-B14F-4D97-AF65-F5344CB8AC3E}">
        <p14:creationId xmlns:p14="http://schemas.microsoft.com/office/powerpoint/2010/main" val="1417580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66</a:t>
            </a:fld>
            <a:endParaRPr lang="en-US"/>
          </a:p>
        </p:txBody>
      </p:sp>
    </p:spTree>
    <p:extLst>
      <p:ext uri="{BB962C8B-B14F-4D97-AF65-F5344CB8AC3E}">
        <p14:creationId xmlns:p14="http://schemas.microsoft.com/office/powerpoint/2010/main" val="132534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fact that systems or applications are labeled “peer-to-peer” not because of their internal operation or architecture, but rather as a result of how they are perceived “externally”, that is, whether they give the impression of providing direct interaction between computers. As a result, different definitions of “peer-to-peer” are applied to accommodate the various different cases of such systems or applications.</a:t>
            </a:r>
          </a:p>
        </p:txBody>
      </p:sp>
      <p:sp>
        <p:nvSpPr>
          <p:cNvPr id="4" name="Slide Number Placeholder 3"/>
          <p:cNvSpPr>
            <a:spLocks noGrp="1"/>
          </p:cNvSpPr>
          <p:nvPr>
            <p:ph type="sldNum" sz="quarter" idx="10"/>
          </p:nvPr>
        </p:nvSpPr>
        <p:spPr/>
        <p:txBody>
          <a:bodyPr/>
          <a:lstStyle/>
          <a:p>
            <a:fld id="{6C5C0571-E07C-4687-AD83-6BD50675A508}" type="slidenum">
              <a:rPr lang="en-US" smtClean="0"/>
              <a:t>4</a:t>
            </a:fld>
            <a:endParaRPr lang="en-US"/>
          </a:p>
        </p:txBody>
      </p:sp>
    </p:spTree>
    <p:extLst>
      <p:ext uri="{BB962C8B-B14F-4D97-AF65-F5344CB8AC3E}">
        <p14:creationId xmlns:p14="http://schemas.microsoft.com/office/powerpoint/2010/main" val="287235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Peer-to-peer and Grid computing are two approaches to distributed computing, both concerned with the organization of resource sharing in large-scale computational societies. </a:t>
            </a:r>
          </a:p>
          <a:p>
            <a:pPr marL="181240" indent="-181240">
              <a:buFont typeface="Arial" panose="020B0604020202020204" pitchFamily="34" charset="0"/>
              <a:buChar char="•"/>
            </a:pPr>
            <a:r>
              <a:rPr lang="en-US" dirty="0"/>
              <a:t>Grids are distributed systems that enable the large-scale coordinated use and sharing of geographically distributed resources, based on persistent, standards based service infrastructures, often with a high-performance orientation [Foster et al. 2001].</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As Grid systems increase in scale, they begin to require solutions to issues of self configuration, fault tolerance, and scalability, for which peer-to-peer research has much to offer. Peer-to-peer systems, on the other hand, focus on dealing with instability, transient populations, fault tolerance, and self adaptation. To date, however, peer-to-peer developers have worked mainly on vertically integrated applications, rather than seeking to define common protocols and standardized infrastructures for interoperability</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As peer-to-peer technologies move into more sophisticated and complex applications, such as structured content distribution, desktop collaboration, and network computation, it is expected that there will be a strong convergence between peer-to-peer and Grid computing [Foster 2000]. The result will be a new class of technologies combining elements of both peer-to-peer and Grid computing, which will address scalability, self adaptation, and failure recovery, while, at the same time, providing a persistent and standardized infrastructure for interoperability</a:t>
            </a:r>
          </a:p>
          <a:p>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5</a:t>
            </a:fld>
            <a:endParaRPr lang="en-US"/>
          </a:p>
        </p:txBody>
      </p:sp>
    </p:spTree>
    <p:extLst>
      <p:ext uri="{BB962C8B-B14F-4D97-AF65-F5344CB8AC3E}">
        <p14:creationId xmlns:p14="http://schemas.microsoft.com/office/powerpoint/2010/main" val="335131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5C0571-E07C-4687-AD83-6BD50675A508}" type="slidenum">
              <a:rPr lang="en-US" smtClean="0"/>
              <a:t>6</a:t>
            </a:fld>
            <a:endParaRPr lang="en-US"/>
          </a:p>
        </p:txBody>
      </p:sp>
    </p:spTree>
    <p:extLst>
      <p:ext uri="{BB962C8B-B14F-4D97-AF65-F5344CB8AC3E}">
        <p14:creationId xmlns:p14="http://schemas.microsoft.com/office/powerpoint/2010/main" val="78175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just">
              <a:buFont typeface="Arial" panose="020B0604020202020204" pitchFamily="34" charset="0"/>
              <a:buChar char="•"/>
            </a:pPr>
            <a:r>
              <a:rPr lang="en-US" dirty="0"/>
              <a:t>In its most basic form, a peer-to-peer content distribution system creates a distributed storage medium that allows for the publishing, searching, and retrieval of files by members of its network. As systems become more sophisticated, nonfunctional features may be provided, including provisions for security, anonymity, fairness, increased scalability and performance, as well as resource management and organization capabilities</a:t>
            </a:r>
          </a:p>
          <a:p>
            <a:pPr marL="181240" indent="-181240" algn="jus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5C0571-E07C-4687-AD83-6BD50675A508}" type="slidenum">
              <a:rPr lang="en-US" smtClean="0"/>
              <a:t>7</a:t>
            </a:fld>
            <a:endParaRPr lang="en-US"/>
          </a:p>
        </p:txBody>
      </p:sp>
    </p:spTree>
    <p:extLst>
      <p:ext uri="{BB962C8B-B14F-4D97-AF65-F5344CB8AC3E}">
        <p14:creationId xmlns:p14="http://schemas.microsoft.com/office/powerpoint/2010/main" val="384645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just">
              <a:buFont typeface="Arial" panose="020B0604020202020204" pitchFamily="34" charset="0"/>
              <a:buChar char="•"/>
            </a:pPr>
            <a:r>
              <a:rPr lang="en-US" dirty="0"/>
              <a:t>This category includes peer-to-peer based infrastructures that do not constitute working applications, but provide peer-to-peer based services and application frameworks. The following infrastructure services are identified:</a:t>
            </a:r>
          </a:p>
        </p:txBody>
      </p:sp>
      <p:sp>
        <p:nvSpPr>
          <p:cNvPr id="4" name="Slide Number Placeholder 3"/>
          <p:cNvSpPr>
            <a:spLocks noGrp="1"/>
          </p:cNvSpPr>
          <p:nvPr>
            <p:ph type="sldNum" sz="quarter" idx="10"/>
          </p:nvPr>
        </p:nvSpPr>
        <p:spPr/>
        <p:txBody>
          <a:bodyPr/>
          <a:lstStyle/>
          <a:p>
            <a:fld id="{6C5C0571-E07C-4687-AD83-6BD50675A508}" type="slidenum">
              <a:rPr lang="en-US" smtClean="0"/>
              <a:t>8</a:t>
            </a:fld>
            <a:endParaRPr lang="en-US"/>
          </a:p>
        </p:txBody>
      </p:sp>
    </p:spTree>
    <p:extLst>
      <p:ext uri="{BB962C8B-B14F-4D97-AF65-F5344CB8AC3E}">
        <p14:creationId xmlns:p14="http://schemas.microsoft.com/office/powerpoint/2010/main" val="32139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of this system is based on:</a:t>
            </a:r>
          </a:p>
          <a:p>
            <a:pPr marL="664546" lvl="1" indent="-181240">
              <a:buFont typeface="Arial" panose="020B0604020202020204" pitchFamily="34" charset="0"/>
              <a:buChar char="•"/>
            </a:pPr>
            <a:r>
              <a:rPr lang="en-US" dirty="0"/>
              <a:t>identifying the feature space of nonfunctional properties and characteristics of content distribution systems,</a:t>
            </a:r>
          </a:p>
          <a:p>
            <a:pPr marL="664546" lvl="1" indent="-181240">
              <a:buFont typeface="Arial" panose="020B0604020202020204" pitchFamily="34" charset="0"/>
              <a:buChar char="•"/>
            </a:pPr>
            <a:r>
              <a:rPr lang="en-US" dirty="0"/>
              <a:t>determining the way in which the nonfunctional properties depend on, and can be affected by, various design features, and</a:t>
            </a:r>
          </a:p>
          <a:p>
            <a:pPr marL="664546" lvl="1" indent="-181240">
              <a:buFont typeface="Arial" panose="020B0604020202020204" pitchFamily="34" charset="0"/>
              <a:buChar char="•"/>
            </a:pPr>
            <a:r>
              <a:rPr lang="en-US" dirty="0"/>
              <a:t>providing an account, analysis, and evaluation of the design features and solutions that have been adopted by current peer-to-peer systems, as well as their shortcomings, potential improvements, and proposed alternatives.</a:t>
            </a:r>
          </a:p>
        </p:txBody>
      </p:sp>
      <p:sp>
        <p:nvSpPr>
          <p:cNvPr id="4" name="Slide Number Placeholder 3"/>
          <p:cNvSpPr>
            <a:spLocks noGrp="1"/>
          </p:cNvSpPr>
          <p:nvPr>
            <p:ph type="sldNum" sz="quarter" idx="10"/>
          </p:nvPr>
        </p:nvSpPr>
        <p:spPr/>
        <p:txBody>
          <a:bodyPr/>
          <a:lstStyle/>
          <a:p>
            <a:fld id="{6C5C0571-E07C-4687-AD83-6BD50675A508}" type="slidenum">
              <a:rPr lang="en-US" smtClean="0"/>
              <a:t>9</a:t>
            </a:fld>
            <a:endParaRPr lang="en-US"/>
          </a:p>
        </p:txBody>
      </p:sp>
    </p:spTree>
    <p:extLst>
      <p:ext uri="{BB962C8B-B14F-4D97-AF65-F5344CB8AC3E}">
        <p14:creationId xmlns:p14="http://schemas.microsoft.com/office/powerpoint/2010/main" val="158710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2C5FD6-81B9-4746-915D-3A292A180ADA}" type="datetime1">
              <a:rPr lang="en-US" smtClean="0"/>
              <a:t>11/06/17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C7AC7-7B0E-444F-BEAA-8E78E28447F9}" type="datetime1">
              <a:rPr lang="en-US" smtClean="0"/>
              <a:t>11/06/17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BBD46-9803-44BB-9277-9A61B741E729}" type="datetime1">
              <a:rPr lang="en-US" smtClean="0"/>
              <a:t>11/06/17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9536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0F0153-2B92-4444-96A0-31B67B85460E}" type="datetime1">
              <a:rPr lang="en-US" smtClean="0"/>
              <a:t>11/06/17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6164FE-8953-45D1-8889-60F864BE2EA3}" type="datetime1">
              <a:rPr lang="en-US" smtClean="0"/>
              <a:t>11/06/17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CB6EE1D-42DF-4CFA-AE8E-9D5B20E85A19}" type="datetime1">
              <a:rPr lang="en-US" smtClean="0"/>
              <a:t>11/06/17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61F85276-D864-42D6-83B3-04732A4F7CF4}" type="datetime1">
              <a:rPr lang="en-US" smtClean="0"/>
              <a:t>11/06/17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166EE-ADDE-47E4-BE7A-7B3C54EA44F5}" type="datetime1">
              <a:rPr lang="en-US" smtClean="0"/>
              <a:t>11/06/17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204D7-D78D-490C-8E9D-0B2E1508A1D4}" type="datetime1">
              <a:rPr lang="en-US" smtClean="0"/>
              <a:t>11/06/17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589F7862-9517-4A65-86CA-8432A5279B11}" type="datetime1">
              <a:rPr lang="en-US" smtClean="0"/>
              <a:t>11/06/17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949BCD0-6D01-4FD5-84A3-680225A24227}" type="datetime1">
              <a:rPr lang="en-US" smtClean="0"/>
              <a:t>11/06/17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12E8D00-B080-431E-B740-57A473040046}" type="datetime1">
              <a:rPr lang="en-US" smtClean="0"/>
              <a:t>11/06/17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C4B7-0E86-40AA-80F1-F3F9AA339AF4}"/>
              </a:ext>
            </a:extLst>
          </p:cNvPr>
          <p:cNvSpPr>
            <a:spLocks noGrp="1"/>
          </p:cNvSpPr>
          <p:nvPr>
            <p:ph type="ctrTitle"/>
          </p:nvPr>
        </p:nvSpPr>
        <p:spPr>
          <a:xfrm>
            <a:off x="1600200" y="1015144"/>
            <a:ext cx="8991600" cy="1645920"/>
          </a:xfrm>
        </p:spPr>
        <p:txBody>
          <a:bodyPr>
            <a:normAutofit fontScale="90000"/>
          </a:bodyPr>
          <a:lstStyle/>
          <a:p>
            <a:r>
              <a:rPr lang="en-US" dirty="0"/>
              <a:t>A Survey of Peer-to-Peer Content Distribution Technologies </a:t>
            </a:r>
          </a:p>
        </p:txBody>
      </p:sp>
      <p:sp>
        <p:nvSpPr>
          <p:cNvPr id="3" name="Subtitle 2">
            <a:extLst>
              <a:ext uri="{FF2B5EF4-FFF2-40B4-BE49-F238E27FC236}">
                <a16:creationId xmlns:a16="http://schemas.microsoft.com/office/drawing/2014/main" id="{62249BE6-153A-4A18-877D-C8F8772DA981}"/>
              </a:ext>
            </a:extLst>
          </p:cNvPr>
          <p:cNvSpPr>
            <a:spLocks noGrp="1"/>
          </p:cNvSpPr>
          <p:nvPr>
            <p:ph type="subTitle" idx="1"/>
          </p:nvPr>
        </p:nvSpPr>
        <p:spPr>
          <a:xfrm>
            <a:off x="2695194" y="4352543"/>
            <a:ext cx="6801612" cy="2048257"/>
          </a:xfrm>
        </p:spPr>
        <p:txBody>
          <a:bodyPr>
            <a:normAutofit lnSpcReduction="10000"/>
          </a:bodyPr>
          <a:lstStyle/>
          <a:p>
            <a:r>
              <a:rPr lang="en-US" dirty="0"/>
              <a:t>4190.662A Distributed Information Processing 2017 Fall</a:t>
            </a:r>
          </a:p>
          <a:p>
            <a:r>
              <a:rPr lang="en-US" i="1" dirty="0"/>
              <a:t>Presented by:</a:t>
            </a:r>
          </a:p>
          <a:p>
            <a:r>
              <a:rPr lang="en-US" dirty="0"/>
              <a:t>Simeon Varbanov</a:t>
            </a:r>
          </a:p>
          <a:p>
            <a:r>
              <a:rPr lang="en-US" dirty="0" err="1"/>
              <a:t>Hagos</a:t>
            </a:r>
            <a:r>
              <a:rPr lang="en-US" dirty="0"/>
              <a:t> </a:t>
            </a:r>
            <a:r>
              <a:rPr lang="en-US" dirty="0" err="1"/>
              <a:t>Alema</a:t>
            </a:r>
            <a:endParaRPr lang="en-US" dirty="0"/>
          </a:p>
          <a:p>
            <a:r>
              <a:rPr lang="en-US" dirty="0"/>
              <a:t>2017.11.7</a:t>
            </a:r>
          </a:p>
        </p:txBody>
      </p:sp>
      <p:sp>
        <p:nvSpPr>
          <p:cNvPr id="4" name="TextBox 3">
            <a:extLst>
              <a:ext uri="{FF2B5EF4-FFF2-40B4-BE49-F238E27FC236}">
                <a16:creationId xmlns:a16="http://schemas.microsoft.com/office/drawing/2014/main" id="{4E2ECCA9-DFAB-44B8-801A-8CC020384474}"/>
              </a:ext>
            </a:extLst>
          </p:cNvPr>
          <p:cNvSpPr txBox="1"/>
          <p:nvPr/>
        </p:nvSpPr>
        <p:spPr>
          <a:xfrm>
            <a:off x="1600200" y="2837793"/>
            <a:ext cx="8991600" cy="923330"/>
          </a:xfrm>
          <a:prstGeom prst="rect">
            <a:avLst/>
          </a:prstGeom>
          <a:noFill/>
        </p:spPr>
        <p:txBody>
          <a:bodyPr wrap="square" rtlCol="0">
            <a:spAutoFit/>
          </a:bodyPr>
          <a:lstStyle/>
          <a:p>
            <a:pPr algn="ctr"/>
            <a:r>
              <a:rPr lang="en-US" i="1" dirty="0"/>
              <a:t>Authors:</a:t>
            </a:r>
          </a:p>
          <a:p>
            <a:pPr algn="ctr"/>
            <a:r>
              <a:rPr lang="en-US" dirty="0"/>
              <a:t>STEPHANOS ANDROUTSELLIS-THEOTOKIS AND DIOMIDIS SPINELLIS</a:t>
            </a:r>
          </a:p>
          <a:p>
            <a:pPr algn="ctr"/>
            <a:r>
              <a:rPr lang="en-US" i="1" dirty="0"/>
              <a:t>Athens University of Economics and Business</a:t>
            </a:r>
          </a:p>
        </p:txBody>
      </p:sp>
    </p:spTree>
    <p:extLst>
      <p:ext uri="{BB962C8B-B14F-4D97-AF65-F5344CB8AC3E}">
        <p14:creationId xmlns:p14="http://schemas.microsoft.com/office/powerpoint/2010/main" val="106188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33E165-3C12-4A27-A530-4E4C86C25E66}"/>
              </a:ext>
            </a:extLst>
          </p:cNvPr>
          <p:cNvPicPr>
            <a:picLocks noGrp="1" noChangeAspect="1"/>
          </p:cNvPicPr>
          <p:nvPr>
            <p:ph idx="1"/>
          </p:nvPr>
        </p:nvPicPr>
        <p:blipFill rotWithShape="1">
          <a:blip r:embed="rId3"/>
          <a:srcRect b="9419"/>
          <a:stretch/>
        </p:blipFill>
        <p:spPr>
          <a:xfrm>
            <a:off x="0" y="0"/>
            <a:ext cx="10198068" cy="6858000"/>
          </a:xfrm>
          <a:prstGeom prst="rect">
            <a:avLst/>
          </a:prstGeom>
        </p:spPr>
      </p:pic>
      <p:sp>
        <p:nvSpPr>
          <p:cNvPr id="49" name="Freeform: Shape 48">
            <a:extLst>
              <a:ext uri="{FF2B5EF4-FFF2-40B4-BE49-F238E27FC236}">
                <a16:creationId xmlns:a16="http://schemas.microsoft.com/office/drawing/2014/main" id="{E6564E25-0D40-4BCC-B5A0-90452A8332E6}"/>
              </a:ext>
            </a:extLst>
          </p:cNvPr>
          <p:cNvSpPr/>
          <p:nvPr/>
        </p:nvSpPr>
        <p:spPr>
          <a:xfrm>
            <a:off x="0" y="0"/>
            <a:ext cx="12192000" cy="6858002"/>
          </a:xfrm>
          <a:custGeom>
            <a:avLst/>
            <a:gdLst>
              <a:gd name="connsiteX0" fmla="*/ 8834511 w 12192000"/>
              <a:gd name="connsiteY0" fmla="*/ 1 h 6858002"/>
              <a:gd name="connsiteX1" fmla="*/ 12192000 w 12192000"/>
              <a:gd name="connsiteY1" fmla="*/ 1 h 6858002"/>
              <a:gd name="connsiteX2" fmla="*/ 12192000 w 12192000"/>
              <a:gd name="connsiteY2" fmla="*/ 2025748 h 6858002"/>
              <a:gd name="connsiteX3" fmla="*/ 8834511 w 12192000"/>
              <a:gd name="connsiteY3" fmla="*/ 2025748 h 6858002"/>
              <a:gd name="connsiteX4" fmla="*/ 0 w 12192000"/>
              <a:gd name="connsiteY4" fmla="*/ 0 h 6858002"/>
              <a:gd name="connsiteX5" fmla="*/ 1683657 w 12192000"/>
              <a:gd name="connsiteY5" fmla="*/ 0 h 6858002"/>
              <a:gd name="connsiteX6" fmla="*/ 1683657 w 12192000"/>
              <a:gd name="connsiteY6" fmla="*/ 2025749 h 6858002"/>
              <a:gd name="connsiteX7" fmla="*/ 12192000 w 12192000"/>
              <a:gd name="connsiteY7" fmla="*/ 2025749 h 6858002"/>
              <a:gd name="connsiteX8" fmla="*/ 12192000 w 12192000"/>
              <a:gd name="connsiteY8" fmla="*/ 6858002 h 6858002"/>
              <a:gd name="connsiteX9" fmla="*/ 0 w 12192000"/>
              <a:gd name="connsiteY9" fmla="*/ 6858002 h 6858002"/>
              <a:gd name="connsiteX10" fmla="*/ 0 w 12192000"/>
              <a:gd name="connsiteY10" fmla="*/ 2177145 h 6858002"/>
              <a:gd name="connsiteX11" fmla="*/ 0 w 12192000"/>
              <a:gd name="connsiteY11" fmla="*/ 20257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2">
                <a:moveTo>
                  <a:pt x="8834511" y="1"/>
                </a:moveTo>
                <a:lnTo>
                  <a:pt x="12192000" y="1"/>
                </a:lnTo>
                <a:lnTo>
                  <a:pt x="12192000" y="2025748"/>
                </a:lnTo>
                <a:lnTo>
                  <a:pt x="8834511" y="2025748"/>
                </a:lnTo>
                <a:close/>
                <a:moveTo>
                  <a:pt x="0" y="0"/>
                </a:moveTo>
                <a:lnTo>
                  <a:pt x="1683657" y="0"/>
                </a:lnTo>
                <a:lnTo>
                  <a:pt x="1683657" y="2025749"/>
                </a:lnTo>
                <a:lnTo>
                  <a:pt x="12192000" y="2025749"/>
                </a:lnTo>
                <a:lnTo>
                  <a:pt x="12192000" y="6858002"/>
                </a:lnTo>
                <a:lnTo>
                  <a:pt x="0" y="6858002"/>
                </a:lnTo>
                <a:lnTo>
                  <a:pt x="0" y="2177145"/>
                </a:lnTo>
                <a:lnTo>
                  <a:pt x="0" y="2025749"/>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8F3542-9B79-4401-AED5-861A2CA1F4D3}"/>
              </a:ext>
            </a:extLst>
          </p:cNvPr>
          <p:cNvSpPr txBox="1"/>
          <p:nvPr/>
        </p:nvSpPr>
        <p:spPr>
          <a:xfrm>
            <a:off x="8610600" y="0"/>
            <a:ext cx="3581400" cy="3016210"/>
          </a:xfrm>
          <a:prstGeom prst="rect">
            <a:avLst/>
          </a:prstGeom>
          <a:noFill/>
          <a:ln>
            <a:noFill/>
          </a:ln>
        </p:spPr>
        <p:txBody>
          <a:bodyPr wrap="square" rtlCol="0">
            <a:spAutoFit/>
          </a:bodyPr>
          <a:lstStyle/>
          <a:p>
            <a:pPr marL="457200" lvl="0" indent="-228600" algn="just"/>
            <a:r>
              <a:rPr lang="en" sz="2000" b="1" u="sng" dirty="0">
                <a:solidFill>
                  <a:schemeClr val="bg1"/>
                </a:solidFill>
              </a:rPr>
              <a:t>Security</a:t>
            </a:r>
          </a:p>
          <a:p>
            <a:pPr marL="457200" lvl="0" indent="-228600" algn="just"/>
            <a:endParaRPr lang="en" sz="1400" b="1" dirty="0">
              <a:solidFill>
                <a:schemeClr val="bg1"/>
              </a:solidFill>
            </a:endParaRPr>
          </a:p>
          <a:p>
            <a:pPr marL="457200" lvl="0" indent="-228600" algn="just"/>
            <a:r>
              <a:rPr lang="en" b="1" u="sng" dirty="0">
                <a:solidFill>
                  <a:schemeClr val="bg1"/>
                </a:solidFill>
              </a:rPr>
              <a:t>Integrity and authenticity</a:t>
            </a:r>
          </a:p>
          <a:p>
            <a:pPr marL="457200" lvl="0" indent="-228600" algn="just"/>
            <a:r>
              <a:rPr lang="en" sz="1400" b="1" dirty="0">
                <a:solidFill>
                  <a:schemeClr val="bg1"/>
                </a:solidFill>
              </a:rPr>
              <a:t>data completeness and safeguarding</a:t>
            </a:r>
          </a:p>
          <a:p>
            <a:pPr marL="457200" lvl="0" indent="-228600" algn="just"/>
            <a:endParaRPr lang="en" sz="1400" b="1" dirty="0">
              <a:solidFill>
                <a:schemeClr val="bg1"/>
              </a:solidFill>
            </a:endParaRPr>
          </a:p>
          <a:p>
            <a:pPr marL="457200" lvl="0" indent="-228600" algn="just"/>
            <a:r>
              <a:rPr lang="en" b="1" u="sng" dirty="0">
                <a:solidFill>
                  <a:schemeClr val="bg1"/>
                </a:solidFill>
              </a:rPr>
              <a:t>Privacy and confidentiality</a:t>
            </a:r>
          </a:p>
          <a:p>
            <a:pPr marL="457200" lvl="0" indent="-228600" algn="just"/>
            <a:r>
              <a:rPr lang="en" sz="1400" b="1" dirty="0">
                <a:solidFill>
                  <a:schemeClr val="bg1"/>
                </a:solidFill>
              </a:rPr>
              <a:t>only authorized user can access data</a:t>
            </a:r>
          </a:p>
          <a:p>
            <a:pPr marL="457200" lvl="0" indent="-228600" algn="just"/>
            <a:endParaRPr lang="en" sz="1400" b="1" dirty="0">
              <a:solidFill>
                <a:schemeClr val="bg1"/>
              </a:solidFill>
            </a:endParaRPr>
          </a:p>
          <a:p>
            <a:pPr marL="457200" lvl="0" indent="-228600" algn="just"/>
            <a:r>
              <a:rPr lang="en" b="1" u="sng" dirty="0">
                <a:solidFill>
                  <a:schemeClr val="bg1"/>
                </a:solidFill>
              </a:rPr>
              <a:t>Availability and persistence</a:t>
            </a:r>
          </a:p>
          <a:p>
            <a:pPr marL="457200" lvl="0" indent="-228600" algn="just"/>
            <a:r>
              <a:rPr lang="en" sz="1400" b="1" dirty="0">
                <a:solidFill>
                  <a:schemeClr val="bg1"/>
                </a:solidFill>
              </a:rPr>
              <a:t> authorized users have access to data when required.</a:t>
            </a:r>
          </a:p>
          <a:p>
            <a:endParaRPr lang="en-US" dirty="0">
              <a:solidFill>
                <a:schemeClr val="bg1"/>
              </a:solidFill>
            </a:endParaRPr>
          </a:p>
        </p:txBody>
      </p:sp>
      <p:sp>
        <p:nvSpPr>
          <p:cNvPr id="5" name="Slide Number Placeholder 4">
            <a:extLst>
              <a:ext uri="{FF2B5EF4-FFF2-40B4-BE49-F238E27FC236}">
                <a16:creationId xmlns:a16="http://schemas.microsoft.com/office/drawing/2014/main" id="{FA773200-B94B-42D0-AE5A-4704F38B563B}"/>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35842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33E165-3C12-4A27-A530-4E4C86C25E66}"/>
              </a:ext>
            </a:extLst>
          </p:cNvPr>
          <p:cNvPicPr>
            <a:picLocks noGrp="1" noChangeAspect="1"/>
          </p:cNvPicPr>
          <p:nvPr>
            <p:ph idx="1"/>
          </p:nvPr>
        </p:nvPicPr>
        <p:blipFill rotWithShape="1">
          <a:blip r:embed="rId3"/>
          <a:srcRect b="9419"/>
          <a:stretch/>
        </p:blipFill>
        <p:spPr>
          <a:xfrm>
            <a:off x="0" y="0"/>
            <a:ext cx="10198068" cy="6858000"/>
          </a:xfrm>
          <a:prstGeom prst="rect">
            <a:avLst/>
          </a:prstGeom>
        </p:spPr>
      </p:pic>
      <p:sp>
        <p:nvSpPr>
          <p:cNvPr id="3" name="Slide Number Placeholder 2">
            <a:extLst>
              <a:ext uri="{FF2B5EF4-FFF2-40B4-BE49-F238E27FC236}">
                <a16:creationId xmlns:a16="http://schemas.microsoft.com/office/drawing/2014/main" id="{F64DF396-4AB9-405C-8B79-B5F1ECEEADDA}"/>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
        <p:nvSpPr>
          <p:cNvPr id="10" name="Freeform: Shape 9">
            <a:extLst>
              <a:ext uri="{FF2B5EF4-FFF2-40B4-BE49-F238E27FC236}">
                <a16:creationId xmlns:a16="http://schemas.microsoft.com/office/drawing/2014/main" id="{04E605B9-6718-4A1D-AF47-BE82F323B09C}"/>
              </a:ext>
            </a:extLst>
          </p:cNvPr>
          <p:cNvSpPr/>
          <p:nvPr/>
        </p:nvSpPr>
        <p:spPr>
          <a:xfrm>
            <a:off x="0" y="0"/>
            <a:ext cx="12192000" cy="6858000"/>
          </a:xfrm>
          <a:custGeom>
            <a:avLst/>
            <a:gdLst>
              <a:gd name="connsiteX0" fmla="*/ 0 w 12192000"/>
              <a:gd name="connsiteY0" fmla="*/ 0 h 6858000"/>
              <a:gd name="connsiteX1" fmla="*/ 2305050 w 12192000"/>
              <a:gd name="connsiteY1" fmla="*/ 0 h 6858000"/>
              <a:gd name="connsiteX2" fmla="*/ 12192000 w 12192000"/>
              <a:gd name="connsiteY2" fmla="*/ 0 h 6858000"/>
              <a:gd name="connsiteX3" fmla="*/ 12192000 w 12192000"/>
              <a:gd name="connsiteY3" fmla="*/ 5416062 h 6858000"/>
              <a:gd name="connsiteX4" fmla="*/ 12192000 w 12192000"/>
              <a:gd name="connsiteY4" fmla="*/ 6858000 h 6858000"/>
              <a:gd name="connsiteX5" fmla="*/ 6440049 w 12192000"/>
              <a:gd name="connsiteY5" fmla="*/ 6858000 h 6858000"/>
              <a:gd name="connsiteX6" fmla="*/ 6440049 w 12192000"/>
              <a:gd name="connsiteY6" fmla="*/ 5416062 h 6858000"/>
              <a:gd name="connsiteX7" fmla="*/ 6440048 w 12192000"/>
              <a:gd name="connsiteY7" fmla="*/ 5416062 h 6858000"/>
              <a:gd name="connsiteX8" fmla="*/ 6440048 w 12192000"/>
              <a:gd name="connsiteY8" fmla="*/ 6858000 h 6858000"/>
              <a:gd name="connsiteX9" fmla="*/ 4586655 w 12192000"/>
              <a:gd name="connsiteY9" fmla="*/ 6858000 h 6858000"/>
              <a:gd name="connsiteX10" fmla="*/ 2305051 w 12192000"/>
              <a:gd name="connsiteY10" fmla="*/ 6858000 h 6858000"/>
              <a:gd name="connsiteX11" fmla="*/ 2305050 w 12192000"/>
              <a:gd name="connsiteY11" fmla="*/ 6858000 h 6858000"/>
              <a:gd name="connsiteX12" fmla="*/ 2305050 w 12192000"/>
              <a:gd name="connsiteY12" fmla="*/ 5416062 h 6858000"/>
              <a:gd name="connsiteX13" fmla="*/ 2305050 w 12192000"/>
              <a:gd name="connsiteY13" fmla="*/ 5391150 h 6858000"/>
              <a:gd name="connsiteX14" fmla="*/ 2305050 w 12192000"/>
              <a:gd name="connsiteY14" fmla="*/ 5372100 h 6858000"/>
              <a:gd name="connsiteX15" fmla="*/ 0 w 12192000"/>
              <a:gd name="connsiteY15" fmla="*/ 5372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0" y="0"/>
                </a:moveTo>
                <a:lnTo>
                  <a:pt x="2305050" y="0"/>
                </a:lnTo>
                <a:lnTo>
                  <a:pt x="12192000" y="0"/>
                </a:lnTo>
                <a:lnTo>
                  <a:pt x="12192000" y="5416062"/>
                </a:lnTo>
                <a:lnTo>
                  <a:pt x="12192000" y="6858000"/>
                </a:lnTo>
                <a:lnTo>
                  <a:pt x="6440049" y="6858000"/>
                </a:lnTo>
                <a:lnTo>
                  <a:pt x="6440049" y="5416062"/>
                </a:lnTo>
                <a:lnTo>
                  <a:pt x="6440048" y="5416062"/>
                </a:lnTo>
                <a:lnTo>
                  <a:pt x="6440048" y="6858000"/>
                </a:lnTo>
                <a:lnTo>
                  <a:pt x="4586655" y="6858000"/>
                </a:lnTo>
                <a:lnTo>
                  <a:pt x="2305051" y="6858000"/>
                </a:lnTo>
                <a:lnTo>
                  <a:pt x="2305050" y="6858000"/>
                </a:lnTo>
                <a:lnTo>
                  <a:pt x="2305050" y="5416062"/>
                </a:lnTo>
                <a:lnTo>
                  <a:pt x="2305050" y="5391150"/>
                </a:lnTo>
                <a:lnTo>
                  <a:pt x="2305050" y="5372100"/>
                </a:lnTo>
                <a:lnTo>
                  <a:pt x="0" y="53721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1C0657E-A251-4496-B623-8F40FBA07EF3}"/>
              </a:ext>
            </a:extLst>
          </p:cNvPr>
          <p:cNvSpPr txBox="1"/>
          <p:nvPr/>
        </p:nvSpPr>
        <p:spPr>
          <a:xfrm>
            <a:off x="9035512" y="0"/>
            <a:ext cx="3156488" cy="2308324"/>
          </a:xfrm>
          <a:prstGeom prst="rect">
            <a:avLst/>
          </a:prstGeom>
          <a:noFill/>
        </p:spPr>
        <p:txBody>
          <a:bodyPr wrap="square" rtlCol="0">
            <a:spAutoFit/>
          </a:bodyPr>
          <a:lstStyle/>
          <a:p>
            <a:r>
              <a:rPr lang="en" b="1" u="sng" dirty="0">
                <a:solidFill>
                  <a:schemeClr val="bg1"/>
                </a:solidFill>
              </a:rPr>
              <a:t>Scalability</a:t>
            </a:r>
          </a:p>
          <a:p>
            <a:endParaRPr lang="en" b="1" u="sng" dirty="0">
              <a:solidFill>
                <a:schemeClr val="bg1"/>
              </a:solidFill>
            </a:endParaRPr>
          </a:p>
          <a:p>
            <a:r>
              <a:rPr lang="en" b="1" dirty="0">
                <a:solidFill>
                  <a:schemeClr val="bg1"/>
                </a:solidFill>
              </a:rPr>
              <a:t>Although the number of nodes/documents is dramatic increased, system’s performance should be maintained.</a:t>
            </a:r>
          </a:p>
          <a:p>
            <a:endParaRPr lang="en-US" b="1" dirty="0">
              <a:solidFill>
                <a:schemeClr val="bg1"/>
              </a:solidFill>
            </a:endParaRPr>
          </a:p>
        </p:txBody>
      </p:sp>
    </p:spTree>
    <p:extLst>
      <p:ext uri="{BB962C8B-B14F-4D97-AF65-F5344CB8AC3E}">
        <p14:creationId xmlns:p14="http://schemas.microsoft.com/office/powerpoint/2010/main" val="392894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33E165-3C12-4A27-A530-4E4C86C25E66}"/>
              </a:ext>
            </a:extLst>
          </p:cNvPr>
          <p:cNvPicPr>
            <a:picLocks noGrp="1" noChangeAspect="1"/>
          </p:cNvPicPr>
          <p:nvPr>
            <p:ph idx="1"/>
          </p:nvPr>
        </p:nvPicPr>
        <p:blipFill rotWithShape="1">
          <a:blip r:embed="rId3"/>
          <a:srcRect b="9419"/>
          <a:stretch/>
        </p:blipFill>
        <p:spPr>
          <a:xfrm>
            <a:off x="0" y="0"/>
            <a:ext cx="10198068" cy="6858000"/>
          </a:xfrm>
          <a:prstGeom prst="rect">
            <a:avLst/>
          </a:prstGeom>
        </p:spPr>
      </p:pic>
      <p:sp>
        <p:nvSpPr>
          <p:cNvPr id="6" name="Freeform: Shape 5">
            <a:extLst>
              <a:ext uri="{FF2B5EF4-FFF2-40B4-BE49-F238E27FC236}">
                <a16:creationId xmlns:a16="http://schemas.microsoft.com/office/drawing/2014/main" id="{E04E30D6-220B-4D1A-9075-09BA9F06987C}"/>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416062 h 6858000"/>
              <a:gd name="connsiteX3" fmla="*/ 12192000 w 12192000"/>
              <a:gd name="connsiteY3" fmla="*/ 6858000 h 6858000"/>
              <a:gd name="connsiteX4" fmla="*/ 5099035 w 12192000"/>
              <a:gd name="connsiteY4" fmla="*/ 6858000 h 6858000"/>
              <a:gd name="connsiteX5" fmla="*/ 5099035 w 12192000"/>
              <a:gd name="connsiteY5" fmla="*/ 5416062 h 6858000"/>
              <a:gd name="connsiteX6" fmla="*/ 2813539 w 12192000"/>
              <a:gd name="connsiteY6" fmla="*/ 5416062 h 6858000"/>
              <a:gd name="connsiteX7" fmla="*/ 2813539 w 12192000"/>
              <a:gd name="connsiteY7" fmla="*/ 6858000 h 6858000"/>
              <a:gd name="connsiteX8" fmla="*/ 1 w 12192000"/>
              <a:gd name="connsiteY8" fmla="*/ 6858000 h 6858000"/>
              <a:gd name="connsiteX9" fmla="*/ 1 w 12192000"/>
              <a:gd name="connsiteY9" fmla="*/ 5416062 h 6858000"/>
              <a:gd name="connsiteX10" fmla="*/ 0 w 12192000"/>
              <a:gd name="connsiteY10" fmla="*/ 5416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5416062"/>
                </a:lnTo>
                <a:lnTo>
                  <a:pt x="12192000" y="6858000"/>
                </a:lnTo>
                <a:lnTo>
                  <a:pt x="5099035" y="6858000"/>
                </a:lnTo>
                <a:lnTo>
                  <a:pt x="5099035" y="5416062"/>
                </a:lnTo>
                <a:lnTo>
                  <a:pt x="2813539" y="5416062"/>
                </a:lnTo>
                <a:lnTo>
                  <a:pt x="2813539" y="6858000"/>
                </a:lnTo>
                <a:lnTo>
                  <a:pt x="1" y="6858000"/>
                </a:lnTo>
                <a:lnTo>
                  <a:pt x="1" y="5416062"/>
                </a:lnTo>
                <a:lnTo>
                  <a:pt x="0" y="5416062"/>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a:extLst>
              <a:ext uri="{FF2B5EF4-FFF2-40B4-BE49-F238E27FC236}">
                <a16:creationId xmlns:a16="http://schemas.microsoft.com/office/drawing/2014/main" id="{A967ADDD-8A77-4C84-A8E9-A2B110D5B7A5}"/>
              </a:ext>
            </a:extLst>
          </p:cNvPr>
          <p:cNvSpPr txBox="1"/>
          <p:nvPr/>
        </p:nvSpPr>
        <p:spPr>
          <a:xfrm>
            <a:off x="9035512" y="0"/>
            <a:ext cx="3156488" cy="2308324"/>
          </a:xfrm>
          <a:prstGeom prst="rect">
            <a:avLst/>
          </a:prstGeom>
          <a:noFill/>
        </p:spPr>
        <p:txBody>
          <a:bodyPr wrap="square" rtlCol="0">
            <a:spAutoFit/>
          </a:bodyPr>
          <a:lstStyle/>
          <a:p>
            <a:r>
              <a:rPr lang="en-US" b="1" u="sng" dirty="0">
                <a:solidFill>
                  <a:schemeClr val="bg1"/>
                </a:solidFill>
              </a:rPr>
              <a:t>Performance</a:t>
            </a:r>
            <a:endParaRPr lang="en" b="1" u="sng" dirty="0">
              <a:solidFill>
                <a:schemeClr val="bg1"/>
              </a:solidFill>
            </a:endParaRPr>
          </a:p>
          <a:p>
            <a:endParaRPr lang="en" b="1" u="sng" dirty="0">
              <a:solidFill>
                <a:schemeClr val="bg1"/>
              </a:solidFill>
            </a:endParaRPr>
          </a:p>
          <a:p>
            <a:r>
              <a:rPr lang="en-US" b="1" dirty="0">
                <a:solidFill>
                  <a:schemeClr val="bg1"/>
                </a:solidFill>
              </a:rPr>
              <a:t>The time required for performing the operations allowed by the system, typically publication, searching, and retrieval of documents.</a:t>
            </a:r>
          </a:p>
        </p:txBody>
      </p:sp>
      <p:sp>
        <p:nvSpPr>
          <p:cNvPr id="3" name="Slide Number Placeholder 2">
            <a:extLst>
              <a:ext uri="{FF2B5EF4-FFF2-40B4-BE49-F238E27FC236}">
                <a16:creationId xmlns:a16="http://schemas.microsoft.com/office/drawing/2014/main" id="{34BBDB81-A2CF-47F9-A9F2-8991E900F549}"/>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89024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33E165-3C12-4A27-A530-4E4C86C25E66}"/>
              </a:ext>
            </a:extLst>
          </p:cNvPr>
          <p:cNvPicPr>
            <a:picLocks noGrp="1" noChangeAspect="1"/>
          </p:cNvPicPr>
          <p:nvPr>
            <p:ph idx="1"/>
          </p:nvPr>
        </p:nvPicPr>
        <p:blipFill rotWithShape="1">
          <a:blip r:embed="rId3"/>
          <a:srcRect b="9419"/>
          <a:stretch/>
        </p:blipFill>
        <p:spPr>
          <a:xfrm>
            <a:off x="0" y="0"/>
            <a:ext cx="10198068" cy="6858000"/>
          </a:xfrm>
          <a:prstGeom prst="rect">
            <a:avLst/>
          </a:prstGeom>
        </p:spPr>
      </p:pic>
      <p:sp>
        <p:nvSpPr>
          <p:cNvPr id="7" name="Freeform: Shape 6">
            <a:extLst>
              <a:ext uri="{FF2B5EF4-FFF2-40B4-BE49-F238E27FC236}">
                <a16:creationId xmlns:a16="http://schemas.microsoft.com/office/drawing/2014/main" id="{66CD0BCC-1319-48A9-A5D0-EFB32CFB2C11}"/>
              </a:ext>
            </a:extLst>
          </p:cNvPr>
          <p:cNvSpPr/>
          <p:nvPr/>
        </p:nvSpPr>
        <p:spPr>
          <a:xfrm>
            <a:off x="0" y="0"/>
            <a:ext cx="12192000" cy="6858006"/>
          </a:xfrm>
          <a:custGeom>
            <a:avLst/>
            <a:gdLst>
              <a:gd name="connsiteX0" fmla="*/ 0 w 12192000"/>
              <a:gd name="connsiteY0" fmla="*/ 0 h 6858006"/>
              <a:gd name="connsiteX1" fmla="*/ 12192000 w 12192000"/>
              <a:gd name="connsiteY1" fmla="*/ 0 h 6858006"/>
              <a:gd name="connsiteX2" fmla="*/ 12192000 w 12192000"/>
              <a:gd name="connsiteY2" fmla="*/ 5416066 h 6858006"/>
              <a:gd name="connsiteX3" fmla="*/ 12191999 w 12192000"/>
              <a:gd name="connsiteY3" fmla="*/ 5416066 h 6858006"/>
              <a:gd name="connsiteX4" fmla="*/ 12191999 w 12192000"/>
              <a:gd name="connsiteY4" fmla="*/ 6858004 h 6858006"/>
              <a:gd name="connsiteX5" fmla="*/ 7805224 w 12192000"/>
              <a:gd name="connsiteY5" fmla="*/ 6858004 h 6858006"/>
              <a:gd name="connsiteX6" fmla="*/ 7805224 w 12192000"/>
              <a:gd name="connsiteY6" fmla="*/ 5416066 h 6858006"/>
              <a:gd name="connsiteX7" fmla="*/ 5416062 w 12192000"/>
              <a:gd name="connsiteY7" fmla="*/ 5416066 h 6858006"/>
              <a:gd name="connsiteX8" fmla="*/ 5416062 w 12192000"/>
              <a:gd name="connsiteY8" fmla="*/ 6858006 h 6858006"/>
              <a:gd name="connsiteX9" fmla="*/ 0 w 12192000"/>
              <a:gd name="connsiteY9" fmla="*/ 6858006 h 6858006"/>
              <a:gd name="connsiteX10" fmla="*/ 0 w 12192000"/>
              <a:gd name="connsiteY10" fmla="*/ 5416066 h 6858006"/>
              <a:gd name="connsiteX11" fmla="*/ 0 w 12192000"/>
              <a:gd name="connsiteY11" fmla="*/ 5416066 h 68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6">
                <a:moveTo>
                  <a:pt x="0" y="0"/>
                </a:moveTo>
                <a:lnTo>
                  <a:pt x="12192000" y="0"/>
                </a:lnTo>
                <a:lnTo>
                  <a:pt x="12192000" y="5416066"/>
                </a:lnTo>
                <a:lnTo>
                  <a:pt x="12191999" y="5416066"/>
                </a:lnTo>
                <a:lnTo>
                  <a:pt x="12191999" y="6858004"/>
                </a:lnTo>
                <a:lnTo>
                  <a:pt x="7805224" y="6858004"/>
                </a:lnTo>
                <a:lnTo>
                  <a:pt x="7805224" y="5416066"/>
                </a:lnTo>
                <a:lnTo>
                  <a:pt x="5416062" y="5416066"/>
                </a:lnTo>
                <a:lnTo>
                  <a:pt x="5416062" y="6858006"/>
                </a:lnTo>
                <a:lnTo>
                  <a:pt x="0" y="6858006"/>
                </a:lnTo>
                <a:lnTo>
                  <a:pt x="0" y="5416066"/>
                </a:lnTo>
                <a:lnTo>
                  <a:pt x="0" y="5416066"/>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a:extLst>
              <a:ext uri="{FF2B5EF4-FFF2-40B4-BE49-F238E27FC236}">
                <a16:creationId xmlns:a16="http://schemas.microsoft.com/office/drawing/2014/main" id="{C48E41C1-3B82-4C83-9D81-F14388CEC801}"/>
              </a:ext>
            </a:extLst>
          </p:cNvPr>
          <p:cNvSpPr txBox="1"/>
          <p:nvPr/>
        </p:nvSpPr>
        <p:spPr>
          <a:xfrm>
            <a:off x="9035512" y="0"/>
            <a:ext cx="3156488" cy="2308324"/>
          </a:xfrm>
          <a:prstGeom prst="rect">
            <a:avLst/>
          </a:prstGeom>
          <a:noFill/>
        </p:spPr>
        <p:txBody>
          <a:bodyPr wrap="square" rtlCol="0">
            <a:spAutoFit/>
          </a:bodyPr>
          <a:lstStyle/>
          <a:p>
            <a:r>
              <a:rPr lang="en-US" b="1" u="sng" dirty="0">
                <a:solidFill>
                  <a:schemeClr val="bg1"/>
                </a:solidFill>
              </a:rPr>
              <a:t>Fairness</a:t>
            </a:r>
            <a:endParaRPr lang="en" b="1" u="sng" dirty="0">
              <a:solidFill>
                <a:schemeClr val="bg1"/>
              </a:solidFill>
            </a:endParaRPr>
          </a:p>
          <a:p>
            <a:endParaRPr lang="en" b="1" u="sng" dirty="0">
              <a:solidFill>
                <a:schemeClr val="bg1"/>
              </a:solidFill>
            </a:endParaRPr>
          </a:p>
          <a:p>
            <a:r>
              <a:rPr lang="en-US" b="1" dirty="0">
                <a:solidFill>
                  <a:schemeClr val="bg1"/>
                </a:solidFill>
              </a:rPr>
              <a:t>Ensuring that users offer and consume resources in a fair and balanced manner. May rely on accountability, reputation, and resource trading mechanisms.</a:t>
            </a:r>
          </a:p>
        </p:txBody>
      </p:sp>
      <p:sp>
        <p:nvSpPr>
          <p:cNvPr id="3" name="Slide Number Placeholder 2">
            <a:extLst>
              <a:ext uri="{FF2B5EF4-FFF2-40B4-BE49-F238E27FC236}">
                <a16:creationId xmlns:a16="http://schemas.microsoft.com/office/drawing/2014/main" id="{52EC2838-06B3-49A5-ABD8-39F9C783137D}"/>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9941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33E165-3C12-4A27-A530-4E4C86C25E66}"/>
              </a:ext>
            </a:extLst>
          </p:cNvPr>
          <p:cNvPicPr>
            <a:picLocks noGrp="1" noChangeAspect="1"/>
          </p:cNvPicPr>
          <p:nvPr>
            <p:ph idx="1"/>
          </p:nvPr>
        </p:nvPicPr>
        <p:blipFill rotWithShape="1">
          <a:blip r:embed="rId3"/>
          <a:srcRect b="9419"/>
          <a:stretch/>
        </p:blipFill>
        <p:spPr>
          <a:xfrm>
            <a:off x="-42204" y="0"/>
            <a:ext cx="10198068" cy="6858000"/>
          </a:xfrm>
          <a:prstGeom prst="rect">
            <a:avLst/>
          </a:prstGeom>
        </p:spPr>
      </p:pic>
      <p:sp>
        <p:nvSpPr>
          <p:cNvPr id="6" name="Freeform: Shape 5">
            <a:extLst>
              <a:ext uri="{FF2B5EF4-FFF2-40B4-BE49-F238E27FC236}">
                <a16:creationId xmlns:a16="http://schemas.microsoft.com/office/drawing/2014/main" id="{63D2DF3D-2B75-49CA-94EA-F993C9C5B63A}"/>
              </a:ext>
            </a:extLst>
          </p:cNvPr>
          <p:cNvSpPr/>
          <p:nvPr/>
        </p:nvSpPr>
        <p:spPr>
          <a:xfrm>
            <a:off x="-140678" y="0"/>
            <a:ext cx="12332678" cy="6858000"/>
          </a:xfrm>
          <a:custGeom>
            <a:avLst/>
            <a:gdLst>
              <a:gd name="connsiteX0" fmla="*/ 0 w 12192000"/>
              <a:gd name="connsiteY0" fmla="*/ 0 h 6858000"/>
              <a:gd name="connsiteX1" fmla="*/ 12192000 w 12192000"/>
              <a:gd name="connsiteY1" fmla="*/ 0 h 6858000"/>
              <a:gd name="connsiteX2" fmla="*/ 12192000 w 12192000"/>
              <a:gd name="connsiteY2" fmla="*/ 5416062 h 6858000"/>
              <a:gd name="connsiteX3" fmla="*/ 12192000 w 12192000"/>
              <a:gd name="connsiteY3" fmla="*/ 6858000 h 6858000"/>
              <a:gd name="connsiteX4" fmla="*/ 10198068 w 12192000"/>
              <a:gd name="connsiteY4" fmla="*/ 6858000 h 6858000"/>
              <a:gd name="connsiteX5" fmla="*/ 10198068 w 12192000"/>
              <a:gd name="connsiteY5" fmla="*/ 5416062 h 6858000"/>
              <a:gd name="connsiteX6" fmla="*/ 8046720 w 12192000"/>
              <a:gd name="connsiteY6" fmla="*/ 5416062 h 6858000"/>
              <a:gd name="connsiteX7" fmla="*/ 8046720 w 12192000"/>
              <a:gd name="connsiteY7" fmla="*/ 6858000 h 6858000"/>
              <a:gd name="connsiteX8" fmla="*/ 0 w 12192000"/>
              <a:gd name="connsiteY8" fmla="*/ 6858000 h 6858000"/>
              <a:gd name="connsiteX9" fmla="*/ 0 w 12192000"/>
              <a:gd name="connsiteY9" fmla="*/ 5416062 h 6858000"/>
              <a:gd name="connsiteX10" fmla="*/ 0 w 12192000"/>
              <a:gd name="connsiteY10" fmla="*/ 5416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5416062"/>
                </a:lnTo>
                <a:lnTo>
                  <a:pt x="12192000" y="6858000"/>
                </a:lnTo>
                <a:lnTo>
                  <a:pt x="10198068" y="6858000"/>
                </a:lnTo>
                <a:lnTo>
                  <a:pt x="10198068" y="5416062"/>
                </a:lnTo>
                <a:lnTo>
                  <a:pt x="8046720" y="5416062"/>
                </a:lnTo>
                <a:lnTo>
                  <a:pt x="8046720" y="6858000"/>
                </a:lnTo>
                <a:lnTo>
                  <a:pt x="0" y="6858000"/>
                </a:lnTo>
                <a:lnTo>
                  <a:pt x="0" y="5416062"/>
                </a:lnTo>
                <a:lnTo>
                  <a:pt x="0" y="5416062"/>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a:extLst>
              <a:ext uri="{FF2B5EF4-FFF2-40B4-BE49-F238E27FC236}">
                <a16:creationId xmlns:a16="http://schemas.microsoft.com/office/drawing/2014/main" id="{A520B9AC-192D-411F-8845-62D761228BA8}"/>
              </a:ext>
            </a:extLst>
          </p:cNvPr>
          <p:cNvSpPr txBox="1"/>
          <p:nvPr/>
        </p:nvSpPr>
        <p:spPr>
          <a:xfrm>
            <a:off x="9035512" y="0"/>
            <a:ext cx="3156488" cy="1477328"/>
          </a:xfrm>
          <a:prstGeom prst="rect">
            <a:avLst/>
          </a:prstGeom>
          <a:noFill/>
        </p:spPr>
        <p:txBody>
          <a:bodyPr wrap="square" rtlCol="0">
            <a:spAutoFit/>
          </a:bodyPr>
          <a:lstStyle/>
          <a:p>
            <a:r>
              <a:rPr lang="en-US" b="1" u="sng" dirty="0">
                <a:solidFill>
                  <a:schemeClr val="bg1"/>
                </a:solidFill>
              </a:rPr>
              <a:t>Resource Management</a:t>
            </a:r>
            <a:endParaRPr lang="en" b="1" u="sng" dirty="0">
              <a:solidFill>
                <a:schemeClr val="bg1"/>
              </a:solidFill>
            </a:endParaRPr>
          </a:p>
          <a:p>
            <a:endParaRPr lang="en" b="1" u="sng" dirty="0">
              <a:solidFill>
                <a:schemeClr val="bg1"/>
              </a:solidFill>
            </a:endParaRPr>
          </a:p>
          <a:p>
            <a:r>
              <a:rPr lang="en-US" b="1" dirty="0">
                <a:solidFill>
                  <a:schemeClr val="bg1"/>
                </a:solidFill>
              </a:rPr>
              <a:t>Management of editing, removal, storage space, metadata operation.</a:t>
            </a:r>
          </a:p>
        </p:txBody>
      </p:sp>
      <p:sp>
        <p:nvSpPr>
          <p:cNvPr id="3" name="Slide Number Placeholder 2">
            <a:extLst>
              <a:ext uri="{FF2B5EF4-FFF2-40B4-BE49-F238E27FC236}">
                <a16:creationId xmlns:a16="http://schemas.microsoft.com/office/drawing/2014/main" id="{FF782B45-612D-4971-BF2A-D676B74271C8}"/>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146338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A840-0C38-44B6-AC17-A760902E1AF3}"/>
              </a:ext>
            </a:extLst>
          </p:cNvPr>
          <p:cNvSpPr>
            <a:spLocks noGrp="1"/>
          </p:cNvSpPr>
          <p:nvPr>
            <p:ph type="title"/>
          </p:nvPr>
        </p:nvSpPr>
        <p:spPr/>
        <p:txBody>
          <a:bodyPr/>
          <a:lstStyle/>
          <a:p>
            <a:r>
              <a:rPr lang="en-US" dirty="0"/>
              <a:t>PEER-TO-PEER DISTRIBUTED OBJECT</a:t>
            </a:r>
            <a:br>
              <a:rPr lang="en-US" dirty="0"/>
            </a:br>
            <a:r>
              <a:rPr lang="en-US" dirty="0"/>
              <a:t>LOCATION AND ROUTING</a:t>
            </a:r>
          </a:p>
        </p:txBody>
      </p:sp>
      <p:sp>
        <p:nvSpPr>
          <p:cNvPr id="3" name="Content Placeholder 2">
            <a:extLst>
              <a:ext uri="{FF2B5EF4-FFF2-40B4-BE49-F238E27FC236}">
                <a16:creationId xmlns:a16="http://schemas.microsoft.com/office/drawing/2014/main" id="{2A7A555C-1E7E-40BA-984F-4BE6483EB9F7}"/>
              </a:ext>
            </a:extLst>
          </p:cNvPr>
          <p:cNvSpPr>
            <a:spLocks noGrp="1"/>
          </p:cNvSpPr>
          <p:nvPr>
            <p:ph idx="1"/>
          </p:nvPr>
        </p:nvSpPr>
        <p:spPr/>
        <p:txBody>
          <a:bodyPr>
            <a:normAutofit/>
          </a:bodyPr>
          <a:lstStyle/>
          <a:p>
            <a:r>
              <a:rPr lang="en-US" sz="2000" dirty="0"/>
              <a:t>Overlay network is network of peer computers and connections between them, formed on top of underlying physical computer network. </a:t>
            </a:r>
          </a:p>
          <a:p>
            <a:r>
              <a:rPr lang="en-US" sz="2000" dirty="0"/>
              <a:t>Classify by:</a:t>
            </a:r>
          </a:p>
          <a:p>
            <a:pPr lvl="1"/>
            <a:r>
              <a:rPr lang="en-US" sz="2800" b="1" dirty="0"/>
              <a:t>Centralization</a:t>
            </a:r>
          </a:p>
          <a:p>
            <a:pPr lvl="1"/>
            <a:r>
              <a:rPr lang="en-US" sz="2800" b="1" dirty="0"/>
              <a:t>Structure</a:t>
            </a:r>
          </a:p>
        </p:txBody>
      </p:sp>
      <p:sp>
        <p:nvSpPr>
          <p:cNvPr id="5" name="Slide Number Placeholder 4">
            <a:extLst>
              <a:ext uri="{FF2B5EF4-FFF2-40B4-BE49-F238E27FC236}">
                <a16:creationId xmlns:a16="http://schemas.microsoft.com/office/drawing/2014/main" id="{9D6F395D-FE52-4160-BEE2-9E3D740EF28A}"/>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1622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1D20-0D3B-4B22-8339-B0CAF059EBF0}"/>
              </a:ext>
            </a:extLst>
          </p:cNvPr>
          <p:cNvSpPr>
            <a:spLocks noGrp="1"/>
          </p:cNvSpPr>
          <p:nvPr>
            <p:ph type="title"/>
          </p:nvPr>
        </p:nvSpPr>
        <p:spPr/>
        <p:txBody>
          <a:bodyPr/>
          <a:lstStyle/>
          <a:p>
            <a:r>
              <a:rPr lang="en-US" dirty="0"/>
              <a:t>Centralization</a:t>
            </a:r>
          </a:p>
        </p:txBody>
      </p:sp>
      <p:sp>
        <p:nvSpPr>
          <p:cNvPr id="3" name="Content Placeholder 2">
            <a:extLst>
              <a:ext uri="{FF2B5EF4-FFF2-40B4-BE49-F238E27FC236}">
                <a16:creationId xmlns:a16="http://schemas.microsoft.com/office/drawing/2014/main" id="{BCC22EE9-928F-421D-B977-481A09D212BA}"/>
              </a:ext>
            </a:extLst>
          </p:cNvPr>
          <p:cNvSpPr>
            <a:spLocks noGrp="1"/>
          </p:cNvSpPr>
          <p:nvPr>
            <p:ph idx="1"/>
          </p:nvPr>
        </p:nvSpPr>
        <p:spPr>
          <a:xfrm>
            <a:off x="2231136" y="2638044"/>
            <a:ext cx="7729728" cy="3553206"/>
          </a:xfrm>
        </p:spPr>
        <p:txBody>
          <a:bodyPr>
            <a:normAutofit/>
          </a:bodyPr>
          <a:lstStyle/>
          <a:p>
            <a:r>
              <a:rPr lang="en-US" sz="2000" b="1" dirty="0"/>
              <a:t>Purely Decentralized Architectures. </a:t>
            </a:r>
          </a:p>
          <a:p>
            <a:pPr lvl="1"/>
            <a:r>
              <a:rPr lang="en-US" sz="1800" dirty="0"/>
              <a:t>All nodes act as both servers and clients and there is no central coordination of their activities. Often called “</a:t>
            </a:r>
            <a:r>
              <a:rPr lang="en-US" sz="1800" b="1" dirty="0"/>
              <a:t>servents</a:t>
            </a:r>
            <a:r>
              <a:rPr lang="en-US" sz="1800" dirty="0"/>
              <a:t>” ≠ </a:t>
            </a:r>
            <a:r>
              <a:rPr lang="en-US" sz="1800" b="1" dirty="0"/>
              <a:t>servants</a:t>
            </a:r>
            <a:r>
              <a:rPr lang="en-US" sz="1800" dirty="0"/>
              <a:t> network </a:t>
            </a:r>
            <a:r>
              <a:rPr lang="en-US" sz="1800" b="1" dirty="0"/>
              <a:t>SERV</a:t>
            </a:r>
            <a:r>
              <a:rPr lang="en-US" sz="1800" dirty="0"/>
              <a:t>ers + clie</a:t>
            </a:r>
            <a:r>
              <a:rPr lang="en-US" sz="1800" b="1" dirty="0"/>
              <a:t>ENTS.</a:t>
            </a:r>
            <a:endParaRPr lang="en-US" sz="1800" dirty="0"/>
          </a:p>
          <a:p>
            <a:r>
              <a:rPr lang="en-US" sz="2000" b="1" dirty="0"/>
              <a:t>Partially Centralized Architectures.  </a:t>
            </a:r>
          </a:p>
          <a:p>
            <a:pPr lvl="1"/>
            <a:r>
              <a:rPr lang="en-US" sz="1800" dirty="0"/>
              <a:t>Some nodes has more important role – </a:t>
            </a:r>
            <a:r>
              <a:rPr lang="en-US" sz="1800" b="1" dirty="0"/>
              <a:t>supernodes</a:t>
            </a:r>
            <a:r>
              <a:rPr lang="en-US" sz="1800" dirty="0"/>
              <a:t>.</a:t>
            </a:r>
          </a:p>
          <a:p>
            <a:r>
              <a:rPr lang="en-US" sz="2000" b="1" dirty="0"/>
              <a:t>Hybrid Decentralized Architectures. </a:t>
            </a:r>
          </a:p>
          <a:p>
            <a:pPr lvl="1"/>
            <a:r>
              <a:rPr lang="en-US" sz="1800" dirty="0"/>
              <a:t>“</a:t>
            </a:r>
            <a:r>
              <a:rPr lang="en-US" sz="1800" b="1" dirty="0"/>
              <a:t>peer-through-peer</a:t>
            </a:r>
            <a:r>
              <a:rPr lang="en-US" sz="1800" dirty="0"/>
              <a:t>” or “</a:t>
            </a:r>
            <a:r>
              <a:rPr lang="en-US" sz="1800" b="1" dirty="0"/>
              <a:t>broker mediated</a:t>
            </a:r>
            <a:r>
              <a:rPr lang="en-US" sz="1800" dirty="0"/>
              <a:t>”</a:t>
            </a:r>
          </a:p>
          <a:p>
            <a:pPr lvl="1"/>
            <a:r>
              <a:rPr lang="en-US" sz="1800" dirty="0"/>
              <a:t>Disadvantage of Hybrid Decentralized Architectures – Unscalable.</a:t>
            </a:r>
          </a:p>
          <a:p>
            <a:pPr lvl="1"/>
            <a:endParaRPr lang="en-US" sz="1800" dirty="0"/>
          </a:p>
        </p:txBody>
      </p:sp>
      <p:sp>
        <p:nvSpPr>
          <p:cNvPr id="5" name="Slide Number Placeholder 4">
            <a:extLst>
              <a:ext uri="{FF2B5EF4-FFF2-40B4-BE49-F238E27FC236}">
                <a16:creationId xmlns:a16="http://schemas.microsoft.com/office/drawing/2014/main" id="{143105F9-3F47-45AA-87F4-9354F2DC7188}"/>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941250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A635-8AB4-430A-A442-7F333EAB4CB4}"/>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E9F5E3F7-D8E7-4836-B154-4D1046AF0650}"/>
              </a:ext>
            </a:extLst>
          </p:cNvPr>
          <p:cNvSpPr>
            <a:spLocks noGrp="1"/>
          </p:cNvSpPr>
          <p:nvPr>
            <p:ph idx="1"/>
          </p:nvPr>
        </p:nvSpPr>
        <p:spPr>
          <a:xfrm>
            <a:off x="2231136" y="2638044"/>
            <a:ext cx="7729728" cy="4219956"/>
          </a:xfrm>
        </p:spPr>
        <p:txBody>
          <a:bodyPr>
            <a:noAutofit/>
          </a:bodyPr>
          <a:lstStyle/>
          <a:p>
            <a:r>
              <a:rPr lang="en-US" dirty="0"/>
              <a:t>Depending on their overlay network is created deterministically or not:</a:t>
            </a:r>
          </a:p>
          <a:p>
            <a:pPr lvl="1"/>
            <a:r>
              <a:rPr lang="en-US" sz="1800" b="1" dirty="0"/>
              <a:t>Unstructured</a:t>
            </a:r>
          </a:p>
          <a:p>
            <a:pPr lvl="2"/>
            <a:r>
              <a:rPr lang="en-US" sz="1800" dirty="0"/>
              <a:t>Hybrid Decentralized</a:t>
            </a:r>
          </a:p>
          <a:p>
            <a:pPr lvl="2"/>
            <a:r>
              <a:rPr lang="en-US" sz="1800" dirty="0"/>
              <a:t>Purely Decentralized </a:t>
            </a:r>
          </a:p>
          <a:p>
            <a:pPr lvl="2"/>
            <a:r>
              <a:rPr lang="en-US" sz="1800" dirty="0"/>
              <a:t>Partially Centralized </a:t>
            </a:r>
          </a:p>
          <a:p>
            <a:pPr lvl="1"/>
            <a:r>
              <a:rPr lang="en-US" sz="1800" b="1" dirty="0"/>
              <a:t>Loosely structured - </a:t>
            </a:r>
            <a:r>
              <a:rPr lang="en-US" sz="1800" dirty="0"/>
              <a:t>Freenet</a:t>
            </a:r>
            <a:endParaRPr lang="en-US" sz="1800" b="1" dirty="0"/>
          </a:p>
          <a:p>
            <a:pPr lvl="1"/>
            <a:r>
              <a:rPr lang="en-US" sz="1800" b="1" dirty="0"/>
              <a:t>Structured</a:t>
            </a:r>
            <a:endParaRPr lang="en-US" sz="1800" dirty="0"/>
          </a:p>
          <a:p>
            <a:pPr lvl="2"/>
            <a:r>
              <a:rPr lang="en-US" sz="1800" dirty="0"/>
              <a:t>Chrod </a:t>
            </a:r>
          </a:p>
          <a:p>
            <a:pPr lvl="2"/>
            <a:r>
              <a:rPr lang="en-US" sz="1800" dirty="0"/>
              <a:t>CAN</a:t>
            </a:r>
          </a:p>
          <a:p>
            <a:pPr lvl="2"/>
            <a:r>
              <a:rPr lang="en-US" sz="1800" dirty="0"/>
              <a:t>Tapestry</a:t>
            </a:r>
          </a:p>
        </p:txBody>
      </p:sp>
      <p:sp>
        <p:nvSpPr>
          <p:cNvPr id="5" name="Slide Number Placeholder 4">
            <a:extLst>
              <a:ext uri="{FF2B5EF4-FFF2-40B4-BE49-F238E27FC236}">
                <a16:creationId xmlns:a16="http://schemas.microsoft.com/office/drawing/2014/main" id="{E09BCE87-31C8-4DF9-9B67-EE209C1E21A5}"/>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48061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A635-8AB4-430A-A442-7F333EAB4CB4}"/>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E9F5E3F7-D8E7-4836-B154-4D1046AF0650}"/>
              </a:ext>
            </a:extLst>
          </p:cNvPr>
          <p:cNvSpPr>
            <a:spLocks noGrp="1"/>
          </p:cNvSpPr>
          <p:nvPr>
            <p:ph idx="1"/>
          </p:nvPr>
        </p:nvSpPr>
        <p:spPr>
          <a:xfrm>
            <a:off x="2231136" y="2638044"/>
            <a:ext cx="7729728" cy="3868264"/>
          </a:xfrm>
        </p:spPr>
        <p:txBody>
          <a:bodyPr>
            <a:normAutofit lnSpcReduction="10000"/>
          </a:bodyPr>
          <a:lstStyle/>
          <a:p>
            <a:r>
              <a:rPr lang="en-US" sz="2000" dirty="0"/>
              <a:t>Depending on their overlay network is created deterministically or not:</a:t>
            </a:r>
          </a:p>
          <a:p>
            <a:pPr lvl="1"/>
            <a:r>
              <a:rPr lang="en-US" sz="1800" b="1" dirty="0"/>
              <a:t>Unstructured</a:t>
            </a:r>
          </a:p>
          <a:p>
            <a:pPr lvl="2"/>
            <a:r>
              <a:rPr lang="en-US" sz="1800" dirty="0"/>
              <a:t>Location of file is not related to the overlay topology. </a:t>
            </a:r>
          </a:p>
          <a:p>
            <a:pPr lvl="2"/>
            <a:r>
              <a:rPr lang="en-US" sz="1800" dirty="0"/>
              <a:t>Appropriate for accommodating highly-transient node populations </a:t>
            </a:r>
          </a:p>
          <a:p>
            <a:pPr lvl="1"/>
            <a:r>
              <a:rPr lang="en-US" sz="1800" b="1" dirty="0"/>
              <a:t>Loosely structured</a:t>
            </a:r>
          </a:p>
          <a:p>
            <a:pPr lvl="2"/>
            <a:r>
              <a:rPr lang="en-US" sz="1800" dirty="0"/>
              <a:t>Location of content not completely specified, affected by routing hints. </a:t>
            </a:r>
          </a:p>
          <a:p>
            <a:pPr lvl="1"/>
            <a:r>
              <a:rPr lang="en-US" sz="1800" b="1" dirty="0"/>
              <a:t>Structured</a:t>
            </a:r>
            <a:r>
              <a:rPr lang="en-US" sz="1800" dirty="0"/>
              <a:t> </a:t>
            </a:r>
          </a:p>
          <a:p>
            <a:pPr lvl="2"/>
            <a:r>
              <a:rPr lang="en-US" sz="1800" dirty="0"/>
              <a:t>Files are placed at specified locations.</a:t>
            </a:r>
          </a:p>
          <a:p>
            <a:pPr lvl="2"/>
            <a:r>
              <a:rPr lang="en-US" sz="1800" dirty="0"/>
              <a:t>Offer exact-match queries</a:t>
            </a:r>
          </a:p>
        </p:txBody>
      </p:sp>
      <p:sp>
        <p:nvSpPr>
          <p:cNvPr id="5" name="Slide Number Placeholder 4">
            <a:extLst>
              <a:ext uri="{FF2B5EF4-FFF2-40B4-BE49-F238E27FC236}">
                <a16:creationId xmlns:a16="http://schemas.microsoft.com/office/drawing/2014/main" id="{9B9CFD3D-30EE-4CDF-BE8E-32CF948EB49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171497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FEE0877-1B27-4C64-A1A4-2AC49971E23B}"/>
              </a:ext>
            </a:extLst>
          </p:cNvPr>
          <p:cNvPicPr>
            <a:picLocks noGrp="1" noChangeAspect="1"/>
          </p:cNvPicPr>
          <p:nvPr>
            <p:ph idx="1"/>
          </p:nvPr>
        </p:nvPicPr>
        <p:blipFill rotWithShape="1">
          <a:blip r:embed="rId3"/>
          <a:srcRect l="52106" t="31421" r="18705" b="19432"/>
          <a:stretch/>
        </p:blipFill>
        <p:spPr>
          <a:xfrm>
            <a:off x="5635702" y="789039"/>
            <a:ext cx="5574890" cy="5279922"/>
          </a:xfrm>
          <a:prstGeom prst="rect">
            <a:avLst/>
          </a:prstGeom>
        </p:spPr>
      </p:pic>
      <p:sp>
        <p:nvSpPr>
          <p:cNvPr id="2" name="Title 1">
            <a:extLst>
              <a:ext uri="{FF2B5EF4-FFF2-40B4-BE49-F238E27FC236}">
                <a16:creationId xmlns:a16="http://schemas.microsoft.com/office/drawing/2014/main" id="{7D1A61F0-2C57-4EF4-9B5B-F9733FED68EA}"/>
              </a:ext>
            </a:extLst>
          </p:cNvPr>
          <p:cNvSpPr>
            <a:spLocks noGrp="1"/>
          </p:cNvSpPr>
          <p:nvPr>
            <p:ph type="title"/>
          </p:nvPr>
        </p:nvSpPr>
        <p:spPr>
          <a:xfrm>
            <a:off x="596698" y="1485900"/>
            <a:ext cx="3424428" cy="2546764"/>
          </a:xfrm>
        </p:spPr>
        <p:txBody>
          <a:bodyPr vert="horz" lIns="274320" tIns="182880" rIns="274320" bIns="182880" rtlCol="0" anchor="ctr" anchorCtr="1">
            <a:normAutofit fontScale="90000"/>
          </a:bodyPr>
          <a:lstStyle/>
          <a:p>
            <a:r>
              <a:rPr lang="en-US" dirty="0">
                <a:solidFill>
                  <a:srgbClr val="262626"/>
                </a:solidFill>
              </a:rPr>
              <a:t>summary </a:t>
            </a:r>
            <a:br>
              <a:rPr lang="en-US" dirty="0">
                <a:solidFill>
                  <a:srgbClr val="262626"/>
                </a:solidFill>
              </a:rPr>
            </a:br>
            <a:r>
              <a:rPr lang="en-US" dirty="0">
                <a:solidFill>
                  <a:srgbClr val="262626"/>
                </a:solidFill>
              </a:rPr>
              <a:t>of </a:t>
            </a:r>
            <a:br>
              <a:rPr lang="en-US" dirty="0">
                <a:solidFill>
                  <a:srgbClr val="262626"/>
                </a:solidFill>
              </a:rPr>
            </a:br>
            <a:r>
              <a:rPr lang="en-US" dirty="0">
                <a:solidFill>
                  <a:srgbClr val="262626"/>
                </a:solidFill>
              </a:rPr>
              <a:t>peer-to-peer</a:t>
            </a:r>
            <a:br>
              <a:rPr lang="en-US" dirty="0">
                <a:solidFill>
                  <a:srgbClr val="262626"/>
                </a:solidFill>
              </a:rPr>
            </a:br>
            <a:r>
              <a:rPr lang="en-US" dirty="0">
                <a:solidFill>
                  <a:srgbClr val="262626"/>
                </a:solidFill>
              </a:rPr>
              <a:t>content distribution systems and architectures</a:t>
            </a:r>
          </a:p>
        </p:txBody>
      </p:sp>
      <p:cxnSp>
        <p:nvCxnSpPr>
          <p:cNvPr id="6" name="Straight Arrow Connector 5">
            <a:extLst>
              <a:ext uri="{FF2B5EF4-FFF2-40B4-BE49-F238E27FC236}">
                <a16:creationId xmlns:a16="http://schemas.microsoft.com/office/drawing/2014/main" id="{EFD84990-AC52-41ED-BB8B-7DA67780ECF4}"/>
              </a:ext>
            </a:extLst>
          </p:cNvPr>
          <p:cNvCxnSpPr/>
          <p:nvPr/>
        </p:nvCxnSpPr>
        <p:spPr>
          <a:xfrm>
            <a:off x="5849257" y="789039"/>
            <a:ext cx="5239657" cy="0"/>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DE97284B-73A9-478C-85B1-B3B0595423BC}"/>
              </a:ext>
            </a:extLst>
          </p:cNvPr>
          <p:cNvCxnSpPr>
            <a:cxnSpLocks/>
          </p:cNvCxnSpPr>
          <p:nvPr/>
        </p:nvCxnSpPr>
        <p:spPr>
          <a:xfrm>
            <a:off x="5635702" y="1104900"/>
            <a:ext cx="0" cy="4785179"/>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C09DA0CD-7D60-4766-B11C-20CBFFB79CA8}"/>
              </a:ext>
            </a:extLst>
          </p:cNvPr>
          <p:cNvSpPr txBox="1"/>
          <p:nvPr/>
        </p:nvSpPr>
        <p:spPr>
          <a:xfrm>
            <a:off x="6402160" y="419706"/>
            <a:ext cx="4133850" cy="369332"/>
          </a:xfrm>
          <a:prstGeom prst="rect">
            <a:avLst/>
          </a:prstGeom>
          <a:noFill/>
        </p:spPr>
        <p:txBody>
          <a:bodyPr wrap="square" rtlCol="0">
            <a:spAutoFit/>
          </a:bodyPr>
          <a:lstStyle/>
          <a:p>
            <a:r>
              <a:rPr lang="en-US" b="1" dirty="0"/>
              <a:t>BY NETWORK CENTRALIZATION</a:t>
            </a:r>
          </a:p>
        </p:txBody>
      </p:sp>
      <p:sp>
        <p:nvSpPr>
          <p:cNvPr id="12" name="TextBox 11">
            <a:extLst>
              <a:ext uri="{FF2B5EF4-FFF2-40B4-BE49-F238E27FC236}">
                <a16:creationId xmlns:a16="http://schemas.microsoft.com/office/drawing/2014/main" id="{EBA0DF0D-9406-4316-824A-42D29CA72F2A}"/>
              </a:ext>
            </a:extLst>
          </p:cNvPr>
          <p:cNvSpPr txBox="1"/>
          <p:nvPr/>
        </p:nvSpPr>
        <p:spPr>
          <a:xfrm>
            <a:off x="5002533" y="1104900"/>
            <a:ext cx="492443" cy="4785180"/>
          </a:xfrm>
          <a:prstGeom prst="rect">
            <a:avLst/>
          </a:prstGeom>
          <a:noFill/>
        </p:spPr>
        <p:txBody>
          <a:bodyPr vert="vert270" wrap="square" rtlCol="0">
            <a:spAutoFit/>
          </a:bodyPr>
          <a:lstStyle/>
          <a:p>
            <a:r>
              <a:rPr lang="en-US" sz="2000" b="1" dirty="0"/>
              <a:t>BY NETWORK STRUCTURE</a:t>
            </a:r>
          </a:p>
        </p:txBody>
      </p:sp>
      <p:sp>
        <p:nvSpPr>
          <p:cNvPr id="5" name="Slide Number Placeholder 4">
            <a:extLst>
              <a:ext uri="{FF2B5EF4-FFF2-40B4-BE49-F238E27FC236}">
                <a16:creationId xmlns:a16="http://schemas.microsoft.com/office/drawing/2014/main" id="{61F19FE3-5D71-41BF-96E1-8698B4A0498E}"/>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309743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EAD15-CF5D-43AE-A659-357FFDBA6E6B}"/>
              </a:ext>
            </a:extLst>
          </p:cNvPr>
          <p:cNvSpPr>
            <a:spLocks noGrp="1"/>
          </p:cNvSpPr>
          <p:nvPr>
            <p:ph type="title"/>
          </p:nvPr>
        </p:nvSpPr>
        <p:spPr>
          <a:xfrm>
            <a:off x="2231136" y="259842"/>
            <a:ext cx="7729728" cy="1188720"/>
          </a:xfrm>
        </p:spPr>
        <p:txBody>
          <a:bodyPr/>
          <a:lstStyle/>
          <a:p>
            <a:r>
              <a:rPr lang="en-US" dirty="0"/>
              <a:t>Content</a:t>
            </a:r>
          </a:p>
        </p:txBody>
      </p:sp>
      <p:sp>
        <p:nvSpPr>
          <p:cNvPr id="5" name="Content Placeholder 4">
            <a:extLst>
              <a:ext uri="{FF2B5EF4-FFF2-40B4-BE49-F238E27FC236}">
                <a16:creationId xmlns:a16="http://schemas.microsoft.com/office/drawing/2014/main" id="{E0732BD2-BF51-4E23-8E91-210ADA20250D}"/>
              </a:ext>
            </a:extLst>
          </p:cNvPr>
          <p:cNvSpPr>
            <a:spLocks noGrp="1"/>
          </p:cNvSpPr>
          <p:nvPr>
            <p:ph idx="1"/>
          </p:nvPr>
        </p:nvSpPr>
        <p:spPr>
          <a:xfrm>
            <a:off x="809625" y="1677162"/>
            <a:ext cx="10572750" cy="4876038"/>
          </a:xfrm>
        </p:spPr>
        <p:txBody>
          <a:bodyPr/>
          <a:lstStyle/>
          <a:p>
            <a:pPr marL="342900" indent="-342900">
              <a:buClr>
                <a:schemeClr val="accent2">
                  <a:lumMod val="50000"/>
                </a:schemeClr>
              </a:buClr>
              <a:buFont typeface="+mj-lt"/>
              <a:buAutoNum type="arabicPeriod"/>
            </a:pPr>
            <a:r>
              <a:rPr lang="en-US" b="1" dirty="0"/>
              <a:t>INTRODUCTION</a:t>
            </a:r>
          </a:p>
          <a:p>
            <a:pPr marL="571500" lvl="1" indent="-342900">
              <a:buClr>
                <a:schemeClr val="accent2">
                  <a:lumMod val="50000"/>
                </a:schemeClr>
              </a:buClr>
              <a:buFont typeface="+mj-lt"/>
              <a:buAutoNum type="arabicParenR"/>
            </a:pPr>
            <a:r>
              <a:rPr lang="en-US" dirty="0"/>
              <a:t>Defining Peer-to-Peer Computing </a:t>
            </a:r>
          </a:p>
          <a:p>
            <a:pPr marL="571500" lvl="1" indent="-342900">
              <a:buClr>
                <a:schemeClr val="accent2">
                  <a:lumMod val="50000"/>
                </a:schemeClr>
              </a:buClr>
              <a:buFont typeface="+mj-lt"/>
              <a:buAutoNum type="arabicParenR"/>
            </a:pPr>
            <a:r>
              <a:rPr lang="en-US" dirty="0"/>
              <a:t>Peer-to-Peer and Grid Computing </a:t>
            </a:r>
          </a:p>
          <a:p>
            <a:pPr marL="571500" lvl="1" indent="-342900">
              <a:buClr>
                <a:schemeClr val="accent2">
                  <a:lumMod val="50000"/>
                </a:schemeClr>
              </a:buClr>
              <a:buFont typeface="+mj-lt"/>
              <a:buAutoNum type="arabicParenR"/>
            </a:pPr>
            <a:r>
              <a:rPr lang="en-US" dirty="0"/>
              <a:t>Classification of Peer-to-Peer Applications</a:t>
            </a:r>
          </a:p>
          <a:p>
            <a:pPr marL="571500" lvl="1" indent="-342900">
              <a:buClr>
                <a:schemeClr val="accent2">
                  <a:lumMod val="50000"/>
                </a:schemeClr>
              </a:buClr>
              <a:buFont typeface="+mj-lt"/>
              <a:buAutoNum type="arabicParenR"/>
            </a:pPr>
            <a:r>
              <a:rPr lang="en-US" dirty="0"/>
              <a:t>Peer-to-Peer Content Distribution</a:t>
            </a:r>
          </a:p>
          <a:p>
            <a:pPr marL="342900" indent="-342900">
              <a:buClr>
                <a:schemeClr val="accent2">
                  <a:lumMod val="50000"/>
                </a:schemeClr>
              </a:buClr>
              <a:buFont typeface="+mj-lt"/>
              <a:buAutoNum type="arabicPeriod"/>
            </a:pPr>
            <a:r>
              <a:rPr lang="en-US" b="1" dirty="0"/>
              <a:t>ANALYSIS FRAMEWORK</a:t>
            </a:r>
          </a:p>
          <a:p>
            <a:pPr marL="342900" indent="-342900">
              <a:buClr>
                <a:schemeClr val="accent2">
                  <a:lumMod val="50000"/>
                </a:schemeClr>
              </a:buClr>
              <a:buFont typeface="+mj-lt"/>
              <a:buAutoNum type="arabicPeriod"/>
            </a:pPr>
            <a:r>
              <a:rPr lang="en-US" b="1" dirty="0"/>
              <a:t>PEER-TO-PEER DISTRIBUTED OBJECT LOCATION AND ROUTING</a:t>
            </a:r>
          </a:p>
          <a:p>
            <a:pPr marL="571500" lvl="1" indent="-342900">
              <a:buClr>
                <a:schemeClr val="accent2">
                  <a:lumMod val="50000"/>
                </a:schemeClr>
              </a:buClr>
              <a:buFont typeface="+mj-lt"/>
              <a:buAutoNum type="arabicParenR"/>
            </a:pPr>
            <a:r>
              <a:rPr lang="en-US" dirty="0"/>
              <a:t>Centralization </a:t>
            </a:r>
          </a:p>
          <a:p>
            <a:pPr marL="571500" lvl="1" indent="-342900">
              <a:buClr>
                <a:schemeClr val="accent2">
                  <a:lumMod val="50000"/>
                </a:schemeClr>
              </a:buClr>
              <a:buFont typeface="+mj-lt"/>
              <a:buAutoNum type="arabicParenR"/>
            </a:pPr>
            <a:r>
              <a:rPr lang="en-US" dirty="0"/>
              <a:t>Structure </a:t>
            </a:r>
          </a:p>
          <a:p>
            <a:pPr marL="571500" lvl="1" indent="-342900">
              <a:buClr>
                <a:schemeClr val="accent2">
                  <a:lumMod val="50000"/>
                </a:schemeClr>
              </a:buClr>
              <a:buFont typeface="+mj-lt"/>
              <a:buAutoNum type="arabicParenR"/>
            </a:pPr>
            <a:r>
              <a:rPr lang="en-US" dirty="0"/>
              <a:t>Unstructured Architectures</a:t>
            </a:r>
          </a:p>
          <a:p>
            <a:pPr marL="571500" lvl="1" indent="-342900">
              <a:buClr>
                <a:schemeClr val="accent2">
                  <a:lumMod val="50000"/>
                </a:schemeClr>
              </a:buClr>
              <a:buFont typeface="+mj-lt"/>
              <a:buAutoNum type="arabicParenR"/>
            </a:pPr>
            <a:r>
              <a:rPr lang="en-US" dirty="0"/>
              <a:t>Structured Architectures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253FA3F1-0A0E-4E6D-A0DD-664EC4739BA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7879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A635-8AB4-430A-A442-7F333EAB4CB4}"/>
              </a:ext>
            </a:extLst>
          </p:cNvPr>
          <p:cNvSpPr>
            <a:spLocks noGrp="1"/>
          </p:cNvSpPr>
          <p:nvPr>
            <p:ph type="title"/>
          </p:nvPr>
        </p:nvSpPr>
        <p:spPr/>
        <p:txBody>
          <a:bodyPr/>
          <a:lstStyle/>
          <a:p>
            <a:r>
              <a:rPr lang="en-US" dirty="0"/>
              <a:t>Structure</a:t>
            </a:r>
          </a:p>
        </p:txBody>
      </p:sp>
      <p:sp>
        <p:nvSpPr>
          <p:cNvPr id="3" name="Content Placeholder 2">
            <a:extLst>
              <a:ext uri="{FF2B5EF4-FFF2-40B4-BE49-F238E27FC236}">
                <a16:creationId xmlns:a16="http://schemas.microsoft.com/office/drawing/2014/main" id="{E9F5E3F7-D8E7-4836-B154-4D1046AF0650}"/>
              </a:ext>
            </a:extLst>
          </p:cNvPr>
          <p:cNvSpPr>
            <a:spLocks noGrp="1"/>
          </p:cNvSpPr>
          <p:nvPr>
            <p:ph idx="1"/>
          </p:nvPr>
        </p:nvSpPr>
        <p:spPr>
          <a:xfrm>
            <a:off x="2231136" y="2638044"/>
            <a:ext cx="7729728" cy="4219956"/>
          </a:xfrm>
        </p:spPr>
        <p:txBody>
          <a:bodyPr>
            <a:noAutofit/>
          </a:bodyPr>
          <a:lstStyle/>
          <a:p>
            <a:r>
              <a:rPr lang="en-US" dirty="0"/>
              <a:t>Depending on their overlay network is created deterministically or not:</a:t>
            </a:r>
          </a:p>
          <a:p>
            <a:pPr lvl="1"/>
            <a:r>
              <a:rPr lang="en-US" sz="1800" b="1" dirty="0"/>
              <a:t>Unstructured</a:t>
            </a:r>
          </a:p>
          <a:p>
            <a:pPr lvl="2"/>
            <a:r>
              <a:rPr lang="en-US" sz="1800" dirty="0"/>
              <a:t>Hybrid Decentralized</a:t>
            </a:r>
          </a:p>
          <a:p>
            <a:pPr lvl="2"/>
            <a:r>
              <a:rPr lang="en-US" sz="1800" dirty="0"/>
              <a:t>Purely Decentralized </a:t>
            </a:r>
          </a:p>
          <a:p>
            <a:pPr lvl="2"/>
            <a:r>
              <a:rPr lang="en-US" sz="1800" dirty="0"/>
              <a:t>Partially Centralized </a:t>
            </a:r>
          </a:p>
          <a:p>
            <a:pPr lvl="1"/>
            <a:r>
              <a:rPr lang="en-US" sz="1800" b="1" dirty="0"/>
              <a:t>Loosely structured - </a:t>
            </a:r>
            <a:r>
              <a:rPr lang="en-US" sz="1800" dirty="0"/>
              <a:t>Freenet</a:t>
            </a:r>
            <a:endParaRPr lang="en-US" sz="1800" b="1" dirty="0"/>
          </a:p>
          <a:p>
            <a:pPr lvl="1"/>
            <a:r>
              <a:rPr lang="en-US" sz="1800" b="1" dirty="0"/>
              <a:t>Structured</a:t>
            </a:r>
            <a:endParaRPr lang="en-US" sz="1800" dirty="0"/>
          </a:p>
          <a:p>
            <a:pPr lvl="2"/>
            <a:r>
              <a:rPr lang="en-US" sz="1800" dirty="0"/>
              <a:t>Chrod </a:t>
            </a:r>
          </a:p>
          <a:p>
            <a:pPr lvl="2"/>
            <a:r>
              <a:rPr lang="en-US" sz="1800" dirty="0"/>
              <a:t>CAN</a:t>
            </a:r>
          </a:p>
          <a:p>
            <a:pPr lvl="2"/>
            <a:r>
              <a:rPr lang="en-US" sz="1800" dirty="0"/>
              <a:t>Tapestry</a:t>
            </a:r>
          </a:p>
        </p:txBody>
      </p:sp>
      <p:sp>
        <p:nvSpPr>
          <p:cNvPr id="5" name="Slide Number Placeholder 4">
            <a:extLst>
              <a:ext uri="{FF2B5EF4-FFF2-40B4-BE49-F238E27FC236}">
                <a16:creationId xmlns:a16="http://schemas.microsoft.com/office/drawing/2014/main" id="{C740782A-10B6-427A-91F4-A2B23279C0B4}"/>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387542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D939-EAC3-48BE-9F52-33020A9AFBAC}"/>
              </a:ext>
            </a:extLst>
          </p:cNvPr>
          <p:cNvSpPr>
            <a:spLocks noGrp="1"/>
          </p:cNvSpPr>
          <p:nvPr>
            <p:ph type="title"/>
          </p:nvPr>
        </p:nvSpPr>
        <p:spPr>
          <a:xfrm>
            <a:off x="2231136" y="964692"/>
            <a:ext cx="7729728" cy="1188720"/>
          </a:xfrm>
        </p:spPr>
        <p:txBody>
          <a:bodyPr/>
          <a:lstStyle/>
          <a:p>
            <a:r>
              <a:rPr lang="en-US" dirty="0"/>
              <a:t>Unstructured architecture</a:t>
            </a:r>
          </a:p>
        </p:txBody>
      </p:sp>
      <p:sp>
        <p:nvSpPr>
          <p:cNvPr id="3" name="Content Placeholder 2">
            <a:extLst>
              <a:ext uri="{FF2B5EF4-FFF2-40B4-BE49-F238E27FC236}">
                <a16:creationId xmlns:a16="http://schemas.microsoft.com/office/drawing/2014/main" id="{300F290E-151A-4E02-B3E8-77D15F41F660}"/>
              </a:ext>
            </a:extLst>
          </p:cNvPr>
          <p:cNvSpPr>
            <a:spLocks noGrp="1"/>
          </p:cNvSpPr>
          <p:nvPr>
            <p:ph idx="1"/>
          </p:nvPr>
        </p:nvSpPr>
        <p:spPr>
          <a:xfrm>
            <a:off x="2231136" y="2638044"/>
            <a:ext cx="7729728" cy="3101983"/>
          </a:xfrm>
        </p:spPr>
        <p:txBody>
          <a:bodyPr>
            <a:normAutofit/>
          </a:bodyPr>
          <a:lstStyle/>
          <a:p>
            <a:pPr lvl="2"/>
            <a:r>
              <a:rPr lang="en-US" sz="2000" b="1" dirty="0"/>
              <a:t>Hybrid Decentralized</a:t>
            </a:r>
          </a:p>
          <a:p>
            <a:pPr lvl="2"/>
            <a:r>
              <a:rPr lang="en-US" sz="2000" b="1" dirty="0"/>
              <a:t>Purely Decentralized </a:t>
            </a:r>
          </a:p>
          <a:p>
            <a:pPr lvl="2"/>
            <a:r>
              <a:rPr lang="en-US" sz="2000" b="1" dirty="0"/>
              <a:t>Partially Centralized </a:t>
            </a:r>
          </a:p>
          <a:p>
            <a:endParaRPr lang="en-US" sz="2400" b="1" dirty="0"/>
          </a:p>
        </p:txBody>
      </p:sp>
      <p:sp>
        <p:nvSpPr>
          <p:cNvPr id="5" name="Slide Number Placeholder 4">
            <a:extLst>
              <a:ext uri="{FF2B5EF4-FFF2-40B4-BE49-F238E27FC236}">
                <a16:creationId xmlns:a16="http://schemas.microsoft.com/office/drawing/2014/main" id="{2777F671-2F7F-44A7-9C75-C53BFE5A574F}"/>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48167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702B0C8-23E1-4F14-A99E-14271A1F3F10}"/>
              </a:ext>
            </a:extLst>
          </p:cNvPr>
          <p:cNvPicPr>
            <a:picLocks noGrp="1" noChangeAspect="1"/>
          </p:cNvPicPr>
          <p:nvPr>
            <p:ph idx="1"/>
          </p:nvPr>
        </p:nvPicPr>
        <p:blipFill>
          <a:blip r:embed="rId3"/>
          <a:stretch>
            <a:fillRect/>
          </a:stretch>
        </p:blipFill>
        <p:spPr>
          <a:xfrm>
            <a:off x="5474614" y="640080"/>
            <a:ext cx="5897067" cy="5263134"/>
          </a:xfrm>
          <a:prstGeom prst="rect">
            <a:avLst/>
          </a:prstGeom>
        </p:spPr>
      </p:pic>
      <p:sp>
        <p:nvSpPr>
          <p:cNvPr id="2" name="Title 1">
            <a:extLst>
              <a:ext uri="{FF2B5EF4-FFF2-40B4-BE49-F238E27FC236}">
                <a16:creationId xmlns:a16="http://schemas.microsoft.com/office/drawing/2014/main" id="{9CF4D939-EAC3-48BE-9F52-33020A9AFBA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200" dirty="0">
                <a:solidFill>
                  <a:srgbClr val="262626"/>
                </a:solidFill>
              </a:rPr>
              <a:t>Hybrid Decentralized</a:t>
            </a:r>
          </a:p>
        </p:txBody>
      </p:sp>
      <p:sp>
        <p:nvSpPr>
          <p:cNvPr id="5" name="Slide Number Placeholder 4">
            <a:extLst>
              <a:ext uri="{FF2B5EF4-FFF2-40B4-BE49-F238E27FC236}">
                <a16:creationId xmlns:a16="http://schemas.microsoft.com/office/drawing/2014/main" id="{8A656EBA-04B6-4153-B3F9-3F884BC5DA52}"/>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107680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24" descr="fig1.png">
            <a:extLst>
              <a:ext uri="{FF2B5EF4-FFF2-40B4-BE49-F238E27FC236}">
                <a16:creationId xmlns:a16="http://schemas.microsoft.com/office/drawing/2014/main" id="{9C1E5347-9609-471E-9E09-8DC97C6E9C7C}"/>
              </a:ext>
            </a:extLst>
          </p:cNvPr>
          <p:cNvPicPr preferRelativeResize="0">
            <a:picLocks noGrp="1"/>
          </p:cNvPicPr>
          <p:nvPr>
            <p:ph idx="1"/>
          </p:nvPr>
        </p:nvPicPr>
        <p:blipFill>
          <a:blip r:embed="rId3">
            <a:extLst/>
          </a:blip>
          <a:stretch>
            <a:fillRect/>
          </a:stretch>
        </p:blipFill>
        <p:spPr>
          <a:xfrm>
            <a:off x="5294376" y="1331502"/>
            <a:ext cx="6257544" cy="3880290"/>
          </a:xfrm>
          <a:prstGeom prst="rect">
            <a:avLst/>
          </a:prstGeom>
          <a:noFill/>
        </p:spPr>
      </p:pic>
      <p:sp>
        <p:nvSpPr>
          <p:cNvPr id="2" name="Title 1">
            <a:extLst>
              <a:ext uri="{FF2B5EF4-FFF2-40B4-BE49-F238E27FC236}">
                <a16:creationId xmlns:a16="http://schemas.microsoft.com/office/drawing/2014/main" id="{03182038-7E99-4FB6-A437-F516B621D08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200" dirty="0"/>
              <a:t>Purely Decentralized</a:t>
            </a:r>
            <a:endParaRPr lang="en-US" sz="2200" dirty="0">
              <a:solidFill>
                <a:srgbClr val="262626"/>
              </a:solidFill>
            </a:endParaRPr>
          </a:p>
        </p:txBody>
      </p:sp>
      <p:sp>
        <p:nvSpPr>
          <p:cNvPr id="5" name="Slide Number Placeholder 4">
            <a:extLst>
              <a:ext uri="{FF2B5EF4-FFF2-40B4-BE49-F238E27FC236}">
                <a16:creationId xmlns:a16="http://schemas.microsoft.com/office/drawing/2014/main" id="{947FE5F4-5D34-403C-92AD-38AD212B24E3}"/>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2071933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generated with high confidence">
            <a:extLst>
              <a:ext uri="{FF2B5EF4-FFF2-40B4-BE49-F238E27FC236}">
                <a16:creationId xmlns:a16="http://schemas.microsoft.com/office/drawing/2014/main" id="{6B4DACBA-A7F2-4F42-BAB1-63B0ED49047B}"/>
              </a:ext>
            </a:extLst>
          </p:cNvPr>
          <p:cNvPicPr>
            <a:picLocks noGrp="1" noChangeAspect="1"/>
          </p:cNvPicPr>
          <p:nvPr>
            <p:ph idx="1"/>
          </p:nvPr>
        </p:nvPicPr>
        <p:blipFill>
          <a:blip r:embed="rId3"/>
          <a:stretch>
            <a:fillRect/>
          </a:stretch>
        </p:blipFill>
        <p:spPr>
          <a:xfrm>
            <a:off x="6061316" y="640080"/>
            <a:ext cx="4723663" cy="5263134"/>
          </a:xfrm>
          <a:prstGeom prst="rect">
            <a:avLst/>
          </a:prstGeom>
        </p:spPr>
      </p:pic>
      <p:sp>
        <p:nvSpPr>
          <p:cNvPr id="2" name="Title 1">
            <a:extLst>
              <a:ext uri="{FF2B5EF4-FFF2-40B4-BE49-F238E27FC236}">
                <a16:creationId xmlns:a16="http://schemas.microsoft.com/office/drawing/2014/main" id="{22B840AE-3EEF-4700-879B-A5CAFB9970E6}"/>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600">
                <a:solidFill>
                  <a:srgbClr val="262626"/>
                </a:solidFill>
              </a:rPr>
              <a:t>Partially Centralized</a:t>
            </a:r>
          </a:p>
        </p:txBody>
      </p:sp>
      <p:sp>
        <p:nvSpPr>
          <p:cNvPr id="5" name="Slide Number Placeholder 4">
            <a:extLst>
              <a:ext uri="{FF2B5EF4-FFF2-40B4-BE49-F238E27FC236}">
                <a16:creationId xmlns:a16="http://schemas.microsoft.com/office/drawing/2014/main" id="{36696487-2115-40BD-BC6C-5008A513E337}"/>
              </a:ext>
            </a:extLst>
          </p:cNvPr>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418745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784E-2799-4241-99A3-0877B63B43CA}"/>
              </a:ext>
            </a:extLst>
          </p:cNvPr>
          <p:cNvSpPr>
            <a:spLocks noGrp="1"/>
          </p:cNvSpPr>
          <p:nvPr>
            <p:ph type="title"/>
          </p:nvPr>
        </p:nvSpPr>
        <p:spPr/>
        <p:txBody>
          <a:bodyPr/>
          <a:lstStyle/>
          <a:p>
            <a:r>
              <a:rPr lang="en-US" dirty="0"/>
              <a:t>Shortcomings of </a:t>
            </a:r>
            <a:br>
              <a:rPr lang="en-US" dirty="0"/>
            </a:br>
            <a:r>
              <a:rPr lang="en-US" dirty="0"/>
              <a:t>Unstructured architecture</a:t>
            </a:r>
          </a:p>
        </p:txBody>
      </p:sp>
      <p:sp>
        <p:nvSpPr>
          <p:cNvPr id="3" name="Content Placeholder 2">
            <a:extLst>
              <a:ext uri="{FF2B5EF4-FFF2-40B4-BE49-F238E27FC236}">
                <a16:creationId xmlns:a16="http://schemas.microsoft.com/office/drawing/2014/main" id="{EFE909FE-CB48-4670-B139-92A03AB3ADE5}"/>
              </a:ext>
            </a:extLst>
          </p:cNvPr>
          <p:cNvSpPr>
            <a:spLocks noGrp="1"/>
          </p:cNvSpPr>
          <p:nvPr>
            <p:ph idx="1"/>
          </p:nvPr>
        </p:nvSpPr>
        <p:spPr>
          <a:xfrm>
            <a:off x="2231136" y="2638044"/>
            <a:ext cx="7729728" cy="3780341"/>
          </a:xfrm>
        </p:spPr>
        <p:txBody>
          <a:bodyPr>
            <a:normAutofit/>
          </a:bodyPr>
          <a:lstStyle/>
          <a:p>
            <a:r>
              <a:rPr lang="en-US" sz="2400" b="1" dirty="0"/>
              <a:t>Unstructured P2P systems have </a:t>
            </a:r>
            <a:r>
              <a:rPr lang="en-US" sz="2400" b="1" dirty="0" err="1"/>
              <a:t>unscalability</a:t>
            </a:r>
            <a:r>
              <a:rPr lang="en-US" sz="2400" b="1" dirty="0"/>
              <a:t> matter.</a:t>
            </a:r>
          </a:p>
          <a:p>
            <a:pPr lvl="1"/>
            <a:r>
              <a:rPr lang="en-US" sz="2000" dirty="0"/>
              <a:t>Each node chooses a neighbor at random, propagates the request only to it </a:t>
            </a:r>
          </a:p>
          <a:p>
            <a:pPr lvl="1"/>
            <a:r>
              <a:rPr lang="en-US" sz="2000" dirty="0"/>
              <a:t>Chooses a neighbor based on their past history, local indices</a:t>
            </a:r>
          </a:p>
          <a:p>
            <a:r>
              <a:rPr lang="en-US" sz="2400" b="1" dirty="0"/>
              <a:t>Choose a neighbor based on profile that have information about their performance in recent queries</a:t>
            </a:r>
          </a:p>
        </p:txBody>
      </p:sp>
      <p:sp>
        <p:nvSpPr>
          <p:cNvPr id="5" name="Slide Number Placeholder 4">
            <a:extLst>
              <a:ext uri="{FF2B5EF4-FFF2-40B4-BE49-F238E27FC236}">
                <a16:creationId xmlns:a16="http://schemas.microsoft.com/office/drawing/2014/main" id="{4EB5B390-9480-4908-9EDE-9A22CE137744}"/>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3740777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D939-EAC3-48BE-9F52-33020A9AFBAC}"/>
              </a:ext>
            </a:extLst>
          </p:cNvPr>
          <p:cNvSpPr>
            <a:spLocks noGrp="1"/>
          </p:cNvSpPr>
          <p:nvPr>
            <p:ph type="title"/>
          </p:nvPr>
        </p:nvSpPr>
        <p:spPr/>
        <p:txBody>
          <a:bodyPr/>
          <a:lstStyle/>
          <a:p>
            <a:r>
              <a:rPr lang="en-US" dirty="0"/>
              <a:t>Loosely structured architecture</a:t>
            </a:r>
          </a:p>
        </p:txBody>
      </p:sp>
      <p:sp>
        <p:nvSpPr>
          <p:cNvPr id="3" name="Content Placeholder 2">
            <a:extLst>
              <a:ext uri="{FF2B5EF4-FFF2-40B4-BE49-F238E27FC236}">
                <a16:creationId xmlns:a16="http://schemas.microsoft.com/office/drawing/2014/main" id="{300F290E-151A-4E02-B3E8-77D15F41F660}"/>
              </a:ext>
            </a:extLst>
          </p:cNvPr>
          <p:cNvSpPr>
            <a:spLocks noGrp="1"/>
          </p:cNvSpPr>
          <p:nvPr>
            <p:ph idx="1"/>
          </p:nvPr>
        </p:nvSpPr>
        <p:spPr/>
        <p:txBody>
          <a:bodyPr>
            <a:normAutofit/>
          </a:bodyPr>
          <a:lstStyle/>
          <a:p>
            <a:pPr marL="457200" lvl="0">
              <a:spcBef>
                <a:spcPts val="0"/>
              </a:spcBef>
            </a:pPr>
            <a:r>
              <a:rPr lang="en-US" sz="2800" b="1" dirty="0"/>
              <a:t>Freenet</a:t>
            </a:r>
            <a:endParaRPr lang="en" sz="2400" b="1" dirty="0"/>
          </a:p>
        </p:txBody>
      </p:sp>
      <p:sp>
        <p:nvSpPr>
          <p:cNvPr id="5" name="Slide Number Placeholder 4">
            <a:extLst>
              <a:ext uri="{FF2B5EF4-FFF2-40B4-BE49-F238E27FC236}">
                <a16:creationId xmlns:a16="http://schemas.microsoft.com/office/drawing/2014/main" id="{981A6B01-9356-45CA-A7B2-24D6CDBCEA4B}"/>
              </a:ext>
            </a:extLst>
          </p:cNvPr>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193275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9192" y="290736"/>
            <a:ext cx="8229600" cy="1143000"/>
          </a:xfrm>
        </p:spPr>
        <p:txBody>
          <a:bodyPr>
            <a:normAutofit fontScale="90000"/>
          </a:bodyPr>
          <a:lstStyle/>
          <a:p>
            <a:r>
              <a:rPr lang="en-US" sz="3600" dirty="0"/>
              <a:t>Loosely structure architecture</a:t>
            </a:r>
            <a:endParaRPr lang="ko-KR" altLang="en-US" sz="3600" dirty="0"/>
          </a:p>
        </p:txBody>
      </p:sp>
      <p:sp>
        <p:nvSpPr>
          <p:cNvPr id="19" name="내용 개체 틀 2"/>
          <p:cNvSpPr>
            <a:spLocks noGrp="1"/>
          </p:cNvSpPr>
          <p:nvPr>
            <p:ph idx="1"/>
          </p:nvPr>
        </p:nvSpPr>
        <p:spPr>
          <a:xfrm>
            <a:off x="1909191" y="1605191"/>
            <a:ext cx="8229601" cy="5252809"/>
          </a:xfrm>
        </p:spPr>
        <p:txBody>
          <a:bodyPr>
            <a:noAutofit/>
          </a:bodyPr>
          <a:lstStyle/>
          <a:p>
            <a:r>
              <a:rPr lang="en-US" altLang="ko-KR" sz="2400" dirty="0"/>
              <a:t>Loosely Structured</a:t>
            </a:r>
            <a:endParaRPr lang="en-US" altLang="ko-KR" sz="2000" dirty="0"/>
          </a:p>
          <a:p>
            <a:pPr lvl="1"/>
            <a:r>
              <a:rPr lang="en-US" altLang="ko-KR" dirty="0"/>
              <a:t>knows which node is most likely to store certain content</a:t>
            </a:r>
            <a:endParaRPr lang="en-US" altLang="ko-KR" sz="2000" dirty="0"/>
          </a:p>
          <a:p>
            <a:r>
              <a:rPr lang="en-US" altLang="ko-KR" sz="2400" dirty="0"/>
              <a:t>Uses </a:t>
            </a:r>
            <a:r>
              <a:rPr lang="en-US" altLang="ko-KR" sz="2400" b="1" u="sng" dirty="0"/>
              <a:t>Chain Mode Propagation</a:t>
            </a:r>
            <a:endParaRPr lang="en-US" altLang="ko-KR" sz="2000" b="1" u="sng" dirty="0"/>
          </a:p>
          <a:p>
            <a:pPr lvl="1"/>
            <a:r>
              <a:rPr lang="en-US" altLang="ko-KR" dirty="0"/>
              <a:t>local decision </a:t>
            </a:r>
          </a:p>
          <a:p>
            <a:pPr lvl="1"/>
            <a:r>
              <a:rPr lang="en-US" altLang="ko-KR" dirty="0"/>
              <a:t>avoid blindly broadcasting request message</a:t>
            </a:r>
            <a:endParaRPr lang="en-US" altLang="ko-KR" sz="2000" dirty="0"/>
          </a:p>
          <a:p>
            <a:r>
              <a:rPr lang="en-US" altLang="ko-KR" sz="2400" dirty="0"/>
              <a:t>File are identified by unique binary keys</a:t>
            </a:r>
            <a:endParaRPr lang="en-US" altLang="ko-KR" sz="2000" dirty="0"/>
          </a:p>
          <a:p>
            <a:r>
              <a:rPr lang="en-US" altLang="ko-KR" sz="2400" dirty="0"/>
              <a:t>Node maintains </a:t>
            </a:r>
            <a:r>
              <a:rPr lang="en-US" altLang="ko-KR" sz="2400" b="1" u="sng" dirty="0"/>
              <a:t>local data store</a:t>
            </a:r>
            <a:r>
              <a:rPr lang="en-US" altLang="ko-KR" sz="2400" dirty="0"/>
              <a:t> and </a:t>
            </a:r>
            <a:r>
              <a:rPr lang="en-US" altLang="ko-KR" sz="2400" b="1" u="sng" dirty="0"/>
              <a:t>dynamic routing table</a:t>
            </a:r>
          </a:p>
          <a:p>
            <a:r>
              <a:rPr lang="en-US" altLang="ko-KR" sz="2400" dirty="0"/>
              <a:t>Messages</a:t>
            </a:r>
            <a:endParaRPr lang="en-US" altLang="ko-KR" sz="2000" dirty="0"/>
          </a:p>
          <a:p>
            <a:pPr lvl="1"/>
            <a:r>
              <a:rPr lang="en-US" altLang="ko-KR" dirty="0"/>
              <a:t>Node ID, Timeout(hops-to-live), Source ID, Destination ID</a:t>
            </a:r>
            <a:endParaRPr lang="en-US" altLang="ko-KR" sz="2000" dirty="0"/>
          </a:p>
          <a:p>
            <a:r>
              <a:rPr lang="en-US" altLang="ko-KR" sz="2400" dirty="0"/>
              <a:t>Message Types:</a:t>
            </a:r>
            <a:endParaRPr lang="en-US" altLang="ko-KR" sz="2000" dirty="0"/>
          </a:p>
          <a:p>
            <a:pPr lvl="1"/>
            <a:r>
              <a:rPr lang="en-US" altLang="ko-KR" b="1" dirty="0"/>
              <a:t>	</a:t>
            </a:r>
            <a:r>
              <a:rPr lang="en-US" altLang="ko-KR" b="1" u="sng" dirty="0"/>
              <a:t>Data insert 	Data request 	Data reply 	Data failed</a:t>
            </a:r>
            <a:endParaRPr lang="en-US" altLang="ko-KR" sz="2000" b="1" u="sng" dirty="0"/>
          </a:p>
        </p:txBody>
      </p:sp>
      <p:sp>
        <p:nvSpPr>
          <p:cNvPr id="4" name="Slide Number Placeholder 3">
            <a:extLst>
              <a:ext uri="{FF2B5EF4-FFF2-40B4-BE49-F238E27FC236}">
                <a16:creationId xmlns:a16="http://schemas.microsoft.com/office/drawing/2014/main" id="{D66B5371-0057-42BF-AE45-1D3484FEB5C2}"/>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602530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9192" y="290736"/>
            <a:ext cx="8229600" cy="1143000"/>
          </a:xfrm>
        </p:spPr>
        <p:txBody>
          <a:bodyPr>
            <a:normAutofit fontScale="90000"/>
          </a:bodyPr>
          <a:lstStyle/>
          <a:p>
            <a:r>
              <a:rPr lang="en-US" sz="3600" dirty="0"/>
              <a:t>Loosely structure architecture</a:t>
            </a:r>
            <a:endParaRPr lang="ko-KR" altLang="en-US" sz="3600" dirty="0"/>
          </a:p>
        </p:txBody>
      </p:sp>
      <p:sp>
        <p:nvSpPr>
          <p:cNvPr id="19" name="내용 개체 틀 2"/>
          <p:cNvSpPr>
            <a:spLocks noGrp="1"/>
          </p:cNvSpPr>
          <p:nvPr>
            <p:ph idx="1"/>
          </p:nvPr>
        </p:nvSpPr>
        <p:spPr>
          <a:xfrm>
            <a:off x="1754631" y="1605190"/>
            <a:ext cx="8384161" cy="4992162"/>
          </a:xfrm>
        </p:spPr>
        <p:txBody>
          <a:bodyPr>
            <a:normAutofit fontScale="62500" lnSpcReduction="20000"/>
          </a:bodyPr>
          <a:lstStyle/>
          <a:p>
            <a:r>
              <a:rPr lang="en-US" altLang="ko-KR" sz="3400" b="1" dirty="0"/>
              <a:t>Data Insert</a:t>
            </a:r>
          </a:p>
          <a:p>
            <a:pPr lvl="1"/>
            <a:r>
              <a:rPr lang="en-US" altLang="ko-KR" sz="2900" dirty="0"/>
              <a:t>Node calculates a binary key for the file</a:t>
            </a:r>
          </a:p>
          <a:p>
            <a:pPr lvl="1"/>
            <a:r>
              <a:rPr lang="en-US" altLang="ko-KR" sz="2900" dirty="0"/>
              <a:t>Node sends a data insert message to itself</a:t>
            </a:r>
          </a:p>
          <a:p>
            <a:pPr lvl="1"/>
            <a:r>
              <a:rPr lang="en-US" altLang="ko-KR" sz="2900" dirty="0"/>
              <a:t>If the key is not found</a:t>
            </a:r>
          </a:p>
          <a:p>
            <a:pPr lvl="2"/>
            <a:r>
              <a:rPr lang="en-US" altLang="ko-KR" sz="2900" dirty="0"/>
              <a:t>Node looks up the </a:t>
            </a:r>
            <a:r>
              <a:rPr lang="en-US" altLang="ko-KR" sz="2900" b="1" u="sng" dirty="0"/>
              <a:t>closest key</a:t>
            </a:r>
            <a:r>
              <a:rPr lang="en-US" altLang="ko-KR" sz="2900" dirty="0"/>
              <a:t> in its routing table, and forwards </a:t>
            </a:r>
          </a:p>
          <a:p>
            <a:pPr lvl="2"/>
            <a:r>
              <a:rPr lang="en-US" altLang="ko-KR" sz="2900" dirty="0"/>
              <a:t>Files are placed at nodes possessing files with </a:t>
            </a:r>
            <a:r>
              <a:rPr lang="en-US" altLang="ko-KR" sz="2900" b="1" u="sng" dirty="0"/>
              <a:t>similar keys</a:t>
            </a:r>
          </a:p>
          <a:p>
            <a:pPr lvl="1"/>
            <a:r>
              <a:rPr lang="en-US" altLang="ko-KR" sz="2900" dirty="0"/>
              <a:t>If the key is found</a:t>
            </a:r>
          </a:p>
          <a:p>
            <a:pPr lvl="2"/>
            <a:r>
              <a:rPr lang="en-US" altLang="ko-KR" sz="2900" dirty="0"/>
              <a:t>Node returns the preexisting file</a:t>
            </a:r>
            <a:endParaRPr lang="en-US" altLang="ko-KR" sz="3400" dirty="0"/>
          </a:p>
          <a:p>
            <a:r>
              <a:rPr lang="en-US" altLang="ko-KR" sz="3400" b="1" dirty="0"/>
              <a:t>Data Request</a:t>
            </a:r>
          </a:p>
          <a:p>
            <a:pPr lvl="1"/>
            <a:r>
              <a:rPr lang="en-US" altLang="ko-KR" sz="2900" dirty="0"/>
              <a:t>If the node does not store the file</a:t>
            </a:r>
          </a:p>
          <a:p>
            <a:pPr lvl="2"/>
            <a:r>
              <a:rPr lang="en-US" altLang="ko-KR" sz="2900" dirty="0"/>
              <a:t>Forwards the request to its neighbor that is most likely to have the file</a:t>
            </a:r>
          </a:p>
          <a:p>
            <a:pPr lvl="2"/>
            <a:r>
              <a:rPr lang="en-US" altLang="ko-KR" sz="2900" dirty="0"/>
              <a:t>Forming a chain</a:t>
            </a:r>
          </a:p>
          <a:p>
            <a:pPr lvl="1"/>
            <a:r>
              <a:rPr lang="en-US" altLang="ko-KR" sz="2900" dirty="0"/>
              <a:t>If the node does store the file</a:t>
            </a:r>
          </a:p>
          <a:p>
            <a:pPr lvl="2"/>
            <a:r>
              <a:rPr lang="en-US" altLang="ko-KR" sz="2900" dirty="0"/>
              <a:t>Reply is passed back with the actual data</a:t>
            </a:r>
          </a:p>
        </p:txBody>
      </p:sp>
      <p:sp>
        <p:nvSpPr>
          <p:cNvPr id="4" name="Slide Number Placeholder 3">
            <a:extLst>
              <a:ext uri="{FF2B5EF4-FFF2-40B4-BE49-F238E27FC236}">
                <a16:creationId xmlns:a16="http://schemas.microsoft.com/office/drawing/2014/main" id="{196629FF-9032-4762-8554-39B0147373F2}"/>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358584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9192" y="290736"/>
            <a:ext cx="8229600" cy="1143000"/>
          </a:xfrm>
        </p:spPr>
        <p:txBody>
          <a:bodyPr>
            <a:normAutofit fontScale="90000"/>
          </a:bodyPr>
          <a:lstStyle/>
          <a:p>
            <a:r>
              <a:rPr lang="en-US" sz="3600" dirty="0"/>
              <a:t>Loosely structure architecture</a:t>
            </a:r>
            <a:endParaRPr lang="ko-KR" altLang="en-US" sz="3600" dirty="0"/>
          </a:p>
        </p:txBody>
      </p:sp>
      <p:sp>
        <p:nvSpPr>
          <p:cNvPr id="19" name="내용 개체 틀 2"/>
          <p:cNvSpPr>
            <a:spLocks noGrp="1"/>
          </p:cNvSpPr>
          <p:nvPr>
            <p:ph idx="1"/>
          </p:nvPr>
        </p:nvSpPr>
        <p:spPr>
          <a:xfrm>
            <a:off x="1754631" y="1605191"/>
            <a:ext cx="8384161" cy="4525963"/>
          </a:xfrm>
        </p:spPr>
        <p:txBody>
          <a:bodyPr>
            <a:normAutofit/>
          </a:bodyPr>
          <a:lstStyle/>
          <a:p>
            <a:r>
              <a:rPr lang="en-US" altLang="ko-KR" sz="2400" b="1" dirty="0"/>
              <a:t>Data Fail</a:t>
            </a:r>
          </a:p>
          <a:p>
            <a:pPr lvl="1"/>
            <a:r>
              <a:rPr lang="en-US" altLang="ko-KR" sz="2000" dirty="0"/>
              <a:t>A node receives a “data failed” messages</a:t>
            </a:r>
          </a:p>
          <a:p>
            <a:pPr lvl="1"/>
            <a:r>
              <a:rPr lang="en-US" altLang="ko-KR" sz="2000" dirty="0"/>
              <a:t>Selects the next best node and forwards</a:t>
            </a:r>
          </a:p>
          <a:p>
            <a:pPr lvl="1"/>
            <a:r>
              <a:rPr lang="en-US" altLang="ko-KR" sz="2000" dirty="0"/>
              <a:t>If all nodes failed, sends back “data failed” message to node that sent the request</a:t>
            </a:r>
          </a:p>
        </p:txBody>
      </p:sp>
      <p:sp>
        <p:nvSpPr>
          <p:cNvPr id="4" name="Slide Number Placeholder 3">
            <a:extLst>
              <a:ext uri="{FF2B5EF4-FFF2-40B4-BE49-F238E27FC236}">
                <a16:creationId xmlns:a16="http://schemas.microsoft.com/office/drawing/2014/main" id="{B8C34FEB-3B57-4D89-BFCC-517B0ECE9F08}"/>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199866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EAD15-CF5D-43AE-A659-357FFDBA6E6B}"/>
              </a:ext>
            </a:extLst>
          </p:cNvPr>
          <p:cNvSpPr>
            <a:spLocks noGrp="1"/>
          </p:cNvSpPr>
          <p:nvPr>
            <p:ph type="title"/>
          </p:nvPr>
        </p:nvSpPr>
        <p:spPr>
          <a:xfrm>
            <a:off x="2231136" y="259842"/>
            <a:ext cx="7729728" cy="1188720"/>
          </a:xfrm>
        </p:spPr>
        <p:txBody>
          <a:bodyPr/>
          <a:lstStyle/>
          <a:p>
            <a:r>
              <a:rPr lang="en-US" dirty="0"/>
              <a:t>Content</a:t>
            </a:r>
          </a:p>
        </p:txBody>
      </p:sp>
      <p:sp>
        <p:nvSpPr>
          <p:cNvPr id="5" name="Content Placeholder 4">
            <a:extLst>
              <a:ext uri="{FF2B5EF4-FFF2-40B4-BE49-F238E27FC236}">
                <a16:creationId xmlns:a16="http://schemas.microsoft.com/office/drawing/2014/main" id="{E0732BD2-BF51-4E23-8E91-210ADA20250D}"/>
              </a:ext>
            </a:extLst>
          </p:cNvPr>
          <p:cNvSpPr>
            <a:spLocks noGrp="1"/>
          </p:cNvSpPr>
          <p:nvPr>
            <p:ph idx="1"/>
          </p:nvPr>
        </p:nvSpPr>
        <p:spPr>
          <a:xfrm>
            <a:off x="809625" y="1677162"/>
            <a:ext cx="10572750" cy="4876038"/>
          </a:xfrm>
        </p:spPr>
        <p:txBody>
          <a:bodyPr>
            <a:normAutofit fontScale="92500" lnSpcReduction="10000"/>
          </a:bodyPr>
          <a:lstStyle/>
          <a:p>
            <a:pPr marL="342900" indent="-342900">
              <a:buClr>
                <a:schemeClr val="accent2">
                  <a:lumMod val="50000"/>
                </a:schemeClr>
              </a:buClr>
              <a:buFont typeface="+mj-lt"/>
              <a:buAutoNum type="arabicPeriod" startAt="4"/>
            </a:pPr>
            <a:r>
              <a:rPr lang="en-US" b="1" dirty="0"/>
              <a:t>CONTENT CACHING, REPLICATION AND MIGRATION</a:t>
            </a:r>
          </a:p>
          <a:p>
            <a:pPr marL="342900" indent="-342900">
              <a:buClr>
                <a:schemeClr val="accent2">
                  <a:lumMod val="50000"/>
                </a:schemeClr>
              </a:buClr>
              <a:buFont typeface="+mj-lt"/>
              <a:buAutoNum type="arabicPeriod" startAt="4"/>
            </a:pPr>
            <a:r>
              <a:rPr lang="en-US" b="1" dirty="0"/>
              <a:t>SECURITY</a:t>
            </a:r>
          </a:p>
          <a:p>
            <a:pPr marL="571500" lvl="1" indent="-342900">
              <a:buClr>
                <a:schemeClr val="accent2">
                  <a:lumMod val="50000"/>
                </a:schemeClr>
              </a:buClr>
              <a:buFont typeface="+mj-lt"/>
              <a:buAutoNum type="arabicParenR"/>
            </a:pPr>
            <a:r>
              <a:rPr lang="en-US" dirty="0"/>
              <a:t>Secure Storage</a:t>
            </a:r>
          </a:p>
          <a:p>
            <a:pPr marL="571500" lvl="1" indent="-342900">
              <a:buClr>
                <a:schemeClr val="accent2">
                  <a:lumMod val="50000"/>
                </a:schemeClr>
              </a:buClr>
              <a:buFont typeface="+mj-lt"/>
              <a:buAutoNum type="arabicParenR"/>
            </a:pPr>
            <a:r>
              <a:rPr lang="en-US" dirty="0"/>
              <a:t>Secure Routing</a:t>
            </a:r>
          </a:p>
          <a:p>
            <a:pPr marL="571500" lvl="1" indent="-342900">
              <a:buClr>
                <a:schemeClr val="accent2">
                  <a:lumMod val="50000"/>
                </a:schemeClr>
              </a:buClr>
              <a:buFont typeface="+mj-lt"/>
              <a:buAutoNum type="arabicParenR"/>
            </a:pPr>
            <a:r>
              <a:rPr lang="en-US" dirty="0"/>
              <a:t>Access Control, Authentication and Identity Management</a:t>
            </a:r>
          </a:p>
          <a:p>
            <a:pPr marL="342900" indent="-342900">
              <a:buClr>
                <a:schemeClr val="accent2">
                  <a:lumMod val="50000"/>
                </a:schemeClr>
              </a:buClr>
              <a:buFont typeface="+mj-lt"/>
              <a:buAutoNum type="arabicPeriod" startAt="4"/>
            </a:pPr>
            <a:r>
              <a:rPr lang="en-US" b="1" dirty="0"/>
              <a:t>PROVISIONS FOR ANONYMITY</a:t>
            </a:r>
          </a:p>
          <a:p>
            <a:pPr marL="342900" indent="-342900">
              <a:buClr>
                <a:schemeClr val="accent2">
                  <a:lumMod val="50000"/>
                </a:schemeClr>
              </a:buClr>
              <a:buFont typeface="+mj-lt"/>
              <a:buAutoNum type="arabicPeriod" startAt="4"/>
            </a:pPr>
            <a:r>
              <a:rPr lang="en-US" b="1" dirty="0"/>
              <a:t>PROVISIONS FOR DENIABILITY</a:t>
            </a:r>
          </a:p>
          <a:p>
            <a:pPr marL="342900" indent="-342900">
              <a:buClr>
                <a:schemeClr val="accent2">
                  <a:lumMod val="50000"/>
                </a:schemeClr>
              </a:buClr>
              <a:buFont typeface="+mj-lt"/>
              <a:buAutoNum type="arabicPeriod" startAt="4"/>
            </a:pPr>
            <a:r>
              <a:rPr lang="en-US" b="1" dirty="0"/>
              <a:t>INCENTIVE MECHANISMS AND ACCOUNTABILITY</a:t>
            </a:r>
          </a:p>
          <a:p>
            <a:pPr marL="571500" lvl="1" indent="-342900">
              <a:buClr>
                <a:schemeClr val="accent2">
                  <a:lumMod val="50000"/>
                </a:schemeClr>
              </a:buClr>
              <a:buFont typeface="+mj-lt"/>
              <a:buAutoNum type="arabicParenR"/>
            </a:pPr>
            <a:r>
              <a:rPr lang="en-US" dirty="0"/>
              <a:t>Reputation Mechanisms</a:t>
            </a:r>
          </a:p>
          <a:p>
            <a:pPr marL="571500" lvl="1" indent="-342900">
              <a:buClr>
                <a:schemeClr val="accent2">
                  <a:lumMod val="50000"/>
                </a:schemeClr>
              </a:buClr>
              <a:buFont typeface="+mj-lt"/>
              <a:buAutoNum type="arabicParenR"/>
            </a:pPr>
            <a:r>
              <a:rPr lang="en-US" dirty="0"/>
              <a:t>Micropayments Mechanisms</a:t>
            </a:r>
          </a:p>
          <a:p>
            <a:pPr marL="571500" lvl="1" indent="-342900">
              <a:buClr>
                <a:schemeClr val="accent2">
                  <a:lumMod val="50000"/>
                </a:schemeClr>
              </a:buClr>
              <a:buFont typeface="+mj-lt"/>
              <a:buAutoNum type="arabicParenR"/>
            </a:pPr>
            <a:r>
              <a:rPr lang="en-US" dirty="0"/>
              <a:t>Resource Trading Schemes</a:t>
            </a:r>
          </a:p>
          <a:p>
            <a:pPr marL="342900" indent="-342900">
              <a:buClr>
                <a:schemeClr val="accent2">
                  <a:lumMod val="50000"/>
                </a:schemeClr>
              </a:buClr>
              <a:buFont typeface="+mj-lt"/>
              <a:buAutoNum type="arabicPeriod" startAt="4"/>
            </a:pPr>
            <a:r>
              <a:rPr lang="en-US" b="1" dirty="0"/>
              <a:t>RESOURCE MANAGEMENT CAPABILITIES</a:t>
            </a:r>
          </a:p>
          <a:p>
            <a:pPr marL="342900" indent="-342900">
              <a:buClr>
                <a:schemeClr val="accent2">
                  <a:lumMod val="50000"/>
                </a:schemeClr>
              </a:buClr>
              <a:buFont typeface="+mj-lt"/>
              <a:buAutoNum type="arabicPeriod" startAt="4"/>
            </a:pPr>
            <a:r>
              <a:rPr lang="en-US" b="1" dirty="0"/>
              <a:t>SEMANTIC GROUPING OF INFORMATION</a:t>
            </a:r>
          </a:p>
          <a:p>
            <a:pPr marL="342900" indent="-342900">
              <a:buClr>
                <a:schemeClr val="accent2">
                  <a:lumMod val="50000"/>
                </a:schemeClr>
              </a:buClr>
              <a:buFont typeface="+mj-lt"/>
              <a:buAutoNum type="arabicPeriod" startAt="4"/>
            </a:pPr>
            <a:r>
              <a:rPr lang="en-US" b="1" dirty="0"/>
              <a:t>CONCLUSIONS</a:t>
            </a:r>
          </a:p>
          <a:p>
            <a:pPr marL="342900" indent="-342900">
              <a:buClr>
                <a:schemeClr val="accent2">
                  <a:lumMod val="50000"/>
                </a:schemeClr>
              </a:buClr>
              <a:buFont typeface="+mj-lt"/>
              <a:buAutoNum type="arabicPeriod" startAt="4"/>
            </a:pPr>
            <a:endParaRPr lang="en-US" b="1" dirty="0"/>
          </a:p>
        </p:txBody>
      </p:sp>
      <p:sp>
        <p:nvSpPr>
          <p:cNvPr id="3" name="Slide Number Placeholder 2">
            <a:extLst>
              <a:ext uri="{FF2B5EF4-FFF2-40B4-BE49-F238E27FC236}">
                <a16:creationId xmlns:a16="http://schemas.microsoft.com/office/drawing/2014/main" id="{B4E847BD-0633-41C1-8C3C-F682927EB1BE}"/>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1682616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9192" y="290736"/>
            <a:ext cx="8229600" cy="1143000"/>
          </a:xfrm>
        </p:spPr>
        <p:txBody>
          <a:bodyPr>
            <a:normAutofit fontScale="90000"/>
          </a:bodyPr>
          <a:lstStyle/>
          <a:p>
            <a:r>
              <a:rPr lang="en-US" sz="3600" dirty="0"/>
              <a:t>Loosely structure architecture</a:t>
            </a:r>
            <a:endParaRPr lang="ko-KR" altLang="en-US" sz="3600" dirty="0"/>
          </a:p>
        </p:txBody>
      </p:sp>
      <p:sp>
        <p:nvSpPr>
          <p:cNvPr id="19" name="내용 개체 틀 2"/>
          <p:cNvSpPr>
            <a:spLocks noGrp="1"/>
          </p:cNvSpPr>
          <p:nvPr>
            <p:ph idx="1"/>
          </p:nvPr>
        </p:nvSpPr>
        <p:spPr>
          <a:xfrm>
            <a:off x="1754631" y="1605191"/>
            <a:ext cx="8384161" cy="4525963"/>
          </a:xfrm>
        </p:spPr>
        <p:txBody>
          <a:bodyPr>
            <a:normAutofit fontScale="92500" lnSpcReduction="10000"/>
          </a:bodyPr>
          <a:lstStyle/>
          <a:p>
            <a:r>
              <a:rPr lang="en-US" altLang="ko-KR" sz="2400" b="1" dirty="0"/>
              <a:t>Indirect Files</a:t>
            </a:r>
          </a:p>
          <a:p>
            <a:pPr lvl="1"/>
            <a:r>
              <a:rPr lang="en-US" altLang="ko-KR" sz="2000" dirty="0"/>
              <a:t>A special class of lightweight files</a:t>
            </a:r>
          </a:p>
          <a:p>
            <a:pPr lvl="1"/>
            <a:r>
              <a:rPr lang="en-US" altLang="ko-KR" sz="2000" dirty="0"/>
              <a:t>Named according to search keywords</a:t>
            </a:r>
          </a:p>
          <a:p>
            <a:pPr lvl="1"/>
            <a:r>
              <a:rPr lang="en-US" altLang="ko-KR" sz="2000" dirty="0"/>
              <a:t>Contain pointers to the real file</a:t>
            </a:r>
          </a:p>
          <a:p>
            <a:pPr lvl="1"/>
            <a:r>
              <a:rPr lang="en-US" altLang="ko-KR" sz="2000" dirty="0"/>
              <a:t>Multiple files w/ the same key</a:t>
            </a:r>
          </a:p>
          <a:p>
            <a:endParaRPr lang="en-US" altLang="ko-KR" sz="2400" dirty="0"/>
          </a:p>
          <a:p>
            <a:r>
              <a:rPr lang="en-US" altLang="ko-KR" sz="2400" b="1" dirty="0"/>
              <a:t>Properties</a:t>
            </a:r>
          </a:p>
          <a:p>
            <a:pPr lvl="1"/>
            <a:r>
              <a:rPr lang="en-US" altLang="ko-KR" sz="2000" dirty="0"/>
              <a:t>Nodes specialize in searching for similar keys</a:t>
            </a:r>
          </a:p>
          <a:p>
            <a:pPr lvl="1"/>
            <a:r>
              <a:rPr lang="en-US" altLang="ko-KR" sz="2000" dirty="0"/>
              <a:t>Nodes store similar keys</a:t>
            </a:r>
          </a:p>
          <a:p>
            <a:pPr lvl="1"/>
            <a:r>
              <a:rPr lang="en-US" altLang="ko-KR" sz="2000" dirty="0"/>
              <a:t>Similarity of keys does not reflect similarity of files</a:t>
            </a:r>
          </a:p>
          <a:p>
            <a:pPr lvl="1"/>
            <a:r>
              <a:rPr lang="en-US" altLang="ko-KR" sz="2000" dirty="0"/>
              <a:t>Routing does not reflect the underlying network topology</a:t>
            </a:r>
          </a:p>
        </p:txBody>
      </p:sp>
      <p:pic>
        <p:nvPicPr>
          <p:cNvPr id="5" name="그림 4"/>
          <p:cNvPicPr>
            <a:picLocks noChangeAspect="1"/>
          </p:cNvPicPr>
          <p:nvPr/>
        </p:nvPicPr>
        <p:blipFill>
          <a:blip r:embed="rId3"/>
          <a:stretch>
            <a:fillRect/>
          </a:stretch>
        </p:blipFill>
        <p:spPr>
          <a:xfrm>
            <a:off x="6762750" y="1433735"/>
            <a:ext cx="5364634" cy="3633737"/>
          </a:xfrm>
          <a:prstGeom prst="rect">
            <a:avLst/>
          </a:prstGeom>
        </p:spPr>
      </p:pic>
      <p:sp>
        <p:nvSpPr>
          <p:cNvPr id="4" name="Slide Number Placeholder 3">
            <a:extLst>
              <a:ext uri="{FF2B5EF4-FFF2-40B4-BE49-F238E27FC236}">
                <a16:creationId xmlns:a16="http://schemas.microsoft.com/office/drawing/2014/main" id="{8B687565-24F5-4135-86B3-532BE091262E}"/>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2164500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5">
            <a:extLst>
              <a:ext uri="{FF2B5EF4-FFF2-40B4-BE49-F238E27FC236}">
                <a16:creationId xmlns:a16="http://schemas.microsoft.com/office/drawing/2014/main" id="{ABDA8C08-657B-4E1F-8CD6-A715208BBCB0}"/>
              </a:ext>
            </a:extLst>
          </p:cNvPr>
          <p:cNvSpPr>
            <a:spLocks noGrp="1" noRot="1" noChangeAspect="1" noMove="1" noResize="1" noEditPoints="1" noAdjustHandles="1" noChangeArrowheads="1" noChangeShapeType="1" noTextEdit="1"/>
          </p:cNvSpPr>
          <p:nvPr>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FC91B12F-99BA-42C7-A447-E8068313F848}"/>
              </a:ext>
            </a:extLst>
          </p:cNvPr>
          <p:cNvSpPr>
            <a:spLocks noGrp="1" noRot="1" noChangeAspect="1" noMove="1" noResize="1" noEditPoints="1" noAdjustHandles="1" noChangeArrowheads="1" noChangeShapeType="1" noTextEdit="1"/>
          </p:cNvSpPr>
          <p:nvPr>
            <p:extLst/>
          </p:nvPr>
        </p:nvSpPr>
        <p:spPr>
          <a:xfrm>
            <a:off x="4494182" y="960721"/>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 name="Rectangle 19">
            <a:extLst>
              <a:ext uri="{FF2B5EF4-FFF2-40B4-BE49-F238E27FC236}">
                <a16:creationId xmlns:a16="http://schemas.microsoft.com/office/drawing/2014/main" id="{8C02445A-544B-4561-B6EF-758DD5BD4D8E}"/>
              </a:ext>
            </a:extLst>
          </p:cNvPr>
          <p:cNvSpPr>
            <a:spLocks noGrp="1" noRot="1" noChangeAspect="1" noMove="1" noResize="1" noEditPoints="1" noAdjustHandles="1" noChangeArrowheads="1" noChangeShapeType="1" noTextEdit="1"/>
          </p:cNvSpPr>
          <p:nvPr>
            <p:extLst/>
          </p:nvPr>
        </p:nvSpPr>
        <p:spPr>
          <a:xfrm>
            <a:off x="4657802" y="1124712"/>
            <a:ext cx="6558192" cy="4608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4D939-EAC3-48BE-9F52-33020A9AFBAC}"/>
              </a:ext>
            </a:extLst>
          </p:cNvPr>
          <p:cNvSpPr>
            <a:spLocks noGrp="1"/>
          </p:cNvSpPr>
          <p:nvPr>
            <p:ph type="title"/>
          </p:nvPr>
        </p:nvSpPr>
        <p:spPr>
          <a:xfrm>
            <a:off x="715471" y="2681103"/>
            <a:ext cx="3063240" cy="1495794"/>
          </a:xfrm>
          <a:solidFill>
            <a:schemeClr val="bg1"/>
          </a:solidFill>
          <a:ln>
            <a:solidFill>
              <a:schemeClr val="tx1"/>
            </a:solidFill>
          </a:ln>
        </p:spPr>
        <p:txBody>
          <a:bodyPr vert="horz" lIns="182880" tIns="182880" rIns="182880" bIns="182880" rtlCol="0">
            <a:normAutofit/>
          </a:bodyPr>
          <a:lstStyle/>
          <a:p>
            <a:r>
              <a:rPr lang="en-US" sz="2600" dirty="0">
                <a:solidFill>
                  <a:schemeClr val="tx1"/>
                </a:solidFill>
              </a:rPr>
              <a:t>structured architecture</a:t>
            </a:r>
          </a:p>
        </p:txBody>
      </p:sp>
      <p:graphicFrame>
        <p:nvGraphicFramePr>
          <p:cNvPr id="11" name="Content Placeholder 2"/>
          <p:cNvGraphicFramePr>
            <a:graphicFrameLocks noGrp="1"/>
          </p:cNvGraphicFramePr>
          <p:nvPr>
            <p:ph idx="1"/>
            <p:extLst>
              <p:ext uri="{D42A27DB-BD31-4B8C-83A1-F6EECF244321}">
                <p14:modId xmlns:p14="http://schemas.microsoft.com/office/powerpoint/2010/main" val="2270299707"/>
              </p:ext>
            </p:extLst>
          </p:nvPr>
        </p:nvGraphicFramePr>
        <p:xfrm>
          <a:off x="5006975" y="1447800"/>
          <a:ext cx="5888038"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424A2DA-F739-4030-A663-BAA437F98AB4}"/>
              </a:ext>
            </a:extLst>
          </p:cNvPr>
          <p:cNvSpPr>
            <a:spLocks noGrp="1"/>
          </p:cNvSpPr>
          <p:nvPr>
            <p:ph type="sldNum" sz="quarter" idx="12"/>
          </p:nvPr>
        </p:nvSpPr>
        <p:spPr/>
        <p:txBody>
          <a:bodyPr/>
          <a:lstStyle/>
          <a:p>
            <a:fld id="{8A7A6979-0714-4377-B894-6BE4C2D6E202}" type="slidenum">
              <a:rPr lang="en-US" smtClean="0"/>
              <a:pPr/>
              <a:t>31</a:t>
            </a:fld>
            <a:endParaRPr lang="en-US" dirty="0"/>
          </a:p>
        </p:txBody>
      </p:sp>
    </p:spTree>
    <p:extLst>
      <p:ext uri="{BB962C8B-B14F-4D97-AF65-F5344CB8AC3E}">
        <p14:creationId xmlns:p14="http://schemas.microsoft.com/office/powerpoint/2010/main" val="4026154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94">
            <a:extLst>
              <a:ext uri="{FF2B5EF4-FFF2-40B4-BE49-F238E27FC236}">
                <a16:creationId xmlns:a16="http://schemas.microsoft.com/office/drawing/2014/main" id="{E3001B4D-50A5-4A3E-807D-74DB7A17961B}"/>
              </a:ext>
            </a:extLst>
          </p:cNvPr>
          <p:cNvPicPr preferRelativeResize="0">
            <a:picLocks noGrp="1"/>
          </p:cNvPicPr>
          <p:nvPr>
            <p:ph idx="1"/>
          </p:nvPr>
        </p:nvPicPr>
        <p:blipFill>
          <a:blip r:embed="rId3">
            <a:extLst/>
          </a:blip>
          <a:stretch>
            <a:fillRect/>
          </a:stretch>
        </p:blipFill>
        <p:spPr>
          <a:xfrm>
            <a:off x="5893621" y="640080"/>
            <a:ext cx="5059053" cy="5263134"/>
          </a:xfrm>
          <a:prstGeom prst="rect">
            <a:avLst/>
          </a:prstGeom>
          <a:noFill/>
        </p:spPr>
      </p:pic>
      <p:sp>
        <p:nvSpPr>
          <p:cNvPr id="2" name="Title 1">
            <a:extLst>
              <a:ext uri="{FF2B5EF4-FFF2-40B4-BE49-F238E27FC236}">
                <a16:creationId xmlns:a16="http://schemas.microsoft.com/office/drawing/2014/main" id="{9CF4D939-EAC3-48BE-9F52-33020A9AFBA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solidFill>
                  <a:srgbClr val="262626"/>
                </a:solidFill>
              </a:rPr>
              <a:t>Chord</a:t>
            </a:r>
          </a:p>
        </p:txBody>
      </p:sp>
      <p:sp>
        <p:nvSpPr>
          <p:cNvPr id="5" name="Slide Number Placeholder 4">
            <a:extLst>
              <a:ext uri="{FF2B5EF4-FFF2-40B4-BE49-F238E27FC236}">
                <a16:creationId xmlns:a16="http://schemas.microsoft.com/office/drawing/2014/main" id="{154A3D62-8D78-48AE-A1F7-4F40098DE0A2}"/>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191024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내용 개체 틀 2"/>
          <p:cNvSpPr>
            <a:spLocks noGrp="1"/>
          </p:cNvSpPr>
          <p:nvPr>
            <p:ph sz="half" idx="1"/>
          </p:nvPr>
        </p:nvSpPr>
        <p:spPr>
          <a:xfrm>
            <a:off x="534162" y="2153412"/>
            <a:ext cx="5809488" cy="4704588"/>
          </a:xfrm>
        </p:spPr>
        <p:txBody>
          <a:bodyPr>
            <a:normAutofit lnSpcReduction="10000"/>
          </a:bodyPr>
          <a:lstStyle/>
          <a:p>
            <a:r>
              <a:rPr lang="en-US" altLang="ko-KR" sz="2800" dirty="0"/>
              <a:t>Additional Routing Information</a:t>
            </a:r>
          </a:p>
          <a:p>
            <a:pPr lvl="1"/>
            <a:r>
              <a:rPr lang="en-US" altLang="ko-KR" sz="1800" dirty="0"/>
              <a:t>finger table</a:t>
            </a:r>
          </a:p>
          <a:p>
            <a:r>
              <a:rPr lang="en-US" altLang="ko-KR" sz="2800" dirty="0"/>
              <a:t>Time required for lookups</a:t>
            </a:r>
          </a:p>
          <a:p>
            <a:pPr lvl="1"/>
            <a:r>
              <a:rPr lang="en-US" altLang="ko-KR" sz="1800" dirty="0"/>
              <a:t>O(N) -&gt; O(</a:t>
            </a:r>
            <a:r>
              <a:rPr lang="en-US" altLang="ko-KR" sz="1800" dirty="0" err="1"/>
              <a:t>logN</a:t>
            </a:r>
            <a:r>
              <a:rPr lang="en-US" altLang="ko-KR" sz="1800" dirty="0"/>
              <a:t>)</a:t>
            </a:r>
          </a:p>
          <a:p>
            <a:r>
              <a:rPr lang="en-US" altLang="ko-KR" sz="2800" dirty="0"/>
              <a:t>Node 0 searches for id 5</a:t>
            </a:r>
          </a:p>
          <a:p>
            <a:pPr lvl="1"/>
            <a:r>
              <a:rPr lang="en-US" altLang="ko-KR" sz="1800" dirty="0"/>
              <a:t>Searches 5’s predecessor</a:t>
            </a:r>
          </a:p>
          <a:p>
            <a:pPr lvl="1"/>
            <a:r>
              <a:rPr lang="en-US" altLang="ko-KR" sz="1800" dirty="0"/>
              <a:t>Node is not 5’s predecessor</a:t>
            </a:r>
          </a:p>
          <a:p>
            <a:pPr lvl="1"/>
            <a:r>
              <a:rPr lang="en-US" altLang="ko-KR" sz="1800" dirty="0"/>
              <a:t>Scan finger table, search for the closest preceding finger</a:t>
            </a:r>
          </a:p>
          <a:p>
            <a:pPr lvl="1"/>
            <a:r>
              <a:rPr lang="en-US" altLang="ko-KR" sz="1800" dirty="0"/>
              <a:t>Node 3 is the first node that is between 0 and 5</a:t>
            </a:r>
          </a:p>
          <a:p>
            <a:pPr lvl="1"/>
            <a:r>
              <a:rPr lang="en-US" altLang="ko-KR" sz="1800" dirty="0"/>
              <a:t>Node 3 is 5’s predecessor</a:t>
            </a:r>
          </a:p>
          <a:p>
            <a:pPr lvl="1"/>
            <a:r>
              <a:rPr lang="en-US" altLang="ko-KR" sz="1800" dirty="0"/>
              <a:t>Node 3’s successor is returned </a:t>
            </a:r>
          </a:p>
        </p:txBody>
      </p:sp>
      <p:pic>
        <p:nvPicPr>
          <p:cNvPr id="8" name="그림 2">
            <a:extLst>
              <a:ext uri="{FF2B5EF4-FFF2-40B4-BE49-F238E27FC236}">
                <a16:creationId xmlns:a16="http://schemas.microsoft.com/office/drawing/2014/main" id="{B79811E7-5316-43AD-98B2-B70FC3E2A488}"/>
              </a:ext>
            </a:extLst>
          </p:cNvPr>
          <p:cNvPicPr>
            <a:picLocks noGrp="1" noChangeAspect="1"/>
          </p:cNvPicPr>
          <p:nvPr>
            <p:ph sz="half" idx="2"/>
          </p:nvPr>
        </p:nvPicPr>
        <p:blipFill>
          <a:blip r:embed="rId3"/>
          <a:stretch>
            <a:fillRect/>
          </a:stretch>
        </p:blipFill>
        <p:spPr>
          <a:xfrm>
            <a:off x="6915954" y="2153412"/>
            <a:ext cx="4952196" cy="4704588"/>
          </a:xfrm>
          <a:prstGeom prst="rect">
            <a:avLst/>
          </a:prstGeom>
        </p:spPr>
      </p:pic>
      <p:sp>
        <p:nvSpPr>
          <p:cNvPr id="2" name="제목 1"/>
          <p:cNvSpPr>
            <a:spLocks noGrp="1"/>
          </p:cNvSpPr>
          <p:nvPr>
            <p:ph type="title"/>
          </p:nvPr>
        </p:nvSpPr>
        <p:spPr>
          <a:xfrm>
            <a:off x="534162" y="342392"/>
            <a:ext cx="3039364" cy="1188720"/>
          </a:xfrm>
        </p:spPr>
        <p:txBody>
          <a:bodyPr>
            <a:normAutofit/>
          </a:bodyPr>
          <a:lstStyle/>
          <a:p>
            <a:r>
              <a:rPr lang="en-US" altLang="ko-KR" sz="3600" dirty="0"/>
              <a:t>Chord</a:t>
            </a:r>
            <a:endParaRPr lang="ko-KR" altLang="en-US" sz="3600" dirty="0"/>
          </a:p>
        </p:txBody>
      </p:sp>
      <p:sp>
        <p:nvSpPr>
          <p:cNvPr id="4" name="Slide Number Placeholder 3">
            <a:extLst>
              <a:ext uri="{FF2B5EF4-FFF2-40B4-BE49-F238E27FC236}">
                <a16:creationId xmlns:a16="http://schemas.microsoft.com/office/drawing/2014/main" id="{C8A95598-D771-41D7-BCFF-7030ADE0B8FA}"/>
              </a:ext>
            </a:extLst>
          </p:cNvPr>
          <p:cNvSpPr>
            <a:spLocks noGrp="1"/>
          </p:cNvSpPr>
          <p:nvPr>
            <p:ph type="sldNum" sz="quarter" idx="12"/>
          </p:nvPr>
        </p:nvSpPr>
        <p:spPr>
          <a:xfrm>
            <a:off x="10758922" y="6217920"/>
            <a:ext cx="365760" cy="365760"/>
          </a:xfrm>
        </p:spPr>
        <p:txBody>
          <a:bodyPr/>
          <a:lstStyle/>
          <a:p>
            <a:fld id="{8A7A6979-0714-4377-B894-6BE4C2D6E202}" type="slidenum">
              <a:rPr lang="en-US" smtClean="0"/>
              <a:t>33</a:t>
            </a:fld>
            <a:endParaRPr lang="en-US" dirty="0"/>
          </a:p>
        </p:txBody>
      </p:sp>
    </p:spTree>
    <p:extLst>
      <p:ext uri="{BB962C8B-B14F-4D97-AF65-F5344CB8AC3E}">
        <p14:creationId xmlns:p14="http://schemas.microsoft.com/office/powerpoint/2010/main" val="443959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generated with very high confidence">
            <a:extLst>
              <a:ext uri="{FF2B5EF4-FFF2-40B4-BE49-F238E27FC236}">
                <a16:creationId xmlns:a16="http://schemas.microsoft.com/office/drawing/2014/main" id="{121D9604-CC52-48C0-8DAE-FC6896FB7A27}"/>
              </a:ext>
            </a:extLst>
          </p:cNvPr>
          <p:cNvPicPr>
            <a:picLocks noGrp="1" noChangeAspect="1"/>
          </p:cNvPicPr>
          <p:nvPr>
            <p:ph idx="1"/>
          </p:nvPr>
        </p:nvPicPr>
        <p:blipFill>
          <a:blip r:embed="rId3"/>
          <a:stretch>
            <a:fillRect/>
          </a:stretch>
        </p:blipFill>
        <p:spPr>
          <a:xfrm>
            <a:off x="5294376" y="1394385"/>
            <a:ext cx="6257544" cy="3754524"/>
          </a:xfrm>
          <a:prstGeom prst="rect">
            <a:avLst/>
          </a:prstGeom>
        </p:spPr>
      </p:pic>
      <p:sp>
        <p:nvSpPr>
          <p:cNvPr id="2" name="Title 1">
            <a:extLst>
              <a:ext uri="{FF2B5EF4-FFF2-40B4-BE49-F238E27FC236}">
                <a16:creationId xmlns:a16="http://schemas.microsoft.com/office/drawing/2014/main" id="{9CF4D939-EAC3-48BE-9F52-33020A9AFBA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pPr algn="l"/>
            <a:r>
              <a:rPr lang="en-US" sz="2200" b="1" dirty="0">
                <a:solidFill>
                  <a:srgbClr val="262626"/>
                </a:solidFill>
              </a:rPr>
              <a:t>C</a:t>
            </a:r>
            <a:r>
              <a:rPr lang="en-US" sz="2200" dirty="0">
                <a:solidFill>
                  <a:srgbClr val="262626"/>
                </a:solidFill>
              </a:rPr>
              <a:t>ontent </a:t>
            </a:r>
            <a:r>
              <a:rPr lang="en-US" sz="2200" b="1" dirty="0">
                <a:solidFill>
                  <a:srgbClr val="262626"/>
                </a:solidFill>
              </a:rPr>
              <a:t>A</a:t>
            </a:r>
            <a:r>
              <a:rPr lang="en-US" sz="2200" dirty="0">
                <a:solidFill>
                  <a:srgbClr val="262626"/>
                </a:solidFill>
              </a:rPr>
              <a:t>ddressable </a:t>
            </a:r>
            <a:r>
              <a:rPr lang="en-US" sz="2200" b="1" dirty="0">
                <a:solidFill>
                  <a:srgbClr val="262626"/>
                </a:solidFill>
              </a:rPr>
              <a:t>N</a:t>
            </a:r>
            <a:r>
              <a:rPr lang="en-US" sz="2200" dirty="0">
                <a:solidFill>
                  <a:srgbClr val="262626"/>
                </a:solidFill>
              </a:rPr>
              <a:t>etwork</a:t>
            </a:r>
          </a:p>
        </p:txBody>
      </p:sp>
      <p:sp>
        <p:nvSpPr>
          <p:cNvPr id="5" name="Slide Number Placeholder 4">
            <a:extLst>
              <a:ext uri="{FF2B5EF4-FFF2-40B4-BE49-F238E27FC236}">
                <a16:creationId xmlns:a16="http://schemas.microsoft.com/office/drawing/2014/main" id="{3B796591-1497-4DF3-B337-83060D312A21}"/>
              </a:ext>
            </a:extLst>
          </p:cNvPr>
          <p:cNvSpPr>
            <a:spLocks noGrp="1"/>
          </p:cNvSpPr>
          <p:nvPr>
            <p:ph type="sldNum" sz="quarter" idx="12"/>
          </p:nvPr>
        </p:nvSpPr>
        <p:spPr/>
        <p:txBody>
          <a:bodyPr/>
          <a:lstStyle/>
          <a:p>
            <a:fld id="{8A7A6979-0714-4377-B894-6BE4C2D6E202}" type="slidenum">
              <a:rPr lang="en-US" smtClean="0"/>
              <a:pPr/>
              <a:t>34</a:t>
            </a:fld>
            <a:endParaRPr lang="en-US" dirty="0"/>
          </a:p>
        </p:txBody>
      </p:sp>
    </p:spTree>
    <p:extLst>
      <p:ext uri="{BB962C8B-B14F-4D97-AF65-F5344CB8AC3E}">
        <p14:creationId xmlns:p14="http://schemas.microsoft.com/office/powerpoint/2010/main" val="890506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32688" y="442178"/>
            <a:ext cx="3622547" cy="1188720"/>
          </a:xfrm>
        </p:spPr>
        <p:txBody>
          <a:bodyPr vert="horz" lIns="182880" tIns="182880" rIns="182880" bIns="182880" rtlCol="0" anchor="ctr">
            <a:normAutofit fontScale="90000"/>
          </a:bodyPr>
          <a:lstStyle/>
          <a:p>
            <a:pPr algn="l"/>
            <a:r>
              <a:rPr lang="en-US" b="1" dirty="0"/>
              <a:t>C</a:t>
            </a:r>
            <a:r>
              <a:rPr lang="en-US" dirty="0"/>
              <a:t>ontent </a:t>
            </a:r>
            <a:br>
              <a:rPr lang="en-US" dirty="0"/>
            </a:br>
            <a:r>
              <a:rPr lang="en-US" b="1" dirty="0"/>
              <a:t>A</a:t>
            </a:r>
            <a:r>
              <a:rPr lang="en-US" dirty="0"/>
              <a:t>ddressable </a:t>
            </a:r>
            <a:br>
              <a:rPr lang="en-US" dirty="0"/>
            </a:br>
            <a:r>
              <a:rPr lang="en-US" b="1" dirty="0"/>
              <a:t>N</a:t>
            </a:r>
            <a:r>
              <a:rPr lang="en-US" dirty="0"/>
              <a:t>etwork</a:t>
            </a:r>
            <a:endParaRPr lang="en-US" altLang="ko-KR" dirty="0"/>
          </a:p>
        </p:txBody>
      </p:sp>
      <p:pic>
        <p:nvPicPr>
          <p:cNvPr id="13" name="그림 2" descr="A close up of a map&#10;&#10;Description generated with very high confidence">
            <a:extLst>
              <a:ext uri="{FF2B5EF4-FFF2-40B4-BE49-F238E27FC236}">
                <a16:creationId xmlns:a16="http://schemas.microsoft.com/office/drawing/2014/main" id="{EB244B53-454A-4B9F-AEA5-DFB4588A7132}"/>
              </a:ext>
            </a:extLst>
          </p:cNvPr>
          <p:cNvPicPr>
            <a:picLocks noGrp="1" noChangeAspect="1"/>
          </p:cNvPicPr>
          <p:nvPr>
            <p:ph sz="half" idx="2"/>
          </p:nvPr>
        </p:nvPicPr>
        <p:blipFill>
          <a:blip r:embed="rId3"/>
          <a:stretch>
            <a:fillRect/>
          </a:stretch>
        </p:blipFill>
        <p:spPr>
          <a:xfrm>
            <a:off x="6349062" y="1849779"/>
            <a:ext cx="5842938" cy="4109128"/>
          </a:xfrm>
          <a:prstGeom prst="rect">
            <a:avLst/>
          </a:prstGeom>
        </p:spPr>
      </p:pic>
      <p:sp>
        <p:nvSpPr>
          <p:cNvPr id="19" name="내용 개체 틀 2"/>
          <p:cNvSpPr>
            <a:spLocks noGrp="1"/>
          </p:cNvSpPr>
          <p:nvPr>
            <p:ph sz="half" idx="1"/>
          </p:nvPr>
        </p:nvSpPr>
        <p:spPr>
          <a:xfrm>
            <a:off x="438151" y="1756228"/>
            <a:ext cx="6136820" cy="5101771"/>
          </a:xfrm>
        </p:spPr>
        <p:txBody>
          <a:bodyPr vert="horz" lIns="91440" tIns="45720" rIns="91440" bIns="45720" rtlCol="0">
            <a:noAutofit/>
          </a:bodyPr>
          <a:lstStyle/>
          <a:p>
            <a:pPr>
              <a:lnSpc>
                <a:spcPct val="90000"/>
              </a:lnSpc>
            </a:pPr>
            <a:r>
              <a:rPr lang="en-US" altLang="ko-KR" b="1" dirty="0"/>
              <a:t>Hash Table</a:t>
            </a:r>
          </a:p>
          <a:p>
            <a:pPr lvl="1">
              <a:lnSpc>
                <a:spcPct val="90000"/>
              </a:lnSpc>
            </a:pPr>
            <a:r>
              <a:rPr lang="en-US" altLang="ko-KR" sz="1800" dirty="0"/>
              <a:t>Maps file names to location</a:t>
            </a:r>
          </a:p>
          <a:p>
            <a:pPr lvl="1">
              <a:lnSpc>
                <a:spcPct val="90000"/>
              </a:lnSpc>
            </a:pPr>
            <a:r>
              <a:rPr lang="en-US" altLang="ko-KR" sz="1800" dirty="0"/>
              <a:t>(</a:t>
            </a:r>
            <a:r>
              <a:rPr lang="en-US" altLang="ko-KR" sz="1800" dirty="0" err="1"/>
              <a:t>key,value</a:t>
            </a:r>
            <a:r>
              <a:rPr lang="en-US" altLang="ko-KR" sz="1800" dirty="0"/>
              <a:t>) pairs in the table</a:t>
            </a:r>
          </a:p>
          <a:p>
            <a:pPr lvl="1">
              <a:lnSpc>
                <a:spcPct val="90000"/>
              </a:lnSpc>
            </a:pPr>
            <a:r>
              <a:rPr lang="en-US" altLang="ko-KR" sz="1800" dirty="0"/>
              <a:t>Support insertion, lookup, and deletion</a:t>
            </a:r>
          </a:p>
          <a:p>
            <a:pPr>
              <a:lnSpc>
                <a:spcPct val="90000"/>
              </a:lnSpc>
            </a:pPr>
            <a:r>
              <a:rPr lang="en-US" altLang="ko-KR" dirty="0"/>
              <a:t>Node </a:t>
            </a:r>
            <a:r>
              <a:rPr lang="en-US" altLang="ko-KR" b="1" u="sng" dirty="0"/>
              <a:t>stores a zone</a:t>
            </a:r>
            <a:r>
              <a:rPr lang="en-US" altLang="ko-KR" dirty="0"/>
              <a:t> of the hash table</a:t>
            </a:r>
          </a:p>
          <a:p>
            <a:pPr>
              <a:lnSpc>
                <a:spcPct val="90000"/>
              </a:lnSpc>
            </a:pPr>
            <a:r>
              <a:rPr lang="en-US" altLang="ko-KR" dirty="0"/>
              <a:t>Cartesian coordinate space store (key K, value V) pairs</a:t>
            </a:r>
          </a:p>
          <a:p>
            <a:pPr>
              <a:lnSpc>
                <a:spcPct val="90000"/>
              </a:lnSpc>
            </a:pPr>
            <a:r>
              <a:rPr lang="en-US" altLang="ko-KR" dirty="0"/>
              <a:t>Key K is mapped onto a point P</a:t>
            </a:r>
          </a:p>
          <a:p>
            <a:pPr>
              <a:lnSpc>
                <a:spcPct val="90000"/>
              </a:lnSpc>
            </a:pPr>
            <a:r>
              <a:rPr lang="en-US" altLang="ko-KR" dirty="0"/>
              <a:t>Routing works by following the straight line path through Cartesian space.</a:t>
            </a:r>
          </a:p>
          <a:p>
            <a:pPr>
              <a:lnSpc>
                <a:spcPct val="90000"/>
              </a:lnSpc>
            </a:pPr>
            <a:r>
              <a:rPr lang="en-US" altLang="ko-KR" b="1" dirty="0"/>
              <a:t>A node Joins,</a:t>
            </a:r>
          </a:p>
          <a:p>
            <a:pPr lvl="1">
              <a:lnSpc>
                <a:spcPct val="90000"/>
              </a:lnSpc>
            </a:pPr>
            <a:r>
              <a:rPr lang="en-US" altLang="ko-KR" sz="1800" dirty="0"/>
              <a:t>Allocated its portion by splitting the allocated zone of an existing node in half</a:t>
            </a:r>
          </a:p>
          <a:p>
            <a:pPr>
              <a:lnSpc>
                <a:spcPct val="90000"/>
              </a:lnSpc>
            </a:pPr>
            <a:r>
              <a:rPr lang="en-US" altLang="ko-KR" b="1" dirty="0"/>
              <a:t>A node leaves,</a:t>
            </a:r>
          </a:p>
          <a:p>
            <a:pPr lvl="1">
              <a:lnSpc>
                <a:spcPct val="90000"/>
              </a:lnSpc>
            </a:pPr>
            <a:r>
              <a:rPr lang="en-US" altLang="ko-KR" sz="1800" dirty="0"/>
              <a:t>Hash table entry is handed over to one of its neighbors</a:t>
            </a:r>
          </a:p>
        </p:txBody>
      </p:sp>
      <p:sp>
        <p:nvSpPr>
          <p:cNvPr id="4" name="Slide Number Placeholder 3">
            <a:extLst>
              <a:ext uri="{FF2B5EF4-FFF2-40B4-BE49-F238E27FC236}">
                <a16:creationId xmlns:a16="http://schemas.microsoft.com/office/drawing/2014/main" id="{B6DD96F8-6438-4E9F-9EA3-4D87808A6D94}"/>
              </a:ext>
            </a:extLst>
          </p:cNvPr>
          <p:cNvSpPr>
            <a:spLocks noGrp="1"/>
          </p:cNvSpPr>
          <p:nvPr>
            <p:ph type="sldNum" sz="quarter" idx="12"/>
          </p:nvPr>
        </p:nvSpPr>
        <p:spPr/>
        <p:txBody>
          <a:bodyPr/>
          <a:lstStyle/>
          <a:p>
            <a:fld id="{8A7A6979-0714-4377-B894-6BE4C2D6E202}" type="slidenum">
              <a:rPr lang="en-US" smtClean="0"/>
              <a:t>35</a:t>
            </a:fld>
            <a:endParaRPr lang="en-US" dirty="0"/>
          </a:p>
        </p:txBody>
      </p:sp>
    </p:spTree>
    <p:extLst>
      <p:ext uri="{BB962C8B-B14F-4D97-AF65-F5344CB8AC3E}">
        <p14:creationId xmlns:p14="http://schemas.microsoft.com/office/powerpoint/2010/main" val="2943056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3BBEBD03-E4CE-4B72-8DF2-6E737BDDFBD4}"/>
              </a:ext>
            </a:extLst>
          </p:cNvPr>
          <p:cNvSpPr>
            <a:spLocks noGrp="1" noRot="1" noChangeAspect="1" noMove="1" noResize="1" noEditPoints="1" noAdjustHandles="1" noChangeArrowheads="1" noChangeShapeType="1" noTextEdit="1"/>
          </p:cNvSpPr>
          <p:nvPr>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5">
            <a:extLst>
              <a:ext uri="{FF2B5EF4-FFF2-40B4-BE49-F238E27FC236}">
                <a16:creationId xmlns:a16="http://schemas.microsoft.com/office/drawing/2014/main" id="{77221359-7E5B-428B-8817-A7C5104279C4}"/>
              </a:ext>
            </a:extLst>
          </p:cNvPr>
          <p:cNvSpPr>
            <a:spLocks noGrp="1" noRot="1" noChangeAspect="1" noMove="1" noResize="1" noEditPoints="1" noAdjustHandles="1" noChangeArrowheads="1" noChangeShapeType="1" noTextEdit="1"/>
          </p:cNvSpPr>
          <p:nvPr>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그림 2">
            <a:extLst>
              <a:ext uri="{FF2B5EF4-FFF2-40B4-BE49-F238E27FC236}">
                <a16:creationId xmlns:a16="http://schemas.microsoft.com/office/drawing/2014/main" id="{0A0B114C-7E48-4A2B-88E5-55B47ABAD688}"/>
              </a:ext>
            </a:extLst>
          </p:cNvPr>
          <p:cNvPicPr>
            <a:picLocks noChangeAspect="1"/>
          </p:cNvPicPr>
          <p:nvPr/>
        </p:nvPicPr>
        <p:blipFill>
          <a:blip r:embed="rId3"/>
          <a:stretch>
            <a:fillRect/>
          </a:stretch>
        </p:blipFill>
        <p:spPr>
          <a:xfrm>
            <a:off x="5250774" y="1293275"/>
            <a:ext cx="5372247" cy="4279392"/>
          </a:xfrm>
          <a:prstGeom prst="rect">
            <a:avLst/>
          </a:prstGeom>
        </p:spPr>
      </p:pic>
      <p:sp>
        <p:nvSpPr>
          <p:cNvPr id="2" name="제목 1"/>
          <p:cNvSpPr>
            <a:spLocks noGrp="1"/>
          </p:cNvSpPr>
          <p:nvPr>
            <p:ph type="title"/>
          </p:nvPr>
        </p:nvSpPr>
        <p:spPr>
          <a:xfrm>
            <a:off x="804672" y="964692"/>
            <a:ext cx="3066937" cy="1188720"/>
          </a:xfrm>
        </p:spPr>
        <p:txBody>
          <a:bodyPr>
            <a:normAutofit/>
          </a:bodyPr>
          <a:lstStyle/>
          <a:p>
            <a:r>
              <a:rPr lang="en-US" altLang="ko-KR" sz="2000" dirty="0"/>
              <a:t>Tapestry</a:t>
            </a:r>
            <a:endParaRPr lang="ko-KR" altLang="en-US" sz="2000" dirty="0"/>
          </a:p>
        </p:txBody>
      </p:sp>
      <p:sp>
        <p:nvSpPr>
          <p:cNvPr id="19" name="내용 개체 틀 2"/>
          <p:cNvSpPr>
            <a:spLocks noGrp="1"/>
          </p:cNvSpPr>
          <p:nvPr>
            <p:ph idx="1"/>
          </p:nvPr>
        </p:nvSpPr>
        <p:spPr>
          <a:xfrm>
            <a:off x="803244" y="2638044"/>
            <a:ext cx="3261585" cy="3263206"/>
          </a:xfrm>
        </p:spPr>
        <p:txBody>
          <a:bodyPr>
            <a:normAutofit fontScale="85000" lnSpcReduction="10000"/>
          </a:bodyPr>
          <a:lstStyle/>
          <a:p>
            <a:pPr>
              <a:lnSpc>
                <a:spcPct val="90000"/>
              </a:lnSpc>
            </a:pPr>
            <a:r>
              <a:rPr lang="en-US" altLang="ko-KR" sz="2400" dirty="0"/>
              <a:t>Network is self-organizing</a:t>
            </a:r>
          </a:p>
          <a:p>
            <a:pPr>
              <a:lnSpc>
                <a:spcPct val="90000"/>
              </a:lnSpc>
            </a:pPr>
            <a:r>
              <a:rPr lang="en-US" altLang="ko-KR" sz="2400" dirty="0"/>
              <a:t>Routing and Location Information is distributed among the network nodes</a:t>
            </a:r>
          </a:p>
          <a:p>
            <a:pPr>
              <a:lnSpc>
                <a:spcPct val="90000"/>
              </a:lnSpc>
            </a:pPr>
            <a:r>
              <a:rPr lang="en-US" altLang="ko-KR" sz="2400" b="1" u="sng" dirty="0" err="1"/>
              <a:t>Plaxton</a:t>
            </a:r>
            <a:r>
              <a:rPr lang="en-US" altLang="ko-KR" sz="2400" b="1" u="sng" dirty="0"/>
              <a:t> mesh</a:t>
            </a:r>
          </a:p>
          <a:p>
            <a:pPr lvl="1">
              <a:lnSpc>
                <a:spcPct val="90000"/>
              </a:lnSpc>
            </a:pPr>
            <a:r>
              <a:rPr lang="en-US" altLang="ko-KR" sz="2000" dirty="0"/>
              <a:t>Nodes take role of servers, routers and clients</a:t>
            </a:r>
          </a:p>
          <a:p>
            <a:pPr>
              <a:lnSpc>
                <a:spcPct val="90000"/>
              </a:lnSpc>
            </a:pPr>
            <a:r>
              <a:rPr lang="en-US" altLang="ko-KR" sz="2400" dirty="0"/>
              <a:t>Each node maintains a </a:t>
            </a:r>
            <a:r>
              <a:rPr lang="en-US" altLang="ko-KR" sz="2400" b="1" u="sng" dirty="0"/>
              <a:t>neighbor map</a:t>
            </a:r>
          </a:p>
          <a:p>
            <a:pPr lvl="1">
              <a:lnSpc>
                <a:spcPct val="90000"/>
              </a:lnSpc>
            </a:pPr>
            <a:r>
              <a:rPr lang="en-US" altLang="ko-KR" sz="2000" dirty="0"/>
              <a:t>Level + Entry</a:t>
            </a:r>
          </a:p>
          <a:p>
            <a:pPr>
              <a:lnSpc>
                <a:spcPct val="90000"/>
              </a:lnSpc>
            </a:pPr>
            <a:endParaRPr lang="en-US" altLang="ko-KR" sz="2400" dirty="0"/>
          </a:p>
        </p:txBody>
      </p:sp>
      <p:sp>
        <p:nvSpPr>
          <p:cNvPr id="4" name="Slide Number Placeholder 3">
            <a:extLst>
              <a:ext uri="{FF2B5EF4-FFF2-40B4-BE49-F238E27FC236}">
                <a16:creationId xmlns:a16="http://schemas.microsoft.com/office/drawing/2014/main" id="{B8D7F93C-1C4F-4EEC-9E7B-56748ED5A63F}"/>
              </a:ext>
            </a:extLst>
          </p:cNvPr>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145871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CB44D6C-A194-4C92-A608-1AA2CC5992F2}"/>
              </a:ext>
            </a:extLst>
          </p:cNvPr>
          <p:cNvSpPr>
            <a:spLocks noGrp="1" noRot="1" noChangeAspect="1" noMove="1" noResize="1" noEditPoints="1" noAdjustHandles="1" noChangeArrowheads="1" noChangeShapeType="1" noTextEdit="1"/>
          </p:cNvSpPr>
          <p:nvPr>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65762A7-CE84-40FE-9B97-D3C158A311FF}"/>
              </a:ext>
            </a:extLst>
          </p:cNvPr>
          <p:cNvSpPr>
            <a:spLocks noGrp="1" noRot="1" noChangeAspect="1" noMove="1" noResize="1" noEditPoints="1" noAdjustHandles="1" noChangeArrowheads="1" noChangeShapeType="1" noTextEdit="1"/>
          </p:cNvSpPr>
          <p:nvPr>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그림 3">
            <a:extLst>
              <a:ext uri="{FF2B5EF4-FFF2-40B4-BE49-F238E27FC236}">
                <a16:creationId xmlns:a16="http://schemas.microsoft.com/office/drawing/2014/main" id="{AA5D1175-0851-405F-9779-994F8EB87871}"/>
              </a:ext>
            </a:extLst>
          </p:cNvPr>
          <p:cNvPicPr>
            <a:picLocks noChangeAspect="1"/>
          </p:cNvPicPr>
          <p:nvPr/>
        </p:nvPicPr>
        <p:blipFill>
          <a:blip r:embed="rId3"/>
          <a:stretch>
            <a:fillRect/>
          </a:stretch>
        </p:blipFill>
        <p:spPr>
          <a:xfrm>
            <a:off x="6369365" y="1293275"/>
            <a:ext cx="4589160" cy="4279392"/>
          </a:xfrm>
          <a:prstGeom prst="rect">
            <a:avLst/>
          </a:prstGeom>
        </p:spPr>
      </p:pic>
      <p:sp>
        <p:nvSpPr>
          <p:cNvPr id="2" name="제목 1"/>
          <p:cNvSpPr>
            <a:spLocks noGrp="1"/>
          </p:cNvSpPr>
          <p:nvPr>
            <p:ph type="title"/>
          </p:nvPr>
        </p:nvSpPr>
        <p:spPr>
          <a:xfrm>
            <a:off x="804672" y="964692"/>
            <a:ext cx="4476806" cy="1188720"/>
          </a:xfrm>
        </p:spPr>
        <p:txBody>
          <a:bodyPr>
            <a:normAutofit/>
          </a:bodyPr>
          <a:lstStyle/>
          <a:p>
            <a:r>
              <a:rPr lang="en-US" altLang="ko-KR" sz="2000" dirty="0"/>
              <a:t>Tapestry</a:t>
            </a:r>
            <a:endParaRPr lang="ko-KR" altLang="en-US" sz="2000" dirty="0"/>
          </a:p>
        </p:txBody>
      </p:sp>
      <p:sp>
        <p:nvSpPr>
          <p:cNvPr id="19" name="내용 개체 틀 2"/>
          <p:cNvSpPr>
            <a:spLocks noGrp="1"/>
          </p:cNvSpPr>
          <p:nvPr>
            <p:ph idx="1"/>
          </p:nvPr>
        </p:nvSpPr>
        <p:spPr>
          <a:xfrm>
            <a:off x="803244" y="2638044"/>
            <a:ext cx="4881694" cy="3263206"/>
          </a:xfrm>
        </p:spPr>
        <p:txBody>
          <a:bodyPr>
            <a:normAutofit/>
          </a:bodyPr>
          <a:lstStyle/>
          <a:p>
            <a:r>
              <a:rPr lang="en-US" altLang="ko-KR" sz="2400" dirty="0"/>
              <a:t>Messages route digit-by-digit</a:t>
            </a:r>
          </a:p>
          <a:p>
            <a:r>
              <a:rPr lang="en-US" altLang="ko-KR" sz="2400" dirty="0"/>
              <a:t>Example path taken by a message</a:t>
            </a:r>
          </a:p>
          <a:p>
            <a:pPr lvl="1"/>
            <a:r>
              <a:rPr lang="en-US" altLang="ko-KR" sz="2000" dirty="0"/>
              <a:t>node ID 67493 -&gt; node ID 34567</a:t>
            </a:r>
          </a:p>
          <a:p>
            <a:pPr lvl="1"/>
            <a:r>
              <a:rPr lang="en-US" altLang="ko-KR" sz="2000" dirty="0"/>
              <a:t>Digits are resolved right to left</a:t>
            </a:r>
          </a:p>
          <a:p>
            <a:pPr lvl="1"/>
            <a:r>
              <a:rPr lang="en-US" altLang="ko-KR" sz="2000" dirty="0"/>
              <a:t>xxxx7-&gt;xxx67-&gt;xx567-&gt;x4567-&gt;34567</a:t>
            </a:r>
          </a:p>
        </p:txBody>
      </p:sp>
      <p:sp>
        <p:nvSpPr>
          <p:cNvPr id="4" name="Slide Number Placeholder 3">
            <a:extLst>
              <a:ext uri="{FF2B5EF4-FFF2-40B4-BE49-F238E27FC236}">
                <a16:creationId xmlns:a16="http://schemas.microsoft.com/office/drawing/2014/main" id="{D6BCF7B5-6CD0-4585-8CA4-E9DD924B9A5C}"/>
              </a:ext>
            </a:extLst>
          </p:cNvPr>
          <p:cNvSpPr>
            <a:spLocks noGrp="1"/>
          </p:cNvSpPr>
          <p:nvPr>
            <p:ph type="sldNum" sz="quarter" idx="12"/>
          </p:nvPr>
        </p:nvSpPr>
        <p:spPr/>
        <p:txBody>
          <a:bodyPr/>
          <a:lstStyle/>
          <a:p>
            <a:fld id="{8A7A6979-0714-4377-B894-6BE4C2D6E202}" type="slidenum">
              <a:rPr lang="en-US" smtClean="0"/>
              <a:pPr/>
              <a:t>37</a:t>
            </a:fld>
            <a:endParaRPr lang="en-US" dirty="0"/>
          </a:p>
        </p:txBody>
      </p:sp>
    </p:spTree>
    <p:extLst>
      <p:ext uri="{BB962C8B-B14F-4D97-AF65-F5344CB8AC3E}">
        <p14:creationId xmlns:p14="http://schemas.microsoft.com/office/powerpoint/2010/main" val="413152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38</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p:spPr>
      </p:pic>
      <p:grpSp>
        <p:nvGrpSpPr>
          <p:cNvPr id="10" name="Group 9"/>
          <p:cNvGrpSpPr/>
          <p:nvPr/>
        </p:nvGrpSpPr>
        <p:grpSpPr>
          <a:xfrm>
            <a:off x="-159634" y="0"/>
            <a:ext cx="12351634" cy="6996022"/>
            <a:chOff x="-157279" y="0"/>
            <a:chExt cx="12349280" cy="6858001"/>
          </a:xfrm>
        </p:grpSpPr>
        <p:sp>
          <p:nvSpPr>
            <p:cNvPr id="5" name="Rectangle 4"/>
            <p:cNvSpPr/>
            <p:nvPr/>
          </p:nvSpPr>
          <p:spPr>
            <a:xfrm>
              <a:off x="-157277" y="0"/>
              <a:ext cx="12349278" cy="326078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197996" y="3260785"/>
              <a:ext cx="8994004" cy="35972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79" y="3260785"/>
              <a:ext cx="1746542" cy="35972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89263" y="4727276"/>
              <a:ext cx="1608733" cy="21307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343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Content Caching, Replication and Migration</a:t>
            </a:r>
          </a:p>
        </p:txBody>
      </p:sp>
      <p:sp>
        <p:nvSpPr>
          <p:cNvPr id="3" name="Content Placeholder 2"/>
          <p:cNvSpPr>
            <a:spLocks noGrp="1"/>
          </p:cNvSpPr>
          <p:nvPr>
            <p:ph idx="1"/>
          </p:nvPr>
        </p:nvSpPr>
        <p:spPr/>
        <p:txBody>
          <a:bodyPr>
            <a:normAutofit/>
          </a:bodyPr>
          <a:lstStyle/>
          <a:p>
            <a:r>
              <a:rPr lang="en-US" sz="2800" dirty="0"/>
              <a:t>P2P content distribution systems rely on the replication of content for</a:t>
            </a:r>
          </a:p>
          <a:p>
            <a:pPr lvl="1">
              <a:buFont typeface="Wingdings" charset="2"/>
              <a:buChar char="Ø"/>
            </a:pPr>
            <a:r>
              <a:rPr lang="en-US" sz="2400" dirty="0"/>
              <a:t>Improving availability of Content</a:t>
            </a:r>
          </a:p>
          <a:p>
            <a:pPr lvl="1">
              <a:buFont typeface="Wingdings" charset="2"/>
              <a:buChar char="Ø"/>
            </a:pPr>
            <a:r>
              <a:rPr lang="en-US" sz="2400" dirty="0"/>
              <a:t>Enhancing Performance and</a:t>
            </a:r>
          </a:p>
          <a:p>
            <a:pPr lvl="1">
              <a:buFont typeface="Wingdings" charset="2"/>
              <a:buChar char="Ø"/>
            </a:pPr>
            <a:r>
              <a:rPr lang="en-US" sz="2400" dirty="0"/>
              <a:t>Resisting censorship attempts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150364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C5A-E29F-47E1-A6E5-998BCC27CEDA}"/>
              </a:ext>
            </a:extLst>
          </p:cNvPr>
          <p:cNvSpPr>
            <a:spLocks noGrp="1"/>
          </p:cNvSpPr>
          <p:nvPr>
            <p:ph type="title"/>
          </p:nvPr>
        </p:nvSpPr>
        <p:spPr/>
        <p:txBody>
          <a:bodyPr/>
          <a:lstStyle/>
          <a:p>
            <a:r>
              <a:rPr lang="en-US" dirty="0"/>
              <a:t>Defining Peer-to-Peer Computing</a:t>
            </a:r>
          </a:p>
        </p:txBody>
      </p:sp>
      <p:sp>
        <p:nvSpPr>
          <p:cNvPr id="3" name="Content Placeholder 2">
            <a:extLst>
              <a:ext uri="{FF2B5EF4-FFF2-40B4-BE49-F238E27FC236}">
                <a16:creationId xmlns:a16="http://schemas.microsoft.com/office/drawing/2014/main" id="{C2DF67AE-BB47-448C-AB77-288A19F473B1}"/>
              </a:ext>
            </a:extLst>
          </p:cNvPr>
          <p:cNvSpPr>
            <a:spLocks noGrp="1"/>
          </p:cNvSpPr>
          <p:nvPr>
            <p:ph idx="1"/>
          </p:nvPr>
        </p:nvSpPr>
        <p:spPr>
          <a:xfrm>
            <a:off x="467946" y="2351806"/>
            <a:ext cx="11303000" cy="2740699"/>
          </a:xfrm>
        </p:spPr>
        <p:txBody>
          <a:bodyPr>
            <a:normAutofit fontScale="92500"/>
          </a:bodyPr>
          <a:lstStyle/>
          <a:p>
            <a:r>
              <a:rPr lang="en" b="1" dirty="0"/>
              <a:t>Strictest definition of peer-to-peer</a:t>
            </a:r>
          </a:p>
          <a:p>
            <a:pPr marL="914400" lvl="1">
              <a:spcBef>
                <a:spcPts val="0"/>
              </a:spcBef>
            </a:pPr>
            <a:r>
              <a:rPr lang="en" dirty="0"/>
              <a:t>All nodes are completely equivalent in terms of functionality and tasks they perform.</a:t>
            </a:r>
          </a:p>
          <a:p>
            <a:pPr marL="914400" lvl="1">
              <a:spcBef>
                <a:spcPts val="0"/>
              </a:spcBef>
            </a:pPr>
            <a:r>
              <a:rPr lang="en" dirty="0"/>
              <a:t>These definitions fail to encompass systems that employ the notion of “supernodes”, which are widely accepted as peer-to-peer</a:t>
            </a:r>
          </a:p>
          <a:p>
            <a:r>
              <a:rPr lang="en" b="1" dirty="0"/>
              <a:t>Definition in Shirky[2000]</a:t>
            </a:r>
          </a:p>
          <a:p>
            <a:pPr marL="914400" lvl="1">
              <a:spcBef>
                <a:spcPts val="0"/>
              </a:spcBef>
            </a:pPr>
            <a:r>
              <a:rPr lang="en" dirty="0"/>
              <a:t>“peer-to-peer is a class of applications that take advantage of resources—storage, cycles, content, human presence—available at the edges of the internet”</a:t>
            </a:r>
          </a:p>
          <a:p>
            <a:pPr marL="914400" lvl="1">
              <a:spcBef>
                <a:spcPts val="0"/>
              </a:spcBef>
            </a:pPr>
            <a:r>
              <a:rPr lang="en" dirty="0"/>
              <a:t>This definition encompass systems that completely rely upon centralized servers for their operation</a:t>
            </a:r>
          </a:p>
          <a:p>
            <a:r>
              <a:rPr lang="en-US" b="1" dirty="0"/>
              <a:t>Overall no general suggestion what “is” Peer-to-Peer and what “is not”.</a:t>
            </a:r>
          </a:p>
          <a:p>
            <a:r>
              <a:rPr lang="en-US" b="1" dirty="0"/>
              <a:t>Author’s definition:</a:t>
            </a:r>
          </a:p>
          <a:p>
            <a:endParaRPr lang="en" dirty="0"/>
          </a:p>
          <a:p>
            <a:endParaRPr lang="en" dirty="0"/>
          </a:p>
          <a:p>
            <a:pPr lvl="1"/>
            <a:endParaRPr lang="en-US" dirty="0"/>
          </a:p>
        </p:txBody>
      </p:sp>
      <p:sp>
        <p:nvSpPr>
          <p:cNvPr id="4" name="TextBox 3">
            <a:extLst>
              <a:ext uri="{FF2B5EF4-FFF2-40B4-BE49-F238E27FC236}">
                <a16:creationId xmlns:a16="http://schemas.microsoft.com/office/drawing/2014/main" id="{A77A79B7-E976-4EFF-9495-1D01635AB089}"/>
              </a:ext>
            </a:extLst>
          </p:cNvPr>
          <p:cNvSpPr txBox="1"/>
          <p:nvPr/>
        </p:nvSpPr>
        <p:spPr>
          <a:xfrm>
            <a:off x="1372987" y="5262764"/>
            <a:ext cx="949291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spcBef>
                <a:spcPts val="0"/>
              </a:spcBef>
              <a:buNone/>
            </a:pPr>
            <a:r>
              <a:rPr lang="en" i="1" dirty="0"/>
              <a:t>Peer-to-peer systems are </a:t>
            </a:r>
            <a:r>
              <a:rPr lang="en" b="1" i="1" dirty="0"/>
              <a:t>distributed systems</a:t>
            </a:r>
            <a:r>
              <a:rPr lang="en" i="1" dirty="0"/>
              <a:t> consisting of interconnected nodes able to </a:t>
            </a:r>
            <a:r>
              <a:rPr lang="en" b="1" i="1" dirty="0"/>
              <a:t>self-organize into network topologies</a:t>
            </a:r>
            <a:r>
              <a:rPr lang="en" i="1" dirty="0"/>
              <a:t> with the purpose of sharing resources such as content, CPU cycles, storage and bandwidth, </a:t>
            </a:r>
            <a:r>
              <a:rPr lang="en" b="1" i="1" dirty="0"/>
              <a:t>capable of adapting to failures</a:t>
            </a:r>
            <a:r>
              <a:rPr lang="en" i="1" dirty="0"/>
              <a:t> and accommodating transient populations of nodes while maintaining acceptable connectivity and performance, </a:t>
            </a:r>
            <a:r>
              <a:rPr lang="en" b="1" i="1" dirty="0"/>
              <a:t>without</a:t>
            </a:r>
            <a:r>
              <a:rPr lang="en" i="1" dirty="0"/>
              <a:t> requiring the intermediation or </a:t>
            </a:r>
            <a:r>
              <a:rPr lang="en" b="1" i="1" dirty="0"/>
              <a:t>support</a:t>
            </a:r>
            <a:r>
              <a:rPr lang="en" i="1" dirty="0"/>
              <a:t> of a </a:t>
            </a:r>
            <a:r>
              <a:rPr lang="en" b="1" i="1" dirty="0"/>
              <a:t>global centralized server</a:t>
            </a:r>
            <a:r>
              <a:rPr lang="en" i="1" dirty="0"/>
              <a:t> or authority.</a:t>
            </a:r>
          </a:p>
        </p:txBody>
      </p:sp>
      <p:sp>
        <p:nvSpPr>
          <p:cNvPr id="6" name="Slide Number Placeholder 5">
            <a:extLst>
              <a:ext uri="{FF2B5EF4-FFF2-40B4-BE49-F238E27FC236}">
                <a16:creationId xmlns:a16="http://schemas.microsoft.com/office/drawing/2014/main" id="{A1F985B4-D7F8-4B74-B5E7-5EE93CB8A52E}"/>
              </a:ext>
            </a:extLst>
          </p:cNvPr>
          <p:cNvSpPr>
            <a:spLocks noGrp="1"/>
          </p:cNvSpPr>
          <p:nvPr>
            <p:ph type="sldNum" sz="quarter" idx="12"/>
          </p:nvPr>
        </p:nvSpPr>
        <p:spPr>
          <a:xfrm>
            <a:off x="10758922" y="6217920"/>
            <a:ext cx="365760" cy="365760"/>
          </a:xfrm>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1370989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Replication (1)</a:t>
            </a:r>
          </a:p>
        </p:txBody>
      </p:sp>
      <p:sp>
        <p:nvSpPr>
          <p:cNvPr id="3" name="Content Placeholder 2"/>
          <p:cNvSpPr>
            <a:spLocks noGrp="1"/>
          </p:cNvSpPr>
          <p:nvPr>
            <p:ph idx="1"/>
          </p:nvPr>
        </p:nvSpPr>
        <p:spPr>
          <a:xfrm>
            <a:off x="1895061" y="2638044"/>
            <a:ext cx="8348869" cy="3579876"/>
          </a:xfrm>
        </p:spPr>
        <p:txBody>
          <a:bodyPr/>
          <a:lstStyle/>
          <a:p>
            <a:pPr lvl="0">
              <a:buFont typeface="Wingdings" charset="2"/>
              <a:buChar char="§"/>
            </a:pPr>
            <a:r>
              <a:rPr lang="en-US" sz="2000" b="1" dirty="0"/>
              <a:t>Passive Replication</a:t>
            </a:r>
            <a:r>
              <a:rPr lang="en-US" sz="2000" dirty="0"/>
              <a:t>: </a:t>
            </a:r>
            <a:r>
              <a:rPr lang="en" sz="2000" dirty="0"/>
              <a:t>Content replication occurs naturally as nodes request and copy content from one another</a:t>
            </a:r>
            <a:r>
              <a:rPr lang="en-US" sz="2000" dirty="0"/>
              <a:t>.</a:t>
            </a:r>
          </a:p>
          <a:p>
            <a:pPr>
              <a:buFont typeface="Wingdings" charset="2"/>
              <a:buChar char="§"/>
            </a:pPr>
            <a:r>
              <a:rPr lang="en-US" sz="2000" b="1" dirty="0"/>
              <a:t>Cache-based Replication: </a:t>
            </a:r>
            <a:r>
              <a:rPr lang="en-US" sz="2000" dirty="0"/>
              <a:t>is the result of caching copies as it passes through the nodes.</a:t>
            </a:r>
          </a:p>
          <a:p>
            <a:pPr lvl="0">
              <a:buFont typeface="Wingdings" charset="2"/>
              <a:buChar char="§"/>
            </a:pPr>
            <a:r>
              <a:rPr lang="en-US" sz="2000" b="1" dirty="0"/>
              <a:t>Active Replication: (</a:t>
            </a:r>
            <a:r>
              <a:rPr lang="en-US" sz="2000" dirty="0"/>
              <a:t>aka proactive) are employed to improve locality of data, as well as availability and performance.</a:t>
            </a:r>
          </a:p>
          <a:p>
            <a:pPr lvl="1">
              <a:buFont typeface="Wingdings" charset="2"/>
              <a:buChar char="§"/>
            </a:pPr>
            <a:r>
              <a:rPr lang="en-US" sz="1800" b="1" i="1" dirty="0"/>
              <a:t>Introspective Replica management</a:t>
            </a:r>
            <a:r>
              <a:rPr lang="en-US" sz="1800" dirty="0"/>
              <a:t>: traffic is observed, and replicas of content objects are created to accommodate demand.</a:t>
            </a:r>
          </a:p>
          <a:p>
            <a:pPr lvl="1">
              <a:buFont typeface="Wingdings" charset="2"/>
              <a:buChar char="§"/>
            </a:pPr>
            <a:r>
              <a:rPr lang="en-US" sz="1800" b="1" i="1" dirty="0"/>
              <a:t>Dynamic replica management: </a:t>
            </a:r>
            <a:r>
              <a:rPr lang="en-US" sz="1800" dirty="0"/>
              <a:t>dynamically place minimum number of replicas while meeting </a:t>
            </a:r>
            <a:r>
              <a:rPr lang="en-US" sz="1800" dirty="0" err="1"/>
              <a:t>QoS</a:t>
            </a:r>
            <a:r>
              <a:rPr lang="en-US" sz="1800" dirty="0"/>
              <a:t> and server capacity.</a:t>
            </a:r>
            <a:endParaRPr lang="en" sz="1800" b="1" i="1" dirty="0"/>
          </a:p>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2118338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41</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p:spPr>
      </p:pic>
      <p:grpSp>
        <p:nvGrpSpPr>
          <p:cNvPr id="10" name="Group 9"/>
          <p:cNvGrpSpPr/>
          <p:nvPr/>
        </p:nvGrpSpPr>
        <p:grpSpPr>
          <a:xfrm>
            <a:off x="-159634" y="0"/>
            <a:ext cx="12351632" cy="7109792"/>
            <a:chOff x="-157279" y="-55763"/>
            <a:chExt cx="12349278" cy="6913764"/>
          </a:xfrm>
        </p:grpSpPr>
        <p:sp>
          <p:nvSpPr>
            <p:cNvPr id="5" name="Rectangle 4"/>
            <p:cNvSpPr/>
            <p:nvPr/>
          </p:nvSpPr>
          <p:spPr>
            <a:xfrm>
              <a:off x="-157279" y="-55763"/>
              <a:ext cx="12349278" cy="306972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44539" y="3013963"/>
              <a:ext cx="7247460" cy="384403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79" y="3013962"/>
              <a:ext cx="3333481" cy="171331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7279" y="4727275"/>
              <a:ext cx="5101816" cy="21307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8697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security</a:t>
            </a:r>
          </a:p>
        </p:txBody>
      </p:sp>
      <p:sp>
        <p:nvSpPr>
          <p:cNvPr id="3" name="Content Placeholder 2"/>
          <p:cNvSpPr>
            <a:spLocks noGrp="1"/>
          </p:cNvSpPr>
          <p:nvPr>
            <p:ph idx="1"/>
          </p:nvPr>
        </p:nvSpPr>
        <p:spPr/>
        <p:txBody>
          <a:bodyPr/>
          <a:lstStyle/>
          <a:p>
            <a:pPr>
              <a:buFont typeface="Wingdings" charset="2"/>
              <a:buChar char="§"/>
            </a:pPr>
            <a:r>
              <a:rPr lang="en-US" dirty="0"/>
              <a:t>Due to their open and autonomous nature, P2P content distribution has the following challenges</a:t>
            </a:r>
          </a:p>
          <a:p>
            <a:pPr lvl="1">
              <a:buFont typeface="Wingdings" charset="2"/>
              <a:buChar char="§"/>
            </a:pPr>
            <a:r>
              <a:rPr lang="en-US" sz="1800" dirty="0"/>
              <a:t>Availability </a:t>
            </a:r>
          </a:p>
          <a:p>
            <a:pPr lvl="1">
              <a:buFont typeface="Wingdings" charset="2"/>
              <a:buChar char="§"/>
            </a:pPr>
            <a:r>
              <a:rPr lang="en-US" sz="1800" dirty="0"/>
              <a:t>Privacy</a:t>
            </a:r>
          </a:p>
          <a:p>
            <a:pPr lvl="1">
              <a:buFont typeface="Wingdings" charset="2"/>
              <a:buChar char="§"/>
            </a:pPr>
            <a:r>
              <a:rPr lang="en-US" sz="1800" dirty="0"/>
              <a:t>Confidentiality</a:t>
            </a:r>
          </a:p>
          <a:p>
            <a:pPr lvl="1">
              <a:buFont typeface="Wingdings" charset="2"/>
              <a:buChar char="§"/>
            </a:pPr>
            <a:r>
              <a:rPr lang="en-US" sz="1800" dirty="0"/>
              <a:t>Integrity </a:t>
            </a:r>
          </a:p>
          <a:p>
            <a:pPr lvl="1">
              <a:buFont typeface="Wingdings" charset="2"/>
              <a:buChar char="§"/>
            </a:pPr>
            <a:r>
              <a:rPr lang="en-US" sz="1800" dirty="0"/>
              <a:t>Authenticity</a:t>
            </a:r>
          </a:p>
          <a:p>
            <a:pPr>
              <a:buFont typeface="Wingdings" charset="2"/>
              <a:buChar char="§"/>
            </a:pPr>
            <a:r>
              <a:rPr lang="en-US" sz="2000" dirty="0"/>
              <a:t>Network nodes must be considered as untrusted parties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42</a:t>
            </a:fld>
            <a:endParaRPr lang="en-US" dirty="0"/>
          </a:p>
        </p:txBody>
      </p:sp>
    </p:spTree>
    <p:extLst>
      <p:ext uri="{BB962C8B-B14F-4D97-AF65-F5344CB8AC3E}">
        <p14:creationId xmlns:p14="http://schemas.microsoft.com/office/powerpoint/2010/main" val="520851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secure storage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77009" y="2638044"/>
                <a:ext cx="8865704" cy="3579876"/>
              </a:xfrm>
            </p:spPr>
            <p:txBody>
              <a:bodyPr>
                <a:normAutofit fontScale="92500" lnSpcReduction="20000"/>
              </a:bodyPr>
              <a:lstStyle/>
              <a:p>
                <a:pPr>
                  <a:buFont typeface="Wingdings" charset="2"/>
                  <a:buChar char="§"/>
                </a:pPr>
                <a:r>
                  <a:rPr lang="en-US" b="1" dirty="0"/>
                  <a:t>Self-Certifying Data</a:t>
                </a:r>
                <a:r>
                  <a:rPr lang="en-US" dirty="0"/>
                  <a:t>: a data whose integrity can be verified by the node retrieving it.</a:t>
                </a:r>
              </a:p>
              <a:p>
                <a:pPr>
                  <a:buFont typeface="Wingdings" charset="2"/>
                  <a:buChar char="§"/>
                </a:pPr>
                <a:r>
                  <a:rPr lang="en-US" b="1" dirty="0"/>
                  <a:t>Information Dispersal</a:t>
                </a:r>
                <a:r>
                  <a:rPr lang="en-US" dirty="0"/>
                  <a:t>: Files are encoded into </a:t>
                </a:r>
                <a14:m>
                  <m:oMath xmlns:m="http://schemas.openxmlformats.org/officeDocument/2006/math">
                    <m:r>
                      <a:rPr lang="en-US" b="0" i="1" smtClean="0">
                        <a:latin typeface="Cambria Math" charset="0"/>
                      </a:rPr>
                      <m:t>𝑚</m:t>
                    </m:r>
                  </m:oMath>
                </a14:m>
                <a:r>
                  <a:rPr lang="en-US" b="1" dirty="0"/>
                  <a:t> </a:t>
                </a:r>
                <a:r>
                  <a:rPr lang="en-US" dirty="0"/>
                  <a:t>blocks, so that any </a:t>
                </a:r>
                <a14:m>
                  <m:oMath xmlns:m="http://schemas.openxmlformats.org/officeDocument/2006/math">
                    <m:r>
                      <a:rPr lang="en-US" i="1" dirty="0" smtClean="0">
                        <a:latin typeface="Cambria Math" charset="0"/>
                      </a:rPr>
                      <m:t>𝑛</m:t>
                    </m:r>
                  </m:oMath>
                </a14:m>
                <a:r>
                  <a:rPr lang="en-US" b="1" dirty="0"/>
                  <a:t> </a:t>
                </a:r>
                <a:r>
                  <a:rPr lang="en-US" dirty="0"/>
                  <a:t>is sufficient to reassemble the original data (</a:t>
                </a:r>
                <a14:m>
                  <m:oMath xmlns:m="http://schemas.openxmlformats.org/officeDocument/2006/math">
                    <m:r>
                      <a:rPr lang="en-US" i="1" dirty="0" smtClean="0">
                        <a:latin typeface="Cambria Math" charset="0"/>
                      </a:rPr>
                      <m:t>𝑚</m:t>
                    </m:r>
                    <m:r>
                      <a:rPr lang="en-US" i="1" dirty="0" smtClean="0">
                        <a:latin typeface="Cambria Math" charset="0"/>
                      </a:rPr>
                      <m:t>&lt;</m:t>
                    </m:r>
                    <m:r>
                      <a:rPr lang="en-US" i="1" dirty="0" smtClean="0">
                        <a:latin typeface="Cambria Math" charset="0"/>
                      </a:rPr>
                      <m:t>𝑛</m:t>
                    </m:r>
                  </m:oMath>
                </a14:m>
                <a:r>
                  <a:rPr lang="en-US" dirty="0"/>
                  <a:t>).</a:t>
                </a:r>
              </a:p>
              <a:p>
                <a:pPr>
                  <a:buFont typeface="Wingdings" charset="2"/>
                  <a:buChar char="§"/>
                </a:pPr>
                <a:r>
                  <a:rPr lang="en-US" b="1" dirty="0"/>
                  <a:t>Shamir’s Secret Sharing Scheme</a:t>
                </a:r>
                <a:r>
                  <a:rPr lang="en-US" dirty="0"/>
                  <a:t>: publisher encrypts a file with any key </a:t>
                </a:r>
                <a14:m>
                  <m:oMath xmlns:m="http://schemas.openxmlformats.org/officeDocument/2006/math">
                    <m:r>
                      <a:rPr lang="en-US" b="1" i="1" dirty="0" smtClean="0">
                        <a:latin typeface="Cambria Math" charset="0"/>
                      </a:rPr>
                      <m:t>𝑲</m:t>
                    </m:r>
                  </m:oMath>
                </a14:m>
                <a:r>
                  <a:rPr lang="en-US" dirty="0"/>
                  <a:t>, then splits </a:t>
                </a:r>
                <a14:m>
                  <m:oMath xmlns:m="http://schemas.openxmlformats.org/officeDocument/2006/math">
                    <m:r>
                      <a:rPr lang="en-US" b="1" i="1" dirty="0" smtClean="0">
                        <a:latin typeface="Cambria Math" charset="0"/>
                      </a:rPr>
                      <m:t>𝑲</m:t>
                    </m:r>
                  </m:oMath>
                </a14:m>
                <a:r>
                  <a:rPr lang="en-US" dirty="0"/>
                  <a:t> into </a:t>
                </a:r>
                <a14:m>
                  <m:oMath xmlns:m="http://schemas.openxmlformats.org/officeDocument/2006/math">
                    <m:r>
                      <a:rPr lang="en-US" b="1" i="1" dirty="0" smtClean="0">
                        <a:latin typeface="Cambria Math" charset="0"/>
                      </a:rPr>
                      <m:t>𝒍</m:t>
                    </m:r>
                  </m:oMath>
                </a14:m>
                <a:r>
                  <a:rPr lang="en-US" dirty="0"/>
                  <a:t> shares, so that any </a:t>
                </a:r>
                <a14:m>
                  <m:oMath xmlns:m="http://schemas.openxmlformats.org/officeDocument/2006/math">
                    <m:r>
                      <a:rPr lang="en-US" b="1" i="1" dirty="0" smtClean="0">
                        <a:latin typeface="Cambria Math" charset="0"/>
                      </a:rPr>
                      <m:t>𝒌</m:t>
                    </m:r>
                  </m:oMath>
                </a14:m>
                <a:r>
                  <a:rPr lang="en-US" dirty="0"/>
                  <a:t> of them can produce </a:t>
                </a:r>
                <a14:m>
                  <m:oMath xmlns:m="http://schemas.openxmlformats.org/officeDocument/2006/math">
                    <m:r>
                      <a:rPr lang="en-US" b="1" i="1" dirty="0" smtClean="0">
                        <a:latin typeface="Cambria Math" charset="0"/>
                      </a:rPr>
                      <m:t>𝑲</m:t>
                    </m:r>
                  </m:oMath>
                </a14:m>
                <a:r>
                  <a:rPr lang="en-US" dirty="0"/>
                  <a:t>, bur </a:t>
                </a:r>
                <a14:m>
                  <m:oMath xmlns:m="http://schemas.openxmlformats.org/officeDocument/2006/math">
                    <m:r>
                      <a:rPr lang="en-US" b="1" i="1" dirty="0" smtClean="0">
                        <a:latin typeface="Cambria Math" charset="0"/>
                      </a:rPr>
                      <m:t>𝒌</m:t>
                    </m:r>
                    <m:r>
                      <a:rPr lang="en-US" b="1" i="1" dirty="0" smtClean="0">
                        <a:latin typeface="Cambria Math" charset="0"/>
                      </a:rPr>
                      <m:t>−</m:t>
                    </m:r>
                    <m:r>
                      <a:rPr lang="en-US" b="1" i="1" dirty="0" smtClean="0">
                        <a:latin typeface="Cambria Math" charset="0"/>
                      </a:rPr>
                      <m:t>𝟏</m:t>
                    </m:r>
                  </m:oMath>
                </a14:m>
                <a:r>
                  <a:rPr lang="en-US" b="1" dirty="0"/>
                  <a:t> </a:t>
                </a:r>
                <a:r>
                  <a:rPr lang="en-US" dirty="0"/>
                  <a:t>gives no hint about </a:t>
                </a:r>
                <a14:m>
                  <m:oMath xmlns:m="http://schemas.openxmlformats.org/officeDocument/2006/math">
                    <m:r>
                      <a:rPr lang="en-US" b="1" i="1" dirty="0" smtClean="0">
                        <a:latin typeface="Cambria Math" charset="0"/>
                      </a:rPr>
                      <m:t>𝑲</m:t>
                    </m:r>
                  </m:oMath>
                </a14:m>
                <a:r>
                  <a:rPr lang="en-US" dirty="0"/>
                  <a:t>.</a:t>
                </a:r>
              </a:p>
              <a:p>
                <a:pPr>
                  <a:buFont typeface="Wingdings" charset="2"/>
                  <a:buChar char="§"/>
                </a:pPr>
                <a:r>
                  <a:rPr lang="en-US" b="1" dirty="0"/>
                  <a:t>Anonymous Cryptographic Relays</a:t>
                </a:r>
                <a:r>
                  <a:rPr lang="en-US" dirty="0"/>
                  <a:t>:  based on publisher, forwarder, </a:t>
                </a:r>
                <a:r>
                  <a:rPr lang="en-US" dirty="0" err="1"/>
                  <a:t>storer</a:t>
                </a:r>
                <a:r>
                  <a:rPr lang="en-US" dirty="0"/>
                  <a:t> and client</a:t>
                </a:r>
              </a:p>
              <a:p>
                <a:pPr marL="571500" lvl="1" indent="-342900">
                  <a:buFont typeface="+mj-lt"/>
                  <a:buAutoNum type="arabicPeriod"/>
                </a:pPr>
                <a:r>
                  <a:rPr lang="en-US" sz="1900" i="1" dirty="0"/>
                  <a:t>Publisher</a:t>
                </a:r>
                <a:r>
                  <a:rPr lang="en-US" sz="1900" dirty="0"/>
                  <a:t> selects several</a:t>
                </a:r>
                <a:r>
                  <a:rPr lang="en-US" sz="1900" i="1" dirty="0"/>
                  <a:t> forwarders </a:t>
                </a:r>
                <a:r>
                  <a:rPr lang="en-US" sz="1900" dirty="0"/>
                  <a:t>and sends to them via anonymous connection, encrypted shares of files.</a:t>
                </a:r>
              </a:p>
              <a:p>
                <a:pPr marL="571500" lvl="1" indent="-342900">
                  <a:buFont typeface="+mj-lt"/>
                  <a:buAutoNum type="arabicPeriod"/>
                </a:pPr>
                <a:r>
                  <a:rPr lang="en-US" sz="1900" i="1" dirty="0"/>
                  <a:t>Forwarders</a:t>
                </a:r>
                <a:r>
                  <a:rPr lang="en-US" sz="1900" dirty="0"/>
                  <a:t> select other nodes to act as</a:t>
                </a:r>
                <a:r>
                  <a:rPr lang="en-US" sz="1900" i="1" dirty="0"/>
                  <a:t> </a:t>
                </a:r>
                <a:r>
                  <a:rPr lang="en-US" sz="1900" i="1" dirty="0" err="1"/>
                  <a:t>storers</a:t>
                </a:r>
                <a:r>
                  <a:rPr lang="en-US" sz="1900" i="1" dirty="0"/>
                  <a:t> </a:t>
                </a:r>
                <a:r>
                  <a:rPr lang="en-US" sz="1900" dirty="0"/>
                  <a:t>for the shares and forwards the shares to them.</a:t>
                </a:r>
              </a:p>
              <a:p>
                <a:pPr marL="571500" lvl="1" indent="-342900">
                  <a:buFont typeface="+mj-lt"/>
                  <a:buAutoNum type="arabicPeriod"/>
                </a:pPr>
                <a:r>
                  <a:rPr lang="en-US" sz="1900" i="1" dirty="0"/>
                  <a:t>Publisher</a:t>
                </a:r>
                <a:r>
                  <a:rPr lang="en-US" sz="1900" dirty="0"/>
                  <a:t> destroys them and announces the filename together with the list of forwarders, once the all the shares are stored.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77009" y="2638044"/>
                <a:ext cx="8865704" cy="3579876"/>
              </a:xfrm>
              <a:blipFill rotWithShape="0">
                <a:blip r:embed="rId3"/>
                <a:stretch>
                  <a:fillRect l="-344" t="-2044" r="-8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A7A6979-0714-4377-B894-6BE4C2D6E202}" type="slidenum">
              <a:rPr lang="en-US" smtClean="0"/>
              <a:pPr/>
              <a:t>43</a:t>
            </a:fld>
            <a:endParaRPr lang="en-US" dirty="0"/>
          </a:p>
        </p:txBody>
      </p:sp>
    </p:spTree>
    <p:extLst>
      <p:ext uri="{BB962C8B-B14F-4D97-AF65-F5344CB8AC3E}">
        <p14:creationId xmlns:p14="http://schemas.microsoft.com/office/powerpoint/2010/main" val="1832338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secure storage (2)</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Smartcards</a:t>
            </a:r>
            <a:r>
              <a:rPr lang="en-US" dirty="0"/>
              <a:t>: used to track each node’s use of remote resources and issuing digitally signed tickets</a:t>
            </a:r>
          </a:p>
          <a:p>
            <a:pPr>
              <a:buFont typeface="Wingdings" charset="2"/>
              <a:buChar char="§"/>
            </a:pPr>
            <a:r>
              <a:rPr lang="en-US" b="1" dirty="0"/>
              <a:t>Distributed </a:t>
            </a:r>
            <a:r>
              <a:rPr lang="en-US" b="1" dirty="0" err="1"/>
              <a:t>Steganographic</a:t>
            </a:r>
            <a:r>
              <a:rPr lang="en-US" b="1" dirty="0"/>
              <a:t> File Systems</a:t>
            </a:r>
            <a:r>
              <a:rPr lang="en-US" dirty="0"/>
              <a:t>: encrypted blocks are indistinguishable from random substrate, so that their presence cannot even be detected.</a:t>
            </a:r>
          </a:p>
          <a:p>
            <a:pPr>
              <a:buFont typeface="Wingdings" charset="2"/>
              <a:buChar char="§"/>
            </a:pPr>
            <a:r>
              <a:rPr lang="en-US" b="1" dirty="0"/>
              <a:t>Erasure Coding</a:t>
            </a:r>
            <a:r>
              <a:rPr lang="en-US" dirty="0"/>
              <a:t>: data is broken into blocks and spread over many servers.</a:t>
            </a:r>
          </a:p>
          <a:p>
            <a:pPr lvl="1">
              <a:buFont typeface="Wingdings" charset="2"/>
              <a:buChar char="§"/>
            </a:pPr>
            <a:r>
              <a:rPr lang="en-US" sz="1800" dirty="0"/>
              <a:t> Only a fraction is need to reconstruct the original block</a:t>
            </a:r>
          </a:p>
        </p:txBody>
      </p:sp>
      <p:sp>
        <p:nvSpPr>
          <p:cNvPr id="4" name="Slide Number Placeholder 3"/>
          <p:cNvSpPr>
            <a:spLocks noGrp="1"/>
          </p:cNvSpPr>
          <p:nvPr>
            <p:ph type="sldNum" sz="quarter" idx="12"/>
          </p:nvPr>
        </p:nvSpPr>
        <p:spPr/>
        <p:txBody>
          <a:bodyPr/>
          <a:lstStyle/>
          <a:p>
            <a:fld id="{8A7A6979-0714-4377-B894-6BE4C2D6E202}" type="slidenum">
              <a:rPr lang="en-US" smtClean="0"/>
              <a:pPr/>
              <a:t>44</a:t>
            </a:fld>
            <a:endParaRPr lang="en-US" dirty="0"/>
          </a:p>
        </p:txBody>
      </p:sp>
    </p:spTree>
    <p:extLst>
      <p:ext uri="{BB962C8B-B14F-4D97-AF65-F5344CB8AC3E}">
        <p14:creationId xmlns:p14="http://schemas.microsoft.com/office/powerpoint/2010/main" val="1979548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secure routing</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Goal: </a:t>
            </a:r>
            <a:r>
              <a:rPr lang="en-US" dirty="0"/>
              <a:t>resolve problem of malicious nodes attempting to corrupt, delete, deny access to, or supply stale copies of object replicas.</a:t>
            </a:r>
          </a:p>
          <a:p>
            <a:pPr>
              <a:buFont typeface="Wingdings" charset="2"/>
              <a:buChar char="§"/>
            </a:pPr>
            <a:r>
              <a:rPr lang="en-US" b="1" dirty="0"/>
              <a:t>Problems to cope</a:t>
            </a:r>
          </a:p>
          <a:p>
            <a:pPr marL="571500" lvl="1" indent="-342900">
              <a:buFont typeface="+mj-lt"/>
              <a:buAutoNum type="arabicPeriod"/>
            </a:pPr>
            <a:r>
              <a:rPr lang="en-US" sz="1800" dirty="0"/>
              <a:t>Secure assignment of IDs to nodes</a:t>
            </a:r>
          </a:p>
          <a:p>
            <a:pPr marL="571500" lvl="1" indent="-342900">
              <a:buFont typeface="+mj-lt"/>
              <a:buAutoNum type="arabicPeriod"/>
            </a:pPr>
            <a:r>
              <a:rPr lang="en-US" sz="1800" dirty="0"/>
              <a:t>Secure maintenance of routing tables</a:t>
            </a:r>
          </a:p>
          <a:p>
            <a:pPr marL="571500" lvl="1" indent="-342900">
              <a:buFont typeface="+mj-lt"/>
              <a:buAutoNum type="arabicPeriod"/>
            </a:pPr>
            <a:r>
              <a:rPr lang="en-US" sz="1800" dirty="0"/>
              <a:t>Secure forwarding of messages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45</a:t>
            </a:fld>
            <a:endParaRPr lang="en-US" dirty="0"/>
          </a:p>
        </p:txBody>
      </p:sp>
    </p:spTree>
    <p:extLst>
      <p:ext uri="{BB962C8B-B14F-4D97-AF65-F5344CB8AC3E}">
        <p14:creationId xmlns:p14="http://schemas.microsoft.com/office/powerpoint/2010/main" val="1554058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5.3 access control, authentication and identity management</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Sybil Attack: </a:t>
            </a:r>
            <a:r>
              <a:rPr lang="en-US" dirty="0"/>
              <a:t>Same physical entity appearing under different identities</a:t>
            </a:r>
          </a:p>
          <a:p>
            <a:pPr>
              <a:buFont typeface="Wingdings" charset="2"/>
              <a:buChar char="§"/>
            </a:pPr>
            <a:r>
              <a:rPr lang="en-US" dirty="0"/>
              <a:t>This poses security threat, especially in P2P systems that employ content replication, or fragmentation schemes over many peers</a:t>
            </a:r>
          </a:p>
          <a:p>
            <a:pPr>
              <a:buFont typeface="Wingdings" charset="2"/>
              <a:buChar char="§"/>
            </a:pPr>
            <a:r>
              <a:rPr lang="en-US" dirty="0"/>
              <a:t>Unless central Certification or identification authority is employed P2P are susceptible to </a:t>
            </a:r>
            <a:r>
              <a:rPr lang="en-US" dirty="0" err="1"/>
              <a:t>sybil</a:t>
            </a:r>
            <a:r>
              <a:rPr lang="en-US" dirty="0"/>
              <a:t> attack</a:t>
            </a:r>
          </a:p>
          <a:p>
            <a:pPr>
              <a:buFont typeface="Wingdings" charset="2"/>
              <a:buChar char="§"/>
            </a:pPr>
            <a:r>
              <a:rPr lang="en-US" dirty="0"/>
              <a:t>Proposed Solution: resource-demanding identification challenges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46</a:t>
            </a:fld>
            <a:endParaRPr lang="en-US" dirty="0"/>
          </a:p>
        </p:txBody>
      </p:sp>
    </p:spTree>
    <p:extLst>
      <p:ext uri="{BB962C8B-B14F-4D97-AF65-F5344CB8AC3E}">
        <p14:creationId xmlns:p14="http://schemas.microsoft.com/office/powerpoint/2010/main" val="100802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47</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p:spPr>
      </p:pic>
      <p:grpSp>
        <p:nvGrpSpPr>
          <p:cNvPr id="10" name="Group 9"/>
          <p:cNvGrpSpPr/>
          <p:nvPr/>
        </p:nvGrpSpPr>
        <p:grpSpPr>
          <a:xfrm>
            <a:off x="-239451" y="1"/>
            <a:ext cx="12351634" cy="6996022"/>
            <a:chOff x="-157279" y="1"/>
            <a:chExt cx="12349280" cy="6858000"/>
          </a:xfrm>
        </p:grpSpPr>
        <p:sp>
          <p:nvSpPr>
            <p:cNvPr id="5" name="Rectangle 4"/>
            <p:cNvSpPr/>
            <p:nvPr/>
          </p:nvSpPr>
          <p:spPr>
            <a:xfrm>
              <a:off x="-157277" y="1"/>
              <a:ext cx="12349278" cy="312548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46396" y="3125486"/>
              <a:ext cx="5445604" cy="373251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79" y="3125486"/>
              <a:ext cx="5075224" cy="373251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917945" y="3996272"/>
              <a:ext cx="1828449" cy="286172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77410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Provisions for anonymity (1)</a:t>
            </a:r>
          </a:p>
        </p:txBody>
      </p:sp>
      <p:sp>
        <p:nvSpPr>
          <p:cNvPr id="3" name="Content Placeholder 2"/>
          <p:cNvSpPr>
            <a:spLocks noGrp="1"/>
          </p:cNvSpPr>
          <p:nvPr>
            <p:ph idx="1"/>
          </p:nvPr>
        </p:nvSpPr>
        <p:spPr>
          <a:xfrm>
            <a:off x="2231136" y="2638044"/>
            <a:ext cx="7729728" cy="3101983"/>
          </a:xfrm>
        </p:spPr>
        <p:txBody>
          <a:bodyPr/>
          <a:lstStyle/>
          <a:p>
            <a:pPr>
              <a:buFont typeface="Wingdings" charset="2"/>
              <a:buChar char="§"/>
            </a:pPr>
            <a:r>
              <a:rPr lang="en-US" dirty="0"/>
              <a:t>For privacy, confidentiality, and censorship</a:t>
            </a:r>
          </a:p>
          <a:p>
            <a:pPr>
              <a:buFont typeface="Wingdings" charset="2"/>
              <a:buChar char="§"/>
            </a:pPr>
            <a:r>
              <a:rPr lang="en-US" b="1" dirty="0"/>
              <a:t>Anonymity: </a:t>
            </a:r>
            <a:r>
              <a:rPr lang="en-US" dirty="0"/>
              <a:t> refers</a:t>
            </a:r>
          </a:p>
          <a:p>
            <a:pPr lvl="1">
              <a:buFont typeface="Wingdings" charset="2"/>
              <a:buChar char="§"/>
            </a:pPr>
            <a:r>
              <a:rPr lang="en-US" sz="1800" dirty="0"/>
              <a:t>Author (or publisher) of the content</a:t>
            </a:r>
          </a:p>
          <a:p>
            <a:pPr lvl="1">
              <a:buFont typeface="Wingdings" charset="2"/>
              <a:buChar char="§"/>
            </a:pPr>
            <a:r>
              <a:rPr lang="en-US" sz="1800" dirty="0"/>
              <a:t>Identity of a node storing the content</a:t>
            </a:r>
          </a:p>
          <a:p>
            <a:pPr lvl="1">
              <a:buFont typeface="Wingdings" charset="2"/>
              <a:buChar char="§"/>
            </a:pPr>
            <a:r>
              <a:rPr lang="en-US" sz="1800" dirty="0"/>
              <a:t>Identity and details of the content itself</a:t>
            </a:r>
          </a:p>
          <a:p>
            <a:pPr lvl="1">
              <a:buFont typeface="Wingdings" charset="2"/>
              <a:buChar char="§"/>
            </a:pPr>
            <a:r>
              <a:rPr lang="en-US" sz="1800" dirty="0"/>
              <a:t>Details of a query for retrieval of the content</a:t>
            </a:r>
          </a:p>
        </p:txBody>
      </p:sp>
      <p:sp>
        <p:nvSpPr>
          <p:cNvPr id="4" name="Slide Number Placeholder 3"/>
          <p:cNvSpPr>
            <a:spLocks noGrp="1"/>
          </p:cNvSpPr>
          <p:nvPr>
            <p:ph type="sldNum" sz="quarter" idx="12"/>
          </p:nvPr>
        </p:nvSpPr>
        <p:spPr/>
        <p:txBody>
          <a:bodyPr/>
          <a:lstStyle/>
          <a:p>
            <a:fld id="{8A7A6979-0714-4377-B894-6BE4C2D6E202}" type="slidenum">
              <a:rPr lang="en-US" smtClean="0"/>
              <a:pPr/>
              <a:t>48</a:t>
            </a:fld>
            <a:endParaRPr lang="en-US" dirty="0"/>
          </a:p>
        </p:txBody>
      </p:sp>
    </p:spTree>
    <p:extLst>
      <p:ext uri="{BB962C8B-B14F-4D97-AF65-F5344CB8AC3E}">
        <p14:creationId xmlns:p14="http://schemas.microsoft.com/office/powerpoint/2010/main" val="477144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Provisions for anonymity (2)</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Disassociation of Content Source and Request</a:t>
            </a:r>
            <a:r>
              <a:rPr lang="en-US" dirty="0"/>
              <a:t>: makes it infeasible to discover the true origin or destination of a file passing through its network and difficult for a node operator to determine or be held responsible for the actual content of their own node.</a:t>
            </a:r>
          </a:p>
          <a:p>
            <a:pPr>
              <a:buFont typeface="Wingdings" charset="2"/>
              <a:buChar char="§"/>
            </a:pPr>
            <a:r>
              <a:rPr lang="en-US" b="1" dirty="0"/>
              <a:t>Anonymous Connection Layers</a:t>
            </a:r>
            <a:r>
              <a:rPr lang="en-US" dirty="0"/>
              <a:t>: provide anonymous infrastructure</a:t>
            </a:r>
          </a:p>
          <a:p>
            <a:pPr>
              <a:buFont typeface="Wingdings" charset="2"/>
              <a:buChar char="§"/>
            </a:pPr>
            <a:r>
              <a:rPr lang="en-US" b="1" dirty="0"/>
              <a:t>Censorship Resistant Lookup</a:t>
            </a:r>
            <a:r>
              <a:rPr lang="en-US" dirty="0"/>
              <a:t>: provides censorship resistance by focusing on publisher, </a:t>
            </a:r>
            <a:r>
              <a:rPr lang="en-US" dirty="0" err="1"/>
              <a:t>storer</a:t>
            </a:r>
            <a:r>
              <a:rPr lang="en-US" dirty="0"/>
              <a:t>, and retriever anonymity, and by making it difficult for a node to voluntarily assume responsibility for a certain document[Chord].</a:t>
            </a:r>
            <a:endParaRPr lang="en-US" b="1"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49</a:t>
            </a:fld>
            <a:endParaRPr lang="en-US" dirty="0"/>
          </a:p>
        </p:txBody>
      </p:sp>
    </p:spTree>
    <p:extLst>
      <p:ext uri="{BB962C8B-B14F-4D97-AF65-F5344CB8AC3E}">
        <p14:creationId xmlns:p14="http://schemas.microsoft.com/office/powerpoint/2010/main" val="213224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5DFC-F01E-4DB0-8A33-F7BB9F4051BA}"/>
              </a:ext>
            </a:extLst>
          </p:cNvPr>
          <p:cNvSpPr>
            <a:spLocks noGrp="1"/>
          </p:cNvSpPr>
          <p:nvPr>
            <p:ph type="title"/>
          </p:nvPr>
        </p:nvSpPr>
        <p:spPr/>
        <p:txBody>
          <a:bodyPr/>
          <a:lstStyle/>
          <a:p>
            <a:r>
              <a:rPr lang="en-US" dirty="0"/>
              <a:t>Peer-to-Peer and Grid Computing</a:t>
            </a:r>
          </a:p>
        </p:txBody>
      </p:sp>
      <p:sp>
        <p:nvSpPr>
          <p:cNvPr id="3" name="Content Placeholder 2">
            <a:extLst>
              <a:ext uri="{FF2B5EF4-FFF2-40B4-BE49-F238E27FC236}">
                <a16:creationId xmlns:a16="http://schemas.microsoft.com/office/drawing/2014/main" id="{6ADDA9E2-69E0-4B30-A53A-1A7985F7A388}"/>
              </a:ext>
            </a:extLst>
          </p:cNvPr>
          <p:cNvSpPr>
            <a:spLocks noGrp="1"/>
          </p:cNvSpPr>
          <p:nvPr>
            <p:ph idx="1"/>
          </p:nvPr>
        </p:nvSpPr>
        <p:spPr>
          <a:xfrm>
            <a:off x="2231136" y="2638044"/>
            <a:ext cx="7729728" cy="3101983"/>
          </a:xfrm>
        </p:spPr>
        <p:txBody>
          <a:bodyPr/>
          <a:lstStyle/>
          <a:p>
            <a:pPr algn="just"/>
            <a:r>
              <a:rPr lang="en-US" b="1" dirty="0"/>
              <a:t>What are grids?</a:t>
            </a:r>
          </a:p>
          <a:p>
            <a:pPr algn="just"/>
            <a:r>
              <a:rPr lang="en-US" b="1" dirty="0"/>
              <a:t>Differences ?</a:t>
            </a:r>
          </a:p>
          <a:p>
            <a:pPr algn="just"/>
            <a:r>
              <a:rPr lang="en-US" b="1" dirty="0"/>
              <a:t>To sum um:</a:t>
            </a:r>
          </a:p>
          <a:p>
            <a:pPr algn="just"/>
            <a:endParaRPr lang="en-US" b="1" dirty="0"/>
          </a:p>
          <a:p>
            <a:pPr algn="just"/>
            <a:endParaRPr lang="en-US" b="1" dirty="0"/>
          </a:p>
          <a:p>
            <a:pPr algn="just"/>
            <a:r>
              <a:rPr lang="en-US" b="1" dirty="0"/>
              <a:t>In addition….</a:t>
            </a:r>
          </a:p>
          <a:p>
            <a:pPr algn="just"/>
            <a:endParaRPr lang="en-US" dirty="0"/>
          </a:p>
        </p:txBody>
      </p:sp>
      <p:sp>
        <p:nvSpPr>
          <p:cNvPr id="4" name="TextBox 3">
            <a:extLst>
              <a:ext uri="{FF2B5EF4-FFF2-40B4-BE49-F238E27FC236}">
                <a16:creationId xmlns:a16="http://schemas.microsoft.com/office/drawing/2014/main" id="{F027946F-67F4-4397-923F-AD11AEA13704}"/>
              </a:ext>
            </a:extLst>
          </p:cNvPr>
          <p:cNvSpPr txBox="1"/>
          <p:nvPr/>
        </p:nvSpPr>
        <p:spPr>
          <a:xfrm>
            <a:off x="2231136" y="3865869"/>
            <a:ext cx="77297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Grid computing addresses infrastructure, but not yet failure, while peer-to-peer addresses failure, but not yet infrastructure” [Foster and </a:t>
            </a:r>
            <a:r>
              <a:rPr lang="en-US" i="1" dirty="0" err="1"/>
              <a:t>Iamnitchi</a:t>
            </a:r>
            <a:r>
              <a:rPr lang="en-US" i="1" dirty="0"/>
              <a:t> 2003].</a:t>
            </a:r>
          </a:p>
        </p:txBody>
      </p:sp>
      <p:sp>
        <p:nvSpPr>
          <p:cNvPr id="6" name="Slide Number Placeholder 5">
            <a:extLst>
              <a:ext uri="{FF2B5EF4-FFF2-40B4-BE49-F238E27FC236}">
                <a16:creationId xmlns:a16="http://schemas.microsoft.com/office/drawing/2014/main" id="{90869C2E-31AB-423B-A8D3-3D91A40E84CF}"/>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672146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50</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p:spPr>
      </p:pic>
      <p:grpSp>
        <p:nvGrpSpPr>
          <p:cNvPr id="10" name="Group 9"/>
          <p:cNvGrpSpPr/>
          <p:nvPr/>
        </p:nvGrpSpPr>
        <p:grpSpPr>
          <a:xfrm>
            <a:off x="-159634" y="-138023"/>
            <a:ext cx="12351634" cy="6996024"/>
            <a:chOff x="-157279" y="-1"/>
            <a:chExt cx="12349280" cy="6858002"/>
          </a:xfrm>
        </p:grpSpPr>
        <p:sp>
          <p:nvSpPr>
            <p:cNvPr id="5" name="Rectangle 4"/>
            <p:cNvSpPr/>
            <p:nvPr/>
          </p:nvSpPr>
          <p:spPr>
            <a:xfrm>
              <a:off x="-157277" y="-1"/>
              <a:ext cx="12349278" cy="4103560"/>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46396" y="3967563"/>
              <a:ext cx="5445604" cy="289043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79" y="3967563"/>
              <a:ext cx="5075224" cy="289043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917945" y="4837942"/>
              <a:ext cx="1828449" cy="202005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79106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provisions for deniability (1)</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Definition: </a:t>
            </a:r>
            <a:r>
              <a:rPr lang="en-US" dirty="0"/>
              <a:t>it refers to user’s ability to deny knowledge of content stored in their node</a:t>
            </a:r>
          </a:p>
          <a:p>
            <a:pPr>
              <a:buFont typeface="Wingdings" charset="2"/>
              <a:buChar char="§"/>
            </a:pPr>
            <a:r>
              <a:rPr lang="en-US" dirty="0"/>
              <a:t>Users cannot be held responsible for</a:t>
            </a:r>
          </a:p>
          <a:p>
            <a:pPr lvl="1">
              <a:buFont typeface="Wingdings" charset="2"/>
              <a:buChar char="§"/>
            </a:pPr>
            <a:r>
              <a:rPr lang="en-US" sz="1800" dirty="0"/>
              <a:t>the content stored in their node, or </a:t>
            </a:r>
          </a:p>
          <a:p>
            <a:pPr lvl="1">
              <a:buFont typeface="Wingdings" charset="2"/>
              <a:buChar char="§"/>
            </a:pPr>
            <a:r>
              <a:rPr lang="en-US" sz="1800" dirty="0"/>
              <a:t>actions that have been carried out by their node as part of it’s operation</a:t>
            </a:r>
          </a:p>
          <a:p>
            <a:pPr>
              <a:buFont typeface="Wingdings" charset="2"/>
              <a:buChar char="§"/>
            </a:pPr>
            <a:r>
              <a:rPr lang="en-US" sz="2000" dirty="0"/>
              <a:t>Deniable P2P system</a:t>
            </a:r>
          </a:p>
          <a:p>
            <a:pPr lvl="1">
              <a:buFont typeface="Wingdings" charset="2"/>
              <a:buChar char="§"/>
            </a:pPr>
            <a:r>
              <a:rPr lang="en-US" sz="1800" dirty="0"/>
              <a:t>Increases the degree of freedom it provides to its users</a:t>
            </a:r>
          </a:p>
          <a:p>
            <a:pPr lvl="1">
              <a:buFont typeface="Wingdings" charset="2"/>
              <a:buChar char="§"/>
            </a:pPr>
            <a:r>
              <a:rPr lang="en-US" sz="1800" dirty="0"/>
              <a:t>Makes the exchange of illegal content less risky and easier</a:t>
            </a:r>
          </a:p>
        </p:txBody>
      </p:sp>
      <p:sp>
        <p:nvSpPr>
          <p:cNvPr id="4" name="Slide Number Placeholder 3"/>
          <p:cNvSpPr>
            <a:spLocks noGrp="1"/>
          </p:cNvSpPr>
          <p:nvPr>
            <p:ph type="sldNum" sz="quarter" idx="12"/>
          </p:nvPr>
        </p:nvSpPr>
        <p:spPr/>
        <p:txBody>
          <a:bodyPr/>
          <a:lstStyle/>
          <a:p>
            <a:fld id="{8A7A6979-0714-4377-B894-6BE4C2D6E202}" type="slidenum">
              <a:rPr lang="en-US" smtClean="0"/>
              <a:pPr/>
              <a:t>51</a:t>
            </a:fld>
            <a:endParaRPr lang="en-US" dirty="0"/>
          </a:p>
        </p:txBody>
      </p:sp>
    </p:spTree>
    <p:extLst>
      <p:ext uri="{BB962C8B-B14F-4D97-AF65-F5344CB8AC3E}">
        <p14:creationId xmlns:p14="http://schemas.microsoft.com/office/powerpoint/2010/main" val="1519721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provisions for deniability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dirty="0"/>
                  <a:t>Deniability can apply to both content being stored and content being transferred</a:t>
                </a:r>
              </a:p>
              <a:p>
                <a:pPr>
                  <a:buFont typeface="Wingdings" charset="2"/>
                  <a:buChar char="§"/>
                </a:pPr>
                <a:r>
                  <a:rPr lang="en-US" b="1" dirty="0"/>
                  <a:t>Deniability of Stored Content</a:t>
                </a:r>
                <a:r>
                  <a:rPr lang="en-US" dirty="0"/>
                  <a:t>: is offered by systems that store encrypted shares of files and no keys for them, and therefore, cannot know the content of the files whose shares they are storing.</a:t>
                </a:r>
              </a:p>
              <a:p>
                <a:pPr>
                  <a:buFont typeface="Wingdings" charset="2"/>
                  <a:buChar char="§"/>
                </a:pPr>
                <a:r>
                  <a:rPr lang="en-US" b="1" dirty="0"/>
                  <a:t>Deniability of Contents in Transit</a:t>
                </a:r>
                <a:r>
                  <a:rPr lang="en-US" dirty="0"/>
                  <a:t>: offered through the use of anonymous connection layers</a:t>
                </a:r>
              </a:p>
              <a:p>
                <a:pPr lvl="1">
                  <a:buFont typeface="Wingdings" charset="2"/>
                  <a:buChar char="§"/>
                </a:pPr>
                <a:r>
                  <a:rPr lang="en-US" sz="1800" dirty="0"/>
                  <a:t>It makes it possible to deny that a request from a client node </a:t>
                </a:r>
                <a14:m>
                  <m:oMath xmlns:m="http://schemas.openxmlformats.org/officeDocument/2006/math">
                    <m:r>
                      <a:rPr lang="en-US" sz="1800" i="1" dirty="0" smtClean="0">
                        <a:latin typeface="Cambria Math" charset="0"/>
                      </a:rPr>
                      <m:t>𝑛</m:t>
                    </m:r>
                    <m:r>
                      <a:rPr lang="en-US" sz="1800" i="1" baseline="-25000" dirty="0" err="1" smtClean="0">
                        <a:latin typeface="Cambria Math" charset="0"/>
                      </a:rPr>
                      <m:t>𝑐</m:t>
                    </m:r>
                  </m:oMath>
                </a14:m>
                <a:r>
                  <a:rPr lang="en-US" sz="1800" dirty="0"/>
                  <a:t> had anything to do with a share arriving at</a:t>
                </a:r>
                <a14:m>
                  <m:oMath xmlns:m="http://schemas.openxmlformats.org/officeDocument/2006/math">
                    <m:r>
                      <a:rPr lang="en-US" sz="1800" i="1" dirty="0" smtClean="0">
                        <a:latin typeface="Cambria Math" charset="0"/>
                      </a:rPr>
                      <m:t> </m:t>
                    </m:r>
                    <m:r>
                      <a:rPr lang="en-US" sz="1800" i="1" dirty="0" err="1" smtClean="0">
                        <a:latin typeface="Cambria Math" charset="0"/>
                      </a:rPr>
                      <m:t>𝑛</m:t>
                    </m:r>
                    <m:r>
                      <a:rPr lang="en-US" sz="1800" i="1" baseline="-25000" dirty="0" err="1" smtClean="0">
                        <a:latin typeface="Cambria Math" charset="0"/>
                      </a:rPr>
                      <m:t>𝑐</m:t>
                    </m:r>
                    <m:r>
                      <a:rPr lang="en-US" sz="1800" i="1" dirty="0" smtClean="0">
                        <a:latin typeface="Cambria Math" charset="0"/>
                      </a:rPr>
                      <m:t> </m:t>
                    </m:r>
                  </m:oMath>
                </a14:m>
                <a:r>
                  <a:rPr lang="en-US" sz="1800" dirty="0"/>
                  <a:t>sometime later.</a:t>
                </a:r>
              </a:p>
              <a:p>
                <a:pPr lvl="1">
                  <a:buFont typeface="Wingdings" charset="2"/>
                  <a:buChar char="§"/>
                </a:pPr>
                <a:r>
                  <a:rPr lang="en-US" sz="1800" dirty="0"/>
                  <a:t>Make it infeasible to discover the true origin of a file passing through the network.</a:t>
                </a:r>
              </a:p>
              <a:p>
                <a:pPr>
                  <a:buFont typeface="Wingdings" charset="2"/>
                  <a:buChar char="§"/>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63757" y="2638044"/>
                <a:ext cx="9560925" cy="3101983"/>
              </a:xfrm>
              <a:blipFill rotWithShape="0">
                <a:blip r:embed="rId2"/>
                <a:stretch>
                  <a:fillRect l="-446" t="-1179" r="-7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A7A6979-0714-4377-B894-6BE4C2D6E202}" type="slidenum">
              <a:rPr lang="en-US" smtClean="0"/>
              <a:pPr/>
              <a:t>52</a:t>
            </a:fld>
            <a:endParaRPr lang="en-US" dirty="0"/>
          </a:p>
        </p:txBody>
      </p:sp>
    </p:spTree>
    <p:extLst>
      <p:ext uri="{BB962C8B-B14F-4D97-AF65-F5344CB8AC3E}">
        <p14:creationId xmlns:p14="http://schemas.microsoft.com/office/powerpoint/2010/main" val="717366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53</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p:spPr>
      </p:pic>
      <p:grpSp>
        <p:nvGrpSpPr>
          <p:cNvPr id="10" name="Group 9"/>
          <p:cNvGrpSpPr/>
          <p:nvPr/>
        </p:nvGrpSpPr>
        <p:grpSpPr>
          <a:xfrm>
            <a:off x="-159634" y="-138022"/>
            <a:ext cx="12351634" cy="6996022"/>
            <a:chOff x="-157279" y="0"/>
            <a:chExt cx="12349280" cy="6858000"/>
          </a:xfrm>
        </p:grpSpPr>
        <p:sp>
          <p:nvSpPr>
            <p:cNvPr id="5" name="Rectangle 4"/>
            <p:cNvSpPr/>
            <p:nvPr/>
          </p:nvSpPr>
          <p:spPr>
            <a:xfrm>
              <a:off x="-157277" y="0"/>
              <a:ext cx="12349278" cy="326078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654344" y="3260785"/>
              <a:ext cx="3537655" cy="35972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79" y="3260786"/>
              <a:ext cx="6797677" cy="164210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7279" y="4902896"/>
              <a:ext cx="8811621" cy="195510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81919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Incentive mechanisms and accountability (1)</a:t>
            </a:r>
          </a:p>
        </p:txBody>
      </p:sp>
      <p:sp>
        <p:nvSpPr>
          <p:cNvPr id="3" name="Content Placeholder 2"/>
          <p:cNvSpPr>
            <a:spLocks noGrp="1"/>
          </p:cNvSpPr>
          <p:nvPr>
            <p:ph idx="1"/>
          </p:nvPr>
        </p:nvSpPr>
        <p:spPr>
          <a:xfrm>
            <a:off x="1563757" y="2638044"/>
            <a:ext cx="9560925" cy="3101983"/>
          </a:xfrm>
        </p:spPr>
        <p:txBody>
          <a:bodyPr>
            <a:normAutofit/>
          </a:bodyPr>
          <a:lstStyle/>
          <a:p>
            <a:pPr>
              <a:buFont typeface="Wingdings" charset="2"/>
              <a:buChar char="§"/>
            </a:pPr>
            <a:r>
              <a:rPr lang="en-US" sz="2400" dirty="0"/>
              <a:t>Uncontrolled decentralized P2P system relies to a large extent on the voluntary participation of its users</a:t>
            </a:r>
          </a:p>
          <a:p>
            <a:pPr>
              <a:buFont typeface="Wingdings" charset="2"/>
              <a:buChar char="§"/>
            </a:pPr>
            <a:r>
              <a:rPr lang="en-US" sz="2400" dirty="0"/>
              <a:t>Necessary to provide incentives</a:t>
            </a:r>
          </a:p>
          <a:p>
            <a:pPr>
              <a:buFont typeface="Wingdings" charset="2"/>
              <a:buChar char="§"/>
            </a:pPr>
            <a:r>
              <a:rPr lang="en-US" sz="2400" dirty="0"/>
              <a:t>Otherwise, from degradation of performance to complete system collapse may occur.</a:t>
            </a:r>
          </a:p>
          <a:p>
            <a:pPr>
              <a:buFont typeface="Wingdings" charset="2"/>
              <a:buChar char="§"/>
            </a:pPr>
            <a:r>
              <a:rPr lang="en-US" sz="2400" b="1" dirty="0"/>
              <a:t>Free Rider</a:t>
            </a:r>
            <a:r>
              <a:rPr lang="en-US" sz="2400" dirty="0"/>
              <a:t>: uncooperative behavior where users only consume resources without contributing any.</a:t>
            </a:r>
          </a:p>
        </p:txBody>
      </p:sp>
      <p:sp>
        <p:nvSpPr>
          <p:cNvPr id="4" name="Slide Number Placeholder 3"/>
          <p:cNvSpPr>
            <a:spLocks noGrp="1"/>
          </p:cNvSpPr>
          <p:nvPr>
            <p:ph type="sldNum" sz="quarter" idx="12"/>
          </p:nvPr>
        </p:nvSpPr>
        <p:spPr/>
        <p:txBody>
          <a:bodyPr/>
          <a:lstStyle/>
          <a:p>
            <a:fld id="{8A7A6979-0714-4377-B894-6BE4C2D6E202}" type="slidenum">
              <a:rPr lang="en-US" smtClean="0"/>
              <a:pPr/>
              <a:t>54</a:t>
            </a:fld>
            <a:endParaRPr lang="en-US" dirty="0"/>
          </a:p>
        </p:txBody>
      </p:sp>
    </p:spTree>
    <p:extLst>
      <p:ext uri="{BB962C8B-B14F-4D97-AF65-F5344CB8AC3E}">
        <p14:creationId xmlns:p14="http://schemas.microsoft.com/office/powerpoint/2010/main" val="1434634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Incentive mechanisms and accountability (2)</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sz="2400" dirty="0"/>
              <a:t>Incentive Mechanisms</a:t>
            </a:r>
          </a:p>
          <a:p>
            <a:pPr>
              <a:buFont typeface="Wingdings" charset="2"/>
              <a:buChar char="§"/>
            </a:pPr>
            <a:r>
              <a:rPr lang="en-US" sz="2400" b="1" dirty="0"/>
              <a:t>Trust-based Incentive Mechanisms</a:t>
            </a:r>
            <a:r>
              <a:rPr lang="en-US" sz="2400" dirty="0"/>
              <a:t>: straight forward incentive mechanism for cooperation, in which one engages in a transaction based on whether s/he trust the other party. E.g., Reputation </a:t>
            </a:r>
          </a:p>
          <a:p>
            <a:pPr>
              <a:buFont typeface="Wingdings" charset="2"/>
              <a:buChar char="§"/>
            </a:pPr>
            <a:r>
              <a:rPr lang="en-US" sz="2400" b="1" dirty="0"/>
              <a:t>Trade-based Incentive Mechanisms</a:t>
            </a:r>
            <a:r>
              <a:rPr lang="en-US" sz="2400" dirty="0"/>
              <a:t>: one party offering some service to another is </a:t>
            </a:r>
            <a:r>
              <a:rPr lang="en-US" sz="2400" dirty="0" err="1"/>
              <a:t>explcitly</a:t>
            </a:r>
            <a:r>
              <a:rPr lang="en-US" sz="2400" dirty="0"/>
              <a:t> remunerated</a:t>
            </a:r>
          </a:p>
          <a:p>
            <a:pPr>
              <a:buFont typeface="Wingdings" charset="2"/>
              <a:buChar char="§"/>
            </a:pP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55</a:t>
            </a:fld>
            <a:endParaRPr lang="en-US" dirty="0"/>
          </a:p>
        </p:txBody>
      </p:sp>
    </p:spTree>
    <p:extLst>
      <p:ext uri="{BB962C8B-B14F-4D97-AF65-F5344CB8AC3E}">
        <p14:creationId xmlns:p14="http://schemas.microsoft.com/office/powerpoint/2010/main" val="1285514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Reputation mechanisms (1)</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dirty="0"/>
              <a:t>“Word-of-mouth-communities”</a:t>
            </a:r>
          </a:p>
          <a:p>
            <a:pPr>
              <a:buFont typeface="Wingdings" charset="2"/>
              <a:buChar char="§"/>
            </a:pPr>
            <a:r>
              <a:rPr lang="en-US" dirty="0"/>
              <a:t>Individuals share opinions about other individuals</a:t>
            </a:r>
          </a:p>
          <a:p>
            <a:pPr>
              <a:buFont typeface="Wingdings" charset="2"/>
              <a:buChar char="§"/>
            </a:pPr>
            <a:r>
              <a:rPr lang="en-US" b="1" dirty="0"/>
              <a:t>Centralized Reputation Systems</a:t>
            </a:r>
            <a:r>
              <a:rPr lang="en-US" dirty="0"/>
              <a:t>: successful to a large extent</a:t>
            </a:r>
          </a:p>
          <a:p>
            <a:pPr lvl="1">
              <a:buFont typeface="Wingdings" charset="2"/>
              <a:buChar char="§"/>
            </a:pPr>
            <a:r>
              <a:rPr lang="en-US" sz="1800" dirty="0"/>
              <a:t>People trust the reputation information presented by them (eBay)</a:t>
            </a:r>
          </a:p>
          <a:p>
            <a:pPr>
              <a:buFont typeface="Wingdings" charset="2"/>
              <a:buChar char="§"/>
            </a:pPr>
            <a:r>
              <a:rPr lang="en-US" b="1" dirty="0"/>
              <a:t>P2P Network</a:t>
            </a:r>
            <a:r>
              <a:rPr lang="en-US" dirty="0"/>
              <a:t>: No single recognizable organization or entity to maintain and distribute reputation information.</a:t>
            </a:r>
          </a:p>
          <a:p>
            <a:pPr lvl="1">
              <a:buFont typeface="Wingdings" charset="2"/>
              <a:buChar char="§"/>
            </a:pPr>
            <a:r>
              <a:rPr lang="en-US" sz="1800" dirty="0"/>
              <a:t>Reputation information must be distributed throughout the network and hosted on many different nodes.</a:t>
            </a:r>
          </a:p>
          <a:p>
            <a:pPr lvl="1">
              <a:buFont typeface="Wingdings" charset="2"/>
              <a:buChar char="§"/>
            </a:pPr>
            <a:endParaRPr lang="en-US" sz="1800"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56</a:t>
            </a:fld>
            <a:endParaRPr lang="en-US" dirty="0"/>
          </a:p>
        </p:txBody>
      </p:sp>
    </p:spTree>
    <p:extLst>
      <p:ext uri="{BB962C8B-B14F-4D97-AF65-F5344CB8AC3E}">
        <p14:creationId xmlns:p14="http://schemas.microsoft.com/office/powerpoint/2010/main" val="1921594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Reputation mechanisms (2)</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Goal:</a:t>
            </a:r>
            <a:r>
              <a:rPr lang="en-US" dirty="0"/>
              <a:t> take reputation generated locally and spread it throughout the network to produce global reputation of network nodes</a:t>
            </a:r>
          </a:p>
          <a:p>
            <a:pPr>
              <a:buFont typeface="Wingdings" charset="2"/>
              <a:buChar char="§"/>
            </a:pPr>
            <a:r>
              <a:rPr lang="en-US" b="1" dirty="0"/>
              <a:t>Suggested Reputation Management Mechanisms</a:t>
            </a:r>
          </a:p>
          <a:p>
            <a:pPr lvl="1">
              <a:buFont typeface="Wingdings" charset="2"/>
              <a:buChar char="ü"/>
            </a:pPr>
            <a:r>
              <a:rPr lang="en-US" sz="1800" dirty="0"/>
              <a:t>Compute users’ global reputation ratings based on their history of uploads.</a:t>
            </a:r>
          </a:p>
          <a:p>
            <a:pPr lvl="1">
              <a:buFont typeface="Wingdings" charset="2"/>
              <a:buChar char="ü"/>
            </a:pPr>
            <a:r>
              <a:rPr lang="en-US" sz="1800" dirty="0"/>
              <a:t>Partially Centralized mechanisms using reputation computation agents</a:t>
            </a:r>
          </a:p>
          <a:p>
            <a:pPr lvl="1">
              <a:buFont typeface="Wingdings" charset="2"/>
              <a:buChar char="ü"/>
            </a:pPr>
            <a:r>
              <a:rPr lang="en-US" sz="1800" dirty="0"/>
              <a:t>Feedback-based reputation mechanisms</a:t>
            </a:r>
          </a:p>
          <a:p>
            <a:pPr lvl="1">
              <a:buFont typeface="Wingdings" charset="2"/>
              <a:buChar char="ü"/>
            </a:pPr>
            <a:r>
              <a:rPr lang="en-US" sz="1800" dirty="0"/>
              <a:t>Using node logs</a:t>
            </a:r>
          </a:p>
          <a:p>
            <a:pPr>
              <a:buFont typeface="Wingdings" charset="2"/>
              <a:buChar char="§"/>
            </a:pPr>
            <a:endParaRPr lang="en-US" b="1"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57</a:t>
            </a:fld>
            <a:endParaRPr lang="en-US" dirty="0"/>
          </a:p>
        </p:txBody>
      </p:sp>
    </p:spTree>
    <p:extLst>
      <p:ext uri="{BB962C8B-B14F-4D97-AF65-F5344CB8AC3E}">
        <p14:creationId xmlns:p14="http://schemas.microsoft.com/office/powerpoint/2010/main" val="1060992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 MICROPAYMENT MECHANISM</a:t>
            </a:r>
          </a:p>
        </p:txBody>
      </p:sp>
      <p:sp>
        <p:nvSpPr>
          <p:cNvPr id="3" name="Content Placeholder 2"/>
          <p:cNvSpPr>
            <a:spLocks noGrp="1"/>
          </p:cNvSpPr>
          <p:nvPr>
            <p:ph idx="1"/>
          </p:nvPr>
        </p:nvSpPr>
        <p:spPr>
          <a:xfrm>
            <a:off x="1563757" y="2638044"/>
            <a:ext cx="9560925" cy="3101983"/>
          </a:xfrm>
        </p:spPr>
        <p:txBody>
          <a:bodyPr>
            <a:normAutofit/>
          </a:bodyPr>
          <a:lstStyle/>
          <a:p>
            <a:pPr lvl="0">
              <a:buFont typeface="Wingdings" charset="2"/>
              <a:buChar char="§"/>
            </a:pPr>
            <a:r>
              <a:rPr lang="en" sz="3200" dirty="0"/>
              <a:t>In </a:t>
            </a:r>
            <a:r>
              <a:rPr lang="en" sz="3200" dirty="0" err="1"/>
              <a:t>MojoNation</a:t>
            </a:r>
            <a:r>
              <a:rPr lang="en" sz="3200" dirty="0"/>
              <a:t>, a currency(“Mojo”) is gained by offering disk space, bandwidth, or CPU cycles.</a:t>
            </a:r>
          </a:p>
          <a:p>
            <a:pPr lvl="0">
              <a:buFont typeface="Wingdings" charset="2"/>
              <a:buChar char="§"/>
            </a:pPr>
            <a:r>
              <a:rPr lang="en" sz="3200" dirty="0"/>
              <a:t>Mojo is used to obtain access to distributed storage space.</a:t>
            </a:r>
          </a:p>
        </p:txBody>
      </p:sp>
      <p:sp>
        <p:nvSpPr>
          <p:cNvPr id="4" name="Slide Number Placeholder 3"/>
          <p:cNvSpPr>
            <a:spLocks noGrp="1"/>
          </p:cNvSpPr>
          <p:nvPr>
            <p:ph type="sldNum" sz="quarter" idx="12"/>
          </p:nvPr>
        </p:nvSpPr>
        <p:spPr/>
        <p:txBody>
          <a:bodyPr/>
          <a:lstStyle/>
          <a:p>
            <a:fld id="{8A7A6979-0714-4377-B894-6BE4C2D6E202}" type="slidenum">
              <a:rPr lang="en-US" smtClean="0"/>
              <a:pPr/>
              <a:t>58</a:t>
            </a:fld>
            <a:endParaRPr lang="en-US" dirty="0"/>
          </a:p>
        </p:txBody>
      </p:sp>
    </p:spTree>
    <p:extLst>
      <p:ext uri="{BB962C8B-B14F-4D97-AF65-F5344CB8AC3E}">
        <p14:creationId xmlns:p14="http://schemas.microsoft.com/office/powerpoint/2010/main" val="2078662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RESOURCE TRADING SCHEME</a:t>
            </a:r>
          </a:p>
        </p:txBody>
      </p:sp>
      <p:sp>
        <p:nvSpPr>
          <p:cNvPr id="3" name="Content Placeholder 2"/>
          <p:cNvSpPr>
            <a:spLocks noGrp="1"/>
          </p:cNvSpPr>
          <p:nvPr>
            <p:ph idx="1"/>
          </p:nvPr>
        </p:nvSpPr>
        <p:spPr>
          <a:xfrm>
            <a:off x="1563757" y="2638044"/>
            <a:ext cx="9560925" cy="3101983"/>
          </a:xfrm>
        </p:spPr>
        <p:txBody>
          <a:bodyPr/>
          <a:lstStyle/>
          <a:p>
            <a:pPr lvl="0">
              <a:buFont typeface="Wingdings" charset="2"/>
              <a:buChar char="§"/>
            </a:pPr>
            <a:r>
              <a:rPr lang="en" dirty="0"/>
              <a:t>Each node publishes and digitally signs logs containing</a:t>
            </a:r>
            <a:endParaRPr lang="en-US" dirty="0"/>
          </a:p>
          <a:p>
            <a:pPr marL="742950" indent="-285750">
              <a:spcBef>
                <a:spcPts val="0"/>
              </a:spcBef>
              <a:buFont typeface="Wingdings" charset="2"/>
              <a:buChar char="ü"/>
            </a:pPr>
            <a:r>
              <a:rPr lang="en-US" dirty="0"/>
              <a:t>L</a:t>
            </a:r>
            <a:r>
              <a:rPr lang="en" dirty="0" err="1"/>
              <a:t>ists</a:t>
            </a:r>
            <a:r>
              <a:rPr lang="en" dirty="0"/>
              <a:t> of files it stores on behalf of remote nodes </a:t>
            </a:r>
          </a:p>
          <a:p>
            <a:pPr marL="742950" indent="-285750">
              <a:spcBef>
                <a:spcPts val="0"/>
              </a:spcBef>
              <a:buFont typeface="Wingdings" charset="2"/>
              <a:buChar char="ü"/>
            </a:pPr>
            <a:r>
              <a:rPr lang="en-US" dirty="0"/>
              <a:t>L</a:t>
            </a:r>
            <a:r>
              <a:rPr lang="en" dirty="0" err="1"/>
              <a:t>ists</a:t>
            </a:r>
            <a:r>
              <a:rPr lang="en" dirty="0"/>
              <a:t> of files that other nodes are storing on its behalf</a:t>
            </a:r>
          </a:p>
          <a:p>
            <a:pPr marL="742950" indent="-285750">
              <a:spcBef>
                <a:spcPts val="0"/>
              </a:spcBef>
              <a:buFont typeface="Wingdings" charset="2"/>
              <a:buChar char="ü"/>
            </a:pPr>
            <a:r>
              <a:rPr lang="en-US" dirty="0"/>
              <a:t>N</a:t>
            </a:r>
            <a:r>
              <a:rPr lang="en" dirty="0"/>
              <a:t>o node is using more resources than it is providing</a:t>
            </a:r>
            <a:endParaRPr lang="en-US" dirty="0"/>
          </a:p>
          <a:p>
            <a:pPr lvl="0">
              <a:buFont typeface="Wingdings" charset="2"/>
              <a:buChar char="§"/>
            </a:pPr>
            <a:r>
              <a:rPr lang="en-US" dirty="0"/>
              <a:t>In </a:t>
            </a:r>
            <a:r>
              <a:rPr lang="en-US" dirty="0" err="1"/>
              <a:t>FreeHaven</a:t>
            </a:r>
            <a:r>
              <a:rPr lang="en-US" dirty="0"/>
              <a:t>, nodes form contracts to store each other’s material for a certain period of time</a:t>
            </a:r>
          </a:p>
          <a:p>
            <a:pPr lvl="1">
              <a:buFont typeface="Wingdings" charset="2"/>
              <a:buChar char="ü"/>
            </a:pPr>
            <a:r>
              <a:rPr lang="en-US" sz="1800" dirty="0"/>
              <a:t>Fulfilling a contract -&gt; increase in reputation</a:t>
            </a:r>
          </a:p>
          <a:p>
            <a:pPr lvl="1">
              <a:buFont typeface="Wingdings" charset="2"/>
              <a:buChar char="ü"/>
            </a:pPr>
            <a:r>
              <a:rPr lang="en-US" sz="1800" dirty="0"/>
              <a:t>Dropping data earlier -&gt; decrease in reputation</a:t>
            </a:r>
          </a:p>
          <a:p>
            <a:pPr lvl="0">
              <a:buFont typeface="Wingdings" charset="2"/>
              <a:buChar char="§"/>
            </a:pPr>
            <a:endParaRPr lang="en-US" dirty="0"/>
          </a:p>
          <a:p>
            <a:pPr marL="742950" indent="-285750">
              <a:spcBef>
                <a:spcPts val="0"/>
              </a:spcBef>
              <a:buFont typeface="Wingdings" charset="2"/>
              <a:buChar char="ü"/>
            </a:pPr>
            <a:endParaRPr lang="en" sz="2000"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59</a:t>
            </a:fld>
            <a:endParaRPr lang="en-US" dirty="0"/>
          </a:p>
        </p:txBody>
      </p:sp>
    </p:spTree>
    <p:extLst>
      <p:ext uri="{BB962C8B-B14F-4D97-AF65-F5344CB8AC3E}">
        <p14:creationId xmlns:p14="http://schemas.microsoft.com/office/powerpoint/2010/main" val="185499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B176-BBE6-40D2-841B-2424E3806EEA}"/>
              </a:ext>
            </a:extLst>
          </p:cNvPr>
          <p:cNvSpPr>
            <a:spLocks noGrp="1"/>
          </p:cNvSpPr>
          <p:nvPr>
            <p:ph type="title"/>
          </p:nvPr>
        </p:nvSpPr>
        <p:spPr/>
        <p:txBody>
          <a:bodyPr>
            <a:normAutofit/>
          </a:bodyPr>
          <a:lstStyle/>
          <a:p>
            <a:r>
              <a:rPr lang="en-US" dirty="0"/>
              <a:t>Classification of Peer-to-Peer Applications</a:t>
            </a:r>
          </a:p>
        </p:txBody>
      </p:sp>
      <p:sp>
        <p:nvSpPr>
          <p:cNvPr id="3" name="Content Placeholder 2">
            <a:extLst>
              <a:ext uri="{FF2B5EF4-FFF2-40B4-BE49-F238E27FC236}">
                <a16:creationId xmlns:a16="http://schemas.microsoft.com/office/drawing/2014/main" id="{243C1BA3-75EB-46EF-A731-0B3A1C2AB61C}"/>
              </a:ext>
            </a:extLst>
          </p:cNvPr>
          <p:cNvSpPr>
            <a:spLocks noGrp="1"/>
          </p:cNvSpPr>
          <p:nvPr>
            <p:ph idx="1"/>
          </p:nvPr>
        </p:nvSpPr>
        <p:spPr>
          <a:xfrm>
            <a:off x="2231136" y="2456615"/>
            <a:ext cx="7729728" cy="4401385"/>
          </a:xfrm>
        </p:spPr>
        <p:txBody>
          <a:bodyPr>
            <a:normAutofit fontScale="85000" lnSpcReduction="20000"/>
          </a:bodyPr>
          <a:lstStyle/>
          <a:p>
            <a:r>
              <a:rPr lang="en" b="1" dirty="0"/>
              <a:t>Communication and collaboration</a:t>
            </a:r>
          </a:p>
          <a:p>
            <a:pPr lvl="1"/>
            <a:r>
              <a:rPr lang="en" dirty="0"/>
              <a:t>Provide the infrastructure for facilitating direct, usually real time communication between peer computers.</a:t>
            </a:r>
            <a:r>
              <a:rPr lang="en-US" dirty="0"/>
              <a:t> For example chat and instant messaging applications.</a:t>
            </a:r>
            <a:endParaRPr lang="en" dirty="0"/>
          </a:p>
          <a:p>
            <a:r>
              <a:rPr lang="en" b="1" dirty="0"/>
              <a:t>Distributed computation</a:t>
            </a:r>
          </a:p>
          <a:p>
            <a:pPr lvl="1"/>
            <a:r>
              <a:rPr lang="en" dirty="0"/>
              <a:t>Aim is to take advantage of the available peer computer processing power.</a:t>
            </a:r>
          </a:p>
          <a:p>
            <a:pPr lvl="1"/>
            <a:r>
              <a:rPr lang="en-US" dirty="0"/>
              <a:t>Achieved by b</a:t>
            </a:r>
            <a:r>
              <a:rPr lang="en" dirty="0"/>
              <a:t>reaking up and distributing the tasks and collecting the results.</a:t>
            </a:r>
            <a:endParaRPr lang="en" b="1" dirty="0"/>
          </a:p>
          <a:p>
            <a:r>
              <a:rPr lang="en-US" b="1" dirty="0"/>
              <a:t>Internet Service Support</a:t>
            </a:r>
          </a:p>
          <a:p>
            <a:pPr lvl="1"/>
            <a:r>
              <a:rPr lang="en-US" dirty="0"/>
              <a:t>Multicast systems, security applications</a:t>
            </a:r>
          </a:p>
          <a:p>
            <a:r>
              <a:rPr lang="en-US" b="1" dirty="0"/>
              <a:t>Database Systems</a:t>
            </a:r>
          </a:p>
          <a:p>
            <a:pPr lvl="1"/>
            <a:r>
              <a:rPr lang="en-US" dirty="0"/>
              <a:t>Local relation model : all data stored in inconsistent local relational databases.</a:t>
            </a:r>
          </a:p>
          <a:p>
            <a:r>
              <a:rPr lang="en-US" b="1" dirty="0"/>
              <a:t>Content distribution –most of the current P2P</a:t>
            </a:r>
          </a:p>
          <a:p>
            <a:pPr lvl="1"/>
            <a:r>
              <a:rPr lang="en-US" dirty="0"/>
              <a:t>Include systems and infrastructures designed for the sharing of data between users</a:t>
            </a:r>
          </a:p>
          <a:p>
            <a:pPr lvl="1"/>
            <a:r>
              <a:rPr lang="en-US" dirty="0"/>
              <a:t>Relatively simple to more sophisticated systems</a:t>
            </a:r>
          </a:p>
          <a:p>
            <a:pPr lvl="1"/>
            <a:r>
              <a:rPr lang="en-US" dirty="0"/>
              <a:t>Napster, Gnutella, Freenet, Chord, Scan, PAST</a:t>
            </a:r>
          </a:p>
          <a:p>
            <a:pPr lvl="1"/>
            <a:r>
              <a:rPr lang="en-US" b="1" dirty="0"/>
              <a:t>This survey focus on content distribution!!!</a:t>
            </a:r>
            <a:endParaRPr lang="en-US" dirty="0"/>
          </a:p>
        </p:txBody>
      </p:sp>
      <p:sp>
        <p:nvSpPr>
          <p:cNvPr id="5" name="Slide Number Placeholder 4">
            <a:extLst>
              <a:ext uri="{FF2B5EF4-FFF2-40B4-BE49-F238E27FC236}">
                <a16:creationId xmlns:a16="http://schemas.microsoft.com/office/drawing/2014/main" id="{D9CCE427-B9BB-4303-A1A0-F93A144B4E18}"/>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3290561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60</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p:spPr>
      </p:pic>
      <p:grpSp>
        <p:nvGrpSpPr>
          <p:cNvPr id="10" name="Group 9"/>
          <p:cNvGrpSpPr/>
          <p:nvPr/>
        </p:nvGrpSpPr>
        <p:grpSpPr>
          <a:xfrm>
            <a:off x="-159634" y="-138022"/>
            <a:ext cx="12351634" cy="6996022"/>
            <a:chOff x="-157279" y="0"/>
            <a:chExt cx="12349280" cy="6858000"/>
          </a:xfrm>
        </p:grpSpPr>
        <p:sp>
          <p:nvSpPr>
            <p:cNvPr id="5" name="Rectangle 4"/>
            <p:cNvSpPr/>
            <p:nvPr/>
          </p:nvSpPr>
          <p:spPr>
            <a:xfrm>
              <a:off x="-157277" y="0"/>
              <a:ext cx="12349278" cy="326078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284052" y="3260785"/>
              <a:ext cx="1907948" cy="359721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79" y="3260785"/>
              <a:ext cx="8705627" cy="160313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7279" y="4863923"/>
              <a:ext cx="10441330" cy="199407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4594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Resource management (1)</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P2P </a:t>
            </a:r>
            <a:r>
              <a:rPr lang="en-US" dirty="0"/>
              <a:t>content distribution systems resources</a:t>
            </a:r>
          </a:p>
          <a:p>
            <a:pPr lvl="1">
              <a:buFont typeface="Wingdings" charset="2"/>
              <a:buChar char="§"/>
            </a:pPr>
            <a:r>
              <a:rPr lang="en-US" sz="1800" dirty="0"/>
              <a:t>Content (files)</a:t>
            </a:r>
          </a:p>
          <a:p>
            <a:pPr lvl="1">
              <a:buFont typeface="Wingdings" charset="2"/>
              <a:buChar char="§"/>
            </a:pPr>
            <a:r>
              <a:rPr lang="en-US" sz="1800" dirty="0"/>
              <a:t>Storage (Disk space)</a:t>
            </a:r>
          </a:p>
          <a:p>
            <a:pPr lvl="1">
              <a:buFont typeface="Wingdings" charset="2"/>
              <a:buChar char="§"/>
            </a:pPr>
            <a:r>
              <a:rPr lang="en-US" sz="1800" dirty="0"/>
              <a:t>Transmission Capacity (Bandwidth)</a:t>
            </a:r>
          </a:p>
          <a:p>
            <a:pPr>
              <a:buFont typeface="Wingdings" charset="2"/>
              <a:buChar char="§"/>
            </a:pPr>
            <a:r>
              <a:rPr lang="en-US" sz="2000" dirty="0"/>
              <a:t>Minimum Operations: Inserting, Locating (searching)</a:t>
            </a:r>
          </a:p>
          <a:p>
            <a:pPr>
              <a:buFont typeface="Wingdings" charset="2"/>
              <a:buChar char="§"/>
            </a:pPr>
            <a:r>
              <a:rPr lang="en-US" sz="2000" dirty="0"/>
              <a:t>Additional Resource Management Facilities: Retrieving, Removing, Updating, Maintaining previous update, Managing storage space, Setting bandwidth limits.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61</a:t>
            </a:fld>
            <a:endParaRPr lang="en-US" dirty="0"/>
          </a:p>
        </p:txBody>
      </p:sp>
    </p:spTree>
    <p:extLst>
      <p:ext uri="{BB962C8B-B14F-4D97-AF65-F5344CB8AC3E}">
        <p14:creationId xmlns:p14="http://schemas.microsoft.com/office/powerpoint/2010/main" val="54707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Resource management (2)</a:t>
            </a:r>
          </a:p>
        </p:txBody>
      </p:sp>
      <p:sp>
        <p:nvSpPr>
          <p:cNvPr id="3" name="Content Placeholder 2"/>
          <p:cNvSpPr>
            <a:spLocks noGrp="1"/>
          </p:cNvSpPr>
          <p:nvPr>
            <p:ph idx="1"/>
          </p:nvPr>
        </p:nvSpPr>
        <p:spPr>
          <a:xfrm>
            <a:off x="1563757" y="2638044"/>
            <a:ext cx="9560925" cy="3101983"/>
          </a:xfrm>
        </p:spPr>
        <p:txBody>
          <a:bodyPr>
            <a:normAutofit/>
          </a:bodyPr>
          <a:lstStyle/>
          <a:p>
            <a:pPr>
              <a:buFont typeface="Wingdings" charset="2"/>
              <a:buChar char="§"/>
            </a:pPr>
            <a:r>
              <a:rPr lang="en-US" b="1" dirty="0"/>
              <a:t>Content Deletion and Update</a:t>
            </a:r>
          </a:p>
          <a:p>
            <a:pPr lvl="1">
              <a:buFont typeface="Wingdings" charset="2"/>
              <a:buChar char="§"/>
            </a:pPr>
            <a:r>
              <a:rPr lang="en-US" sz="1800" dirty="0"/>
              <a:t>Not Straight-forward if synchronization is to be maintained.</a:t>
            </a:r>
          </a:p>
          <a:p>
            <a:pPr lvl="1">
              <a:buFont typeface="Wingdings" charset="2"/>
              <a:buChar char="§"/>
            </a:pPr>
            <a:r>
              <a:rPr lang="en-US" sz="1800" dirty="0"/>
              <a:t>Immutable files cannot be updated and posting a new version of document under different name[</a:t>
            </a:r>
            <a:r>
              <a:rPr lang="en-US" sz="1800" dirty="0" err="1"/>
              <a:t>MojoNation</a:t>
            </a:r>
            <a:r>
              <a:rPr lang="en-US" sz="1800" dirty="0"/>
              <a:t>].</a:t>
            </a:r>
          </a:p>
          <a:p>
            <a:pPr lvl="1">
              <a:buFont typeface="Wingdings" charset="2"/>
              <a:buChar char="§"/>
            </a:pPr>
            <a:r>
              <a:rPr lang="en-US" sz="1800" dirty="0"/>
              <a:t>PAST: also offers delete operation but no guarantee that the file will no longer be available anywhere in the network.</a:t>
            </a:r>
          </a:p>
        </p:txBody>
      </p:sp>
      <p:sp>
        <p:nvSpPr>
          <p:cNvPr id="4" name="Slide Number Placeholder 3"/>
          <p:cNvSpPr>
            <a:spLocks noGrp="1"/>
          </p:cNvSpPr>
          <p:nvPr>
            <p:ph type="sldNum" sz="quarter" idx="12"/>
          </p:nvPr>
        </p:nvSpPr>
        <p:spPr/>
        <p:txBody>
          <a:bodyPr/>
          <a:lstStyle/>
          <a:p>
            <a:fld id="{8A7A6979-0714-4377-B894-6BE4C2D6E202}" type="slidenum">
              <a:rPr lang="en-US" smtClean="0"/>
              <a:pPr/>
              <a:t>62</a:t>
            </a:fld>
            <a:endParaRPr lang="en-US" dirty="0"/>
          </a:p>
        </p:txBody>
      </p:sp>
    </p:spTree>
    <p:extLst>
      <p:ext uri="{BB962C8B-B14F-4D97-AF65-F5344CB8AC3E}">
        <p14:creationId xmlns:p14="http://schemas.microsoft.com/office/powerpoint/2010/main" val="158053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Resource management (3)</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Other Resource Management</a:t>
            </a:r>
          </a:p>
          <a:p>
            <a:pPr lvl="1">
              <a:buFont typeface="Wingdings" charset="2"/>
              <a:buChar char="§"/>
            </a:pPr>
            <a:r>
              <a:rPr lang="en-US" sz="1800" dirty="0"/>
              <a:t>Content Sharing</a:t>
            </a:r>
          </a:p>
          <a:p>
            <a:pPr lvl="1">
              <a:buFont typeface="Wingdings" charset="2"/>
              <a:buChar char="§"/>
            </a:pPr>
            <a:r>
              <a:rPr lang="en-US" sz="1800" dirty="0"/>
              <a:t>Content Versioning</a:t>
            </a:r>
          </a:p>
          <a:p>
            <a:pPr lvl="1">
              <a:buFont typeface="Wingdings" charset="2"/>
              <a:buChar char="§"/>
            </a:pPr>
            <a:r>
              <a:rPr lang="en-US" sz="1800" dirty="0"/>
              <a:t>Directory Structure</a:t>
            </a:r>
          </a:p>
          <a:p>
            <a:pPr lvl="1">
              <a:buFont typeface="Wingdings" charset="2"/>
              <a:buChar char="§"/>
            </a:pPr>
            <a:r>
              <a:rPr lang="en-US" sz="1800" dirty="0"/>
              <a:t>Content Searching</a:t>
            </a:r>
          </a:p>
          <a:p>
            <a:pPr lvl="1">
              <a:buFont typeface="Wingdings" charset="2"/>
              <a:buChar char="§"/>
            </a:pPr>
            <a:r>
              <a:rPr lang="en-US" sz="1800" dirty="0"/>
              <a:t>Storage and Bandwidth management</a:t>
            </a:r>
          </a:p>
        </p:txBody>
      </p:sp>
      <p:sp>
        <p:nvSpPr>
          <p:cNvPr id="4" name="Slide Number Placeholder 3"/>
          <p:cNvSpPr>
            <a:spLocks noGrp="1"/>
          </p:cNvSpPr>
          <p:nvPr>
            <p:ph type="sldNum" sz="quarter" idx="12"/>
          </p:nvPr>
        </p:nvSpPr>
        <p:spPr/>
        <p:txBody>
          <a:bodyPr/>
          <a:lstStyle/>
          <a:p>
            <a:fld id="{8A7A6979-0714-4377-B894-6BE4C2D6E202}" type="slidenum">
              <a:rPr lang="en-US" smtClean="0"/>
              <a:pPr/>
              <a:t>63</a:t>
            </a:fld>
            <a:endParaRPr lang="en-US" dirty="0"/>
          </a:p>
        </p:txBody>
      </p:sp>
    </p:spTree>
    <p:extLst>
      <p:ext uri="{BB962C8B-B14F-4D97-AF65-F5344CB8AC3E}">
        <p14:creationId xmlns:p14="http://schemas.microsoft.com/office/powerpoint/2010/main" val="1647701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64</a:t>
            </a:fld>
            <a:endParaRPr lang="en-US" dirty="0"/>
          </a:p>
        </p:txBody>
      </p:sp>
      <p:pic>
        <p:nvPicPr>
          <p:cNvPr id="4" name="Content Placeholder 3">
            <a:extLst>
              <a:ext uri="{FF2B5EF4-FFF2-40B4-BE49-F238E27FC236}">
                <a16:creationId xmlns:a16="http://schemas.microsoft.com/office/drawing/2014/main" id="{2D33E165-3C12-4A27-A530-4E4C86C25E66}"/>
              </a:ext>
            </a:extLst>
          </p:cNvPr>
          <p:cNvPicPr>
            <a:picLocks noChangeAspect="1"/>
          </p:cNvPicPr>
          <p:nvPr/>
        </p:nvPicPr>
        <p:blipFill rotWithShape="1">
          <a:blip r:embed="rId2"/>
          <a:srcRect b="9419"/>
          <a:stretch/>
        </p:blipFill>
        <p:spPr>
          <a:xfrm>
            <a:off x="-159634" y="0"/>
            <a:ext cx="12192000" cy="6858000"/>
          </a:xfrm>
          <a:prstGeom prst="rect">
            <a:avLst/>
          </a:prstGeom>
          <a:ln>
            <a:noFill/>
          </a:ln>
        </p:spPr>
      </p:pic>
      <p:grpSp>
        <p:nvGrpSpPr>
          <p:cNvPr id="10" name="Group 9"/>
          <p:cNvGrpSpPr/>
          <p:nvPr/>
        </p:nvGrpSpPr>
        <p:grpSpPr>
          <a:xfrm>
            <a:off x="-159635" y="-138022"/>
            <a:ext cx="12351635" cy="6996022"/>
            <a:chOff x="-157280" y="0"/>
            <a:chExt cx="12349281" cy="6858000"/>
          </a:xfrm>
        </p:grpSpPr>
        <p:sp>
          <p:nvSpPr>
            <p:cNvPr id="5" name="Rectangle 4"/>
            <p:cNvSpPr/>
            <p:nvPr/>
          </p:nvSpPr>
          <p:spPr>
            <a:xfrm>
              <a:off x="-157277" y="0"/>
              <a:ext cx="12349278" cy="3260785"/>
            </a:xfrm>
            <a:prstGeom prst="rect">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7280" y="3260785"/>
              <a:ext cx="10467830" cy="159014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7279" y="4850933"/>
              <a:ext cx="12349280" cy="200706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56511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semantic grouping of information</a:t>
            </a:r>
          </a:p>
        </p:txBody>
      </p:sp>
      <p:sp>
        <p:nvSpPr>
          <p:cNvPr id="3" name="Content Placeholder 2"/>
          <p:cNvSpPr>
            <a:spLocks noGrp="1"/>
          </p:cNvSpPr>
          <p:nvPr>
            <p:ph idx="1"/>
          </p:nvPr>
        </p:nvSpPr>
        <p:spPr>
          <a:xfrm>
            <a:off x="1563757" y="2638044"/>
            <a:ext cx="9560925" cy="3101983"/>
          </a:xfrm>
        </p:spPr>
        <p:txBody>
          <a:bodyPr/>
          <a:lstStyle/>
          <a:p>
            <a:pPr>
              <a:buFont typeface="Wingdings" charset="2"/>
              <a:buChar char="§"/>
            </a:pPr>
            <a:r>
              <a:rPr lang="en-US" b="1" dirty="0"/>
              <a:t>Interest-based «Peer Communities»</a:t>
            </a:r>
          </a:p>
          <a:p>
            <a:pPr lvl="1">
              <a:buFont typeface="Wingdings" charset="2"/>
              <a:buChar char="§"/>
            </a:pPr>
            <a:r>
              <a:rPr lang="en-US" sz="1800" dirty="0"/>
              <a:t>Membership depends on the relationship between peers that share common interest.</a:t>
            </a:r>
          </a:p>
          <a:p>
            <a:pPr lvl="1">
              <a:buFont typeface="Wingdings" charset="2"/>
              <a:buChar char="§"/>
            </a:pPr>
            <a:r>
              <a:rPr lang="en-US" sz="1800" dirty="0"/>
              <a:t>Efficient searching and better quality of results</a:t>
            </a:r>
          </a:p>
          <a:p>
            <a:pPr>
              <a:buFont typeface="Wingdings" charset="2"/>
              <a:buChar char="§"/>
            </a:pPr>
            <a:r>
              <a:rPr lang="en-US" sz="2000" b="1" dirty="0"/>
              <a:t>Semantic Overlay Clustering</a:t>
            </a:r>
          </a:p>
          <a:p>
            <a:pPr lvl="1">
              <a:buFont typeface="Wingdings" charset="2"/>
              <a:buChar char="§"/>
            </a:pPr>
            <a:r>
              <a:rPr lang="en-US" sz="1800" dirty="0"/>
              <a:t>Based on partially-centralized (super-peer) networks</a:t>
            </a:r>
          </a:p>
          <a:p>
            <a:pPr lvl="1">
              <a:buFont typeface="Wingdings" charset="2"/>
              <a:buChar char="§"/>
            </a:pPr>
            <a:r>
              <a:rPr lang="en-US" sz="1800" dirty="0"/>
              <a:t>Creates logical layers above the physical network topology, by matching semantic information provided by peers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65</a:t>
            </a:fld>
            <a:endParaRPr lang="en-US" dirty="0"/>
          </a:p>
        </p:txBody>
      </p:sp>
    </p:spTree>
    <p:extLst>
      <p:ext uri="{BB962C8B-B14F-4D97-AF65-F5344CB8AC3E}">
        <p14:creationId xmlns:p14="http://schemas.microsoft.com/office/powerpoint/2010/main" val="1273665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261B2-CAB2-4F9C-9E21-3E2C9D917BAA}"/>
              </a:ext>
            </a:extLst>
          </p:cNvPr>
          <p:cNvSpPr>
            <a:spLocks noGrp="1"/>
          </p:cNvSpPr>
          <p:nvPr>
            <p:ph type="title"/>
          </p:nvPr>
        </p:nvSpPr>
        <p:spPr>
          <a:xfrm>
            <a:off x="2231135" y="4622293"/>
            <a:ext cx="7729728" cy="1188720"/>
          </a:xfrm>
        </p:spPr>
        <p:txBody>
          <a:bodyPr/>
          <a:lstStyle/>
          <a:p>
            <a:r>
              <a:rPr lang="en-US" dirty="0"/>
              <a:t>Thank you for your attention!</a:t>
            </a:r>
          </a:p>
        </p:txBody>
      </p:sp>
      <p:pic>
        <p:nvPicPr>
          <p:cNvPr id="1026" name="Picture 2" descr="http://www.apologeticscentral.co.za/Q&amp;A/images/qa.png">
            <a:extLst>
              <a:ext uri="{FF2B5EF4-FFF2-40B4-BE49-F238E27FC236}">
                <a16:creationId xmlns:a16="http://schemas.microsoft.com/office/drawing/2014/main" id="{C9774325-AECE-4B98-9CBA-A1335104D5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36142" y="410118"/>
            <a:ext cx="5119713" cy="398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1612B7A-20AB-49D1-96C2-43846827FADD}"/>
              </a:ext>
            </a:extLst>
          </p:cNvPr>
          <p:cNvSpPr>
            <a:spLocks noGrp="1"/>
          </p:cNvSpPr>
          <p:nvPr>
            <p:ph type="sldNum" sz="quarter" idx="12"/>
          </p:nvPr>
        </p:nvSpPr>
        <p:spPr/>
        <p:txBody>
          <a:bodyPr/>
          <a:lstStyle/>
          <a:p>
            <a:fld id="{8A7A6979-0714-4377-B894-6BE4C2D6E202}" type="slidenum">
              <a:rPr lang="en-US" smtClean="0"/>
              <a:pPr/>
              <a:t>66</a:t>
            </a:fld>
            <a:endParaRPr lang="en-US" dirty="0"/>
          </a:p>
        </p:txBody>
      </p:sp>
    </p:spTree>
    <p:extLst>
      <p:ext uri="{BB962C8B-B14F-4D97-AF65-F5344CB8AC3E}">
        <p14:creationId xmlns:p14="http://schemas.microsoft.com/office/powerpoint/2010/main" val="84356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BE97-5FF1-4A08-B532-BAFF9B45A52D}"/>
              </a:ext>
            </a:extLst>
          </p:cNvPr>
          <p:cNvSpPr>
            <a:spLocks noGrp="1"/>
          </p:cNvSpPr>
          <p:nvPr>
            <p:ph type="title"/>
          </p:nvPr>
        </p:nvSpPr>
        <p:spPr/>
        <p:txBody>
          <a:bodyPr/>
          <a:lstStyle/>
          <a:p>
            <a:r>
              <a:rPr lang="en-US" dirty="0"/>
              <a:t>Peer-to-Peer Content Distribution</a:t>
            </a:r>
          </a:p>
        </p:txBody>
      </p:sp>
      <p:sp>
        <p:nvSpPr>
          <p:cNvPr id="3" name="Content Placeholder 2">
            <a:extLst>
              <a:ext uri="{FF2B5EF4-FFF2-40B4-BE49-F238E27FC236}">
                <a16:creationId xmlns:a16="http://schemas.microsoft.com/office/drawing/2014/main" id="{BDC83707-2BE1-47CA-AFCE-DB4EF3014F11}"/>
              </a:ext>
            </a:extLst>
          </p:cNvPr>
          <p:cNvSpPr>
            <a:spLocks noGrp="1"/>
          </p:cNvSpPr>
          <p:nvPr>
            <p:ph idx="1"/>
          </p:nvPr>
        </p:nvSpPr>
        <p:spPr/>
        <p:txBody>
          <a:bodyPr/>
          <a:lstStyle/>
          <a:p>
            <a:r>
              <a:rPr lang="en-US" dirty="0"/>
              <a:t>Classification of P2P content distribution applications</a:t>
            </a:r>
          </a:p>
          <a:p>
            <a:pPr lvl="1"/>
            <a:r>
              <a:rPr lang="en-US" dirty="0"/>
              <a:t>P2P “file exchange” systems</a:t>
            </a:r>
          </a:p>
          <a:p>
            <a:pPr lvl="2"/>
            <a:r>
              <a:rPr lang="en" dirty="0"/>
              <a:t>Simple, one-off file exchanges between peers.</a:t>
            </a:r>
          </a:p>
          <a:p>
            <a:pPr lvl="2"/>
            <a:r>
              <a:rPr lang="en" dirty="0"/>
              <a:t>Light-weight without addressing security, availability, persistence.</a:t>
            </a:r>
            <a:endParaRPr lang="en-US" dirty="0"/>
          </a:p>
          <a:p>
            <a:pPr lvl="1"/>
            <a:r>
              <a:rPr lang="en-US" dirty="0"/>
              <a:t>P2P content publishing and storage systems</a:t>
            </a:r>
          </a:p>
          <a:p>
            <a:pPr lvl="2"/>
            <a:r>
              <a:rPr lang="en-US" dirty="0"/>
              <a:t>Distributed storage medium : users able to publish, store, and distribute content with security, persistency.</a:t>
            </a:r>
          </a:p>
          <a:p>
            <a:pPr lvl="2"/>
            <a:r>
              <a:rPr lang="en-US" dirty="0"/>
              <a:t>Security and persistency are main focus.</a:t>
            </a:r>
          </a:p>
          <a:p>
            <a:endParaRPr lang="en-US" dirty="0"/>
          </a:p>
          <a:p>
            <a:endParaRPr lang="en-US" dirty="0"/>
          </a:p>
        </p:txBody>
      </p:sp>
      <p:sp>
        <p:nvSpPr>
          <p:cNvPr id="5" name="Slide Number Placeholder 4">
            <a:extLst>
              <a:ext uri="{FF2B5EF4-FFF2-40B4-BE49-F238E27FC236}">
                <a16:creationId xmlns:a16="http://schemas.microsoft.com/office/drawing/2014/main" id="{335D0DE3-2B1A-481E-BB79-8EC20E221351}"/>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14078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BE97-5FF1-4A08-B532-BAFF9B45A52D}"/>
              </a:ext>
            </a:extLst>
          </p:cNvPr>
          <p:cNvSpPr>
            <a:spLocks noGrp="1"/>
          </p:cNvSpPr>
          <p:nvPr>
            <p:ph type="title"/>
          </p:nvPr>
        </p:nvSpPr>
        <p:spPr/>
        <p:txBody>
          <a:bodyPr/>
          <a:lstStyle/>
          <a:p>
            <a:r>
              <a:rPr lang="en-US" dirty="0"/>
              <a:t>Peer-to-Peer Content Distribution</a:t>
            </a:r>
          </a:p>
        </p:txBody>
      </p:sp>
      <p:sp>
        <p:nvSpPr>
          <p:cNvPr id="3" name="Content Placeholder 2">
            <a:extLst>
              <a:ext uri="{FF2B5EF4-FFF2-40B4-BE49-F238E27FC236}">
                <a16:creationId xmlns:a16="http://schemas.microsoft.com/office/drawing/2014/main" id="{BDC83707-2BE1-47CA-AFCE-DB4EF3014F11}"/>
              </a:ext>
            </a:extLst>
          </p:cNvPr>
          <p:cNvSpPr>
            <a:spLocks noGrp="1"/>
          </p:cNvSpPr>
          <p:nvPr>
            <p:ph idx="1"/>
          </p:nvPr>
        </p:nvSpPr>
        <p:spPr/>
        <p:txBody>
          <a:bodyPr/>
          <a:lstStyle/>
          <a:p>
            <a:pPr marL="457200" lvl="0">
              <a:spcBef>
                <a:spcPts val="0"/>
              </a:spcBef>
            </a:pPr>
            <a:r>
              <a:rPr lang="en" dirty="0"/>
              <a:t>Classification of P2P infrastructures</a:t>
            </a:r>
            <a:endParaRPr lang="en-US" dirty="0"/>
          </a:p>
          <a:p>
            <a:pPr marL="685800" lvl="1">
              <a:spcBef>
                <a:spcPts val="0"/>
              </a:spcBef>
            </a:pPr>
            <a:r>
              <a:rPr lang="en-US" dirty="0"/>
              <a:t>Routing and location</a:t>
            </a:r>
          </a:p>
          <a:p>
            <a:pPr marL="914400" lvl="2">
              <a:spcBef>
                <a:spcPts val="0"/>
              </a:spcBef>
            </a:pPr>
            <a:r>
              <a:rPr lang="en-US" dirty="0"/>
              <a:t>Route with efficiency and fault tolerance, efficiently locating peers and content</a:t>
            </a:r>
          </a:p>
          <a:p>
            <a:pPr marL="685800" lvl="1">
              <a:spcBef>
                <a:spcPts val="0"/>
              </a:spcBef>
            </a:pPr>
            <a:r>
              <a:rPr lang="en-US" dirty="0"/>
              <a:t>Anonymity</a:t>
            </a:r>
          </a:p>
          <a:p>
            <a:pPr marL="914400" lvl="2">
              <a:spcBef>
                <a:spcPts val="0"/>
              </a:spcBef>
            </a:pPr>
            <a:r>
              <a:rPr lang="en-US" dirty="0"/>
              <a:t>Provide user anonymity</a:t>
            </a:r>
          </a:p>
          <a:p>
            <a:pPr marL="685800" lvl="1">
              <a:spcBef>
                <a:spcPts val="0"/>
              </a:spcBef>
            </a:pPr>
            <a:r>
              <a:rPr lang="en-US" dirty="0"/>
              <a:t>Reputation management</a:t>
            </a:r>
          </a:p>
          <a:p>
            <a:pPr marL="914400" lvl="2">
              <a:spcBef>
                <a:spcPts val="0"/>
              </a:spcBef>
            </a:pPr>
            <a:r>
              <a:rPr lang="en-US" dirty="0"/>
              <a:t>Reputation update with various network nodes. Need reputation management infrastructures</a:t>
            </a:r>
          </a:p>
          <a:p>
            <a:pPr marL="457200" lvl="0">
              <a:spcBef>
                <a:spcPts val="0"/>
              </a:spcBef>
            </a:pPr>
            <a:endParaRPr lang="en-US" dirty="0"/>
          </a:p>
          <a:p>
            <a:pPr marL="457200" lvl="0">
              <a:spcBef>
                <a:spcPts val="0"/>
              </a:spcBef>
            </a:pPr>
            <a:endParaRPr lang="en-US" dirty="0"/>
          </a:p>
          <a:p>
            <a:pPr marL="457200" lvl="0">
              <a:spcBef>
                <a:spcPts val="0"/>
              </a:spcBef>
            </a:pPr>
            <a:endParaRPr lang="en-US" dirty="0"/>
          </a:p>
          <a:p>
            <a:pPr marL="457200" lvl="0">
              <a:spcBef>
                <a:spcPts val="0"/>
              </a:spcBef>
            </a:pPr>
            <a:endParaRPr lang="en" dirty="0"/>
          </a:p>
        </p:txBody>
      </p:sp>
      <p:sp>
        <p:nvSpPr>
          <p:cNvPr id="5" name="Slide Number Placeholder 4">
            <a:extLst>
              <a:ext uri="{FF2B5EF4-FFF2-40B4-BE49-F238E27FC236}">
                <a16:creationId xmlns:a16="http://schemas.microsoft.com/office/drawing/2014/main" id="{EBD48B1F-7B97-420A-9C97-B2DC0219FE90}"/>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09182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EBAAEF-3E73-4D85-9A3C-E40FEAFAEE6C}"/>
              </a:ext>
            </a:extLst>
          </p:cNvPr>
          <p:cNvSpPr>
            <a:spLocks noGrp="1" noRot="1" noChangeAspect="1" noMove="1" noResize="1" noEditPoints="1" noAdjustHandles="1" noChangeArrowheads="1" noChangeShapeType="1" noTextEdit="1"/>
          </p:cNvSpPr>
          <p:nvPr>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F068A4D-7093-46DE-8EE8-F3846FF4F5BF}"/>
              </a:ext>
            </a:extLst>
          </p:cNvPr>
          <p:cNvPicPr>
            <a:picLocks noGrp="1" noChangeAspect="1"/>
          </p:cNvPicPr>
          <p:nvPr>
            <p:ph idx="1"/>
          </p:nvPr>
        </p:nvPicPr>
        <p:blipFill>
          <a:blip r:embed="rId3"/>
          <a:stretch>
            <a:fillRect/>
          </a:stretch>
        </p:blipFill>
        <p:spPr>
          <a:xfrm>
            <a:off x="5294376" y="948534"/>
            <a:ext cx="6257544" cy="4646226"/>
          </a:xfrm>
          <a:prstGeom prst="rect">
            <a:avLst/>
          </a:prstGeom>
        </p:spPr>
      </p:pic>
      <p:sp>
        <p:nvSpPr>
          <p:cNvPr id="2" name="Title 1">
            <a:extLst>
              <a:ext uri="{FF2B5EF4-FFF2-40B4-BE49-F238E27FC236}">
                <a16:creationId xmlns:a16="http://schemas.microsoft.com/office/drawing/2014/main" id="{CCEA8BC6-DFBC-4832-B4F8-3F4A7741528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ANALYSIS FRAMEWORK</a:t>
            </a:r>
          </a:p>
        </p:txBody>
      </p:sp>
      <p:sp>
        <p:nvSpPr>
          <p:cNvPr id="5" name="Slide Number Placeholder 4">
            <a:extLst>
              <a:ext uri="{FF2B5EF4-FFF2-40B4-BE49-F238E27FC236}">
                <a16:creationId xmlns:a16="http://schemas.microsoft.com/office/drawing/2014/main" id="{80114329-B2A4-476C-B065-C8ED57E748A2}"/>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90456937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1506</TotalTime>
  <Words>4726</Words>
  <Application>Microsoft Office PowerPoint</Application>
  <PresentationFormat>Widescreen</PresentationFormat>
  <Paragraphs>617</Paragraphs>
  <Slides>66</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휴먼매직체</vt:lpstr>
      <vt:lpstr>맑은 고딕</vt:lpstr>
      <vt:lpstr>Arial</vt:lpstr>
      <vt:lpstr>Calibri</vt:lpstr>
      <vt:lpstr>Cambria Math</vt:lpstr>
      <vt:lpstr>Gill Sans MT</vt:lpstr>
      <vt:lpstr>Wingdings</vt:lpstr>
      <vt:lpstr>Parcel</vt:lpstr>
      <vt:lpstr>A Survey of Peer-to-Peer Content Distribution Technologies </vt:lpstr>
      <vt:lpstr>Content</vt:lpstr>
      <vt:lpstr>Content</vt:lpstr>
      <vt:lpstr>Defining Peer-to-Peer Computing</vt:lpstr>
      <vt:lpstr>Peer-to-Peer and Grid Computing</vt:lpstr>
      <vt:lpstr>Classification of Peer-to-Peer Applications</vt:lpstr>
      <vt:lpstr>Peer-to-Peer Content Distribution</vt:lpstr>
      <vt:lpstr>Peer-to-Peer Content Distribution</vt:lpstr>
      <vt:lpstr>ANALYSIS FRAMEWORK</vt:lpstr>
      <vt:lpstr>PowerPoint Presentation</vt:lpstr>
      <vt:lpstr>PowerPoint Presentation</vt:lpstr>
      <vt:lpstr>PowerPoint Presentation</vt:lpstr>
      <vt:lpstr>PowerPoint Presentation</vt:lpstr>
      <vt:lpstr>PowerPoint Presentation</vt:lpstr>
      <vt:lpstr>PEER-TO-PEER DISTRIBUTED OBJECT LOCATION AND ROUTING</vt:lpstr>
      <vt:lpstr>Centralization</vt:lpstr>
      <vt:lpstr>Structure</vt:lpstr>
      <vt:lpstr>Structure</vt:lpstr>
      <vt:lpstr>summary  of  peer-to-peer content distribution systems and architectures</vt:lpstr>
      <vt:lpstr>Structure</vt:lpstr>
      <vt:lpstr>Unstructured architecture</vt:lpstr>
      <vt:lpstr>Hybrid Decentralized</vt:lpstr>
      <vt:lpstr>Purely Decentralized</vt:lpstr>
      <vt:lpstr>Partially Centralized</vt:lpstr>
      <vt:lpstr>Shortcomings of  Unstructured architecture</vt:lpstr>
      <vt:lpstr>Loosely structured architecture</vt:lpstr>
      <vt:lpstr>Loosely structure architecture</vt:lpstr>
      <vt:lpstr>Loosely structure architecture</vt:lpstr>
      <vt:lpstr>Loosely structure architecture</vt:lpstr>
      <vt:lpstr>Loosely structure architecture</vt:lpstr>
      <vt:lpstr>structured architecture</vt:lpstr>
      <vt:lpstr>Chord</vt:lpstr>
      <vt:lpstr>Chord</vt:lpstr>
      <vt:lpstr>Content Addressable Network</vt:lpstr>
      <vt:lpstr>Content  Addressable  Network</vt:lpstr>
      <vt:lpstr>Tapestry</vt:lpstr>
      <vt:lpstr>Tapestry</vt:lpstr>
      <vt:lpstr>PowerPoint Presentation</vt:lpstr>
      <vt:lpstr>4 Content Caching, Replication and Migration</vt:lpstr>
      <vt:lpstr>Content Replication (1)</vt:lpstr>
      <vt:lpstr>PowerPoint Presentation</vt:lpstr>
      <vt:lpstr>5 security</vt:lpstr>
      <vt:lpstr>5.1 secure storage (1)</vt:lpstr>
      <vt:lpstr>5.1 secure storage (2)</vt:lpstr>
      <vt:lpstr>5.2 secure routing</vt:lpstr>
      <vt:lpstr>5.3 access control, authentication and identity management</vt:lpstr>
      <vt:lpstr>PowerPoint Presentation</vt:lpstr>
      <vt:lpstr>6. Provisions for anonymity (1)</vt:lpstr>
      <vt:lpstr>6. Provisions for anonymity (2)</vt:lpstr>
      <vt:lpstr>PowerPoint Presentation</vt:lpstr>
      <vt:lpstr>7. provisions for deniability (1)</vt:lpstr>
      <vt:lpstr>7. provisions for deniability (2)</vt:lpstr>
      <vt:lpstr>PowerPoint Presentation</vt:lpstr>
      <vt:lpstr>8. Incentive mechanisms and accountability (1)</vt:lpstr>
      <vt:lpstr>8. Incentive mechanisms and accountability (2)</vt:lpstr>
      <vt:lpstr>8.1 Reputation mechanisms (1)</vt:lpstr>
      <vt:lpstr>8.1 Reputation mechanisms (2)</vt:lpstr>
      <vt:lpstr>8.2 MICROPAYMENT MECHANISM</vt:lpstr>
      <vt:lpstr>8.3 RESOURCE TRADING SCHEME</vt:lpstr>
      <vt:lpstr>PowerPoint Presentation</vt:lpstr>
      <vt:lpstr>9. Resource management (1)</vt:lpstr>
      <vt:lpstr>9. Resource management (2)</vt:lpstr>
      <vt:lpstr>9. Resource management (3)</vt:lpstr>
      <vt:lpstr>PowerPoint Presentation</vt:lpstr>
      <vt:lpstr>10. semantic grouping of information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Survey of Peer-to-Peer Content Distribution Technologies </dc:title>
  <dc:creator>Simeon</dc:creator>
  <cp:lastModifiedBy>바르바노브</cp:lastModifiedBy>
  <cp:revision>217</cp:revision>
  <cp:lastPrinted>2017-11-03T08:59:53Z</cp:lastPrinted>
  <dcterms:created xsi:type="dcterms:W3CDTF">2017-11-02T13:22:42Z</dcterms:created>
  <dcterms:modified xsi:type="dcterms:W3CDTF">2017-11-06T07:13:56Z</dcterms:modified>
</cp:coreProperties>
</file>