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5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6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7.xml" ContentType="application/vnd.openxmlformats-officedocument.presentationml.notesSlide+xml"/>
  <Override PartName="/ppt/comments/comment5.xml" ContentType="application/vnd.openxmlformats-officedocument.presentationml.comments+xml"/>
  <Override PartName="/ppt/notesSlides/notesSlide8.xml" ContentType="application/vnd.openxmlformats-officedocument.presentationml.notesSlide+xml"/>
  <Override PartName="/ppt/comments/comment6.xml" ContentType="application/vnd.openxmlformats-officedocument.presentationml.comments+xml"/>
  <Override PartName="/ppt/notesSlides/notesSlide9.xml" ContentType="application/vnd.openxmlformats-officedocument.presentationml.notesSlide+xml"/>
  <Override PartName="/ppt/comments/comment7.xml" ContentType="application/vnd.openxmlformats-officedocument.presentationml.comments+xml"/>
  <Override PartName="/ppt/notesSlides/notesSlide10.xml" ContentType="application/vnd.openxmlformats-officedocument.presentationml.notesSlide+xml"/>
  <Override PartName="/ppt/comments/comment8.xml" ContentType="application/vnd.openxmlformats-officedocument.presentationml.comments+xml"/>
  <Override PartName="/ppt/notesSlides/notesSlide11.xml" ContentType="application/vnd.openxmlformats-officedocument.presentationml.notesSlide+xml"/>
  <Override PartName="/ppt/comments/comment9.xml" ContentType="application/vnd.openxmlformats-officedocument.presentationml.comment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97" r:id="rId2"/>
    <p:sldId id="298" r:id="rId3"/>
    <p:sldId id="299" r:id="rId4"/>
    <p:sldId id="300" r:id="rId5"/>
    <p:sldId id="301" r:id="rId6"/>
    <p:sldId id="302" r:id="rId7"/>
    <p:sldId id="311" r:id="rId8"/>
    <p:sldId id="303" r:id="rId9"/>
    <p:sldId id="312" r:id="rId10"/>
    <p:sldId id="304" r:id="rId11"/>
    <p:sldId id="313" r:id="rId12"/>
    <p:sldId id="314" r:id="rId13"/>
    <p:sldId id="305" r:id="rId14"/>
    <p:sldId id="315" r:id="rId15"/>
    <p:sldId id="316" r:id="rId16"/>
    <p:sldId id="268" r:id="rId17"/>
    <p:sldId id="263" r:id="rId18"/>
    <p:sldId id="274" r:id="rId19"/>
    <p:sldId id="275" r:id="rId20"/>
    <p:sldId id="276" r:id="rId21"/>
    <p:sldId id="278" r:id="rId22"/>
    <p:sldId id="272" r:id="rId23"/>
    <p:sldId id="280" r:id="rId24"/>
    <p:sldId id="281" r:id="rId25"/>
    <p:sldId id="284" r:id="rId26"/>
    <p:sldId id="282" r:id="rId27"/>
    <p:sldId id="285" r:id="rId28"/>
    <p:sldId id="286" r:id="rId29"/>
    <p:sldId id="287" r:id="rId30"/>
    <p:sldId id="288" r:id="rId31"/>
    <p:sldId id="290" r:id="rId32"/>
    <p:sldId id="289" r:id="rId33"/>
    <p:sldId id="291" r:id="rId34"/>
    <p:sldId id="293" r:id="rId35"/>
    <p:sldId id="269" r:id="rId36"/>
    <p:sldId id="295" r:id="rId37"/>
    <p:sldId id="265" r:id="rId38"/>
    <p:sldId id="271" r:id="rId39"/>
    <p:sldId id="294" r:id="rId40"/>
    <p:sldId id="296" r:id="rId41"/>
    <p:sldId id="310" r:id="rId42"/>
    <p:sldId id="270" r:id="rId4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unhyeok" initials="E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14"/>
    <p:restoredTop sz="88245" autoAdjust="0"/>
  </p:normalViewPr>
  <p:slideViewPr>
    <p:cSldViewPr snapToGrid="0">
      <p:cViewPr varScale="1">
        <p:scale>
          <a:sx n="77" d="100"/>
          <a:sy n="77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0-17T09:29:17.770" idx="1">
    <p:pos x="10" y="10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0-17T09:29:17.770" idx="1">
    <p:pos x="10" y="10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0-17T09:29:17.770" idx="1">
    <p:pos x="10" y="10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0-17T09:29:17.770" idx="1">
    <p:pos x="10" y="10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0-17T09:29:17.770" idx="1">
    <p:pos x="10" y="10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0-17T09:29:17.770" idx="1">
    <p:pos x="10" y="10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0-17T09:29:17.770" idx="1">
    <p:pos x="10" y="10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0-17T09:29:17.770" idx="1">
    <p:pos x="10" y="10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0-17T09:29:17.770" idx="1">
    <p:pos x="10" y="10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C9110-9485-4274-BB60-B99871C47480}" type="datetimeFigureOut">
              <a:rPr lang="ko-KR" altLang="en-US" smtClean="0"/>
              <a:t>2017-09-19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8008C-8A04-4732-A63B-383ADEE1C8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4230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RMI</a:t>
            </a:r>
            <a:r>
              <a:rPr lang="en-US" baseline="0" dirty="0" smtClean="0"/>
              <a:t> (Remote Message Invocation)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8008C-8A04-4732-A63B-383ADEE1C82F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46073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8008C-8A04-4732-A63B-383ADEE1C82F}" type="slidenum">
              <a:rPr lang="ko-KR" altLang="en-US" smtClean="0"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3931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8008C-8A04-4732-A63B-383ADEE1C82F}" type="slidenum">
              <a:rPr lang="ko-KR" altLang="en-US" smtClean="0"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90818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8008C-8A04-4732-A63B-383ADEE1C82F}" type="slidenum">
              <a:rPr lang="ko-KR" altLang="en-US" smtClean="0"/>
              <a:t>40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81278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8008C-8A04-4732-A63B-383ADEE1C82F}" type="slidenum">
              <a:rPr lang="ko-KR" altLang="en-US" smtClean="0"/>
              <a:t>41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3756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8008C-8A04-4732-A63B-383ADEE1C82F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5752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8008C-8A04-4732-A63B-383ADEE1C82F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2406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8008C-8A04-4732-A63B-383ADEE1C82F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9322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8008C-8A04-4732-A63B-383ADEE1C82F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11630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8008C-8A04-4732-A63B-383ADEE1C82F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4629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8008C-8A04-4732-A63B-383ADEE1C82F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1508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8008C-8A04-4732-A63B-383ADEE1C82F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8331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8008C-8A04-4732-A63B-383ADEE1C82F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272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0970-A297-4E2A-AD27-6469A0A7DAC1}" type="datetimeFigureOut">
              <a:rPr lang="ko-KR" altLang="en-US" smtClean="0"/>
              <a:t>2017-09-19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FE27-ED6B-4B0C-A54A-A0F2BB7E58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200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0970-A297-4E2A-AD27-6469A0A7DAC1}" type="datetimeFigureOut">
              <a:rPr lang="ko-KR" altLang="en-US" smtClean="0"/>
              <a:t>2017-09-19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FE27-ED6B-4B0C-A54A-A0F2BB7E58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120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0970-A297-4E2A-AD27-6469A0A7DAC1}" type="datetimeFigureOut">
              <a:rPr lang="ko-KR" altLang="en-US" smtClean="0"/>
              <a:t>2017-09-19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FE27-ED6B-4B0C-A54A-A0F2BB7E58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495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0970-A297-4E2A-AD27-6469A0A7DAC1}" type="datetimeFigureOut">
              <a:rPr lang="ko-KR" altLang="en-US" smtClean="0"/>
              <a:t>2017-09-19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FE27-ED6B-4B0C-A54A-A0F2BB7E58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2634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0970-A297-4E2A-AD27-6469A0A7DAC1}" type="datetimeFigureOut">
              <a:rPr lang="ko-KR" altLang="en-US" smtClean="0"/>
              <a:t>2017-09-19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FE27-ED6B-4B0C-A54A-A0F2BB7E58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8549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0970-A297-4E2A-AD27-6469A0A7DAC1}" type="datetimeFigureOut">
              <a:rPr lang="ko-KR" altLang="en-US" smtClean="0"/>
              <a:t>2017-09-19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FE27-ED6B-4B0C-A54A-A0F2BB7E58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414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0970-A297-4E2A-AD27-6469A0A7DAC1}" type="datetimeFigureOut">
              <a:rPr lang="ko-KR" altLang="en-US" smtClean="0"/>
              <a:t>2017-09-19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FE27-ED6B-4B0C-A54A-A0F2BB7E58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8177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0970-A297-4E2A-AD27-6469A0A7DAC1}" type="datetimeFigureOut">
              <a:rPr lang="ko-KR" altLang="en-US" smtClean="0"/>
              <a:t>2017-09-19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FE27-ED6B-4B0C-A54A-A0F2BB7E58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1867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0970-A297-4E2A-AD27-6469A0A7DAC1}" type="datetimeFigureOut">
              <a:rPr lang="ko-KR" altLang="en-US" smtClean="0"/>
              <a:t>2017-09-19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FE27-ED6B-4B0C-A54A-A0F2BB7E58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1918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0970-A297-4E2A-AD27-6469A0A7DAC1}" type="datetimeFigureOut">
              <a:rPr lang="ko-KR" altLang="en-US" smtClean="0"/>
              <a:t>2017-09-19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FE27-ED6B-4B0C-A54A-A0F2BB7E58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471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0970-A297-4E2A-AD27-6469A0A7DAC1}" type="datetimeFigureOut">
              <a:rPr lang="ko-KR" altLang="en-US" smtClean="0"/>
              <a:t>2017-09-19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FE27-ED6B-4B0C-A54A-A0F2BB7E58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3027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D0970-A297-4E2A-AD27-6469A0A7DAC1}" type="datetimeFigureOut">
              <a:rPr lang="ko-KR" altLang="en-US" smtClean="0"/>
              <a:t>2017-09-19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9FE27-ED6B-4B0C-A54A-A0F2BB7E58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5000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dcslab.snu.ac.kr/courses/dip2016f/Papers/Fund_02_Distributed_Systems_L.%20Kleinrock.pdf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ko-KR" sz="4400" dirty="0" err="1"/>
              <a:t>TreadMarks</a:t>
            </a:r>
            <a:r>
              <a:rPr lang="en-US" altLang="ko-KR" sz="4400" dirty="0"/>
              <a:t>: Distributed Shared Memory on Standard Workstations and Operating Systems</a:t>
            </a:r>
            <a:endParaRPr lang="ko-KR" altLang="en-US" sz="4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/>
              <a:t>Pete </a:t>
            </a:r>
            <a:r>
              <a:rPr lang="en-US" altLang="ko-KR" dirty="0" err="1"/>
              <a:t>Keleher</a:t>
            </a:r>
            <a:r>
              <a:rPr lang="en-US" altLang="ko-KR" dirty="0"/>
              <a:t>, Alan L. Cox, Sandhya </a:t>
            </a:r>
            <a:r>
              <a:rPr lang="en-US" altLang="ko-KR" dirty="0" err="1"/>
              <a:t>Dwarkadas</a:t>
            </a:r>
            <a:r>
              <a:rPr lang="en-US" altLang="ko-KR" dirty="0"/>
              <a:t> and Willy </a:t>
            </a:r>
            <a:r>
              <a:rPr lang="en-US" altLang="ko-KR" dirty="0" err="1"/>
              <a:t>Zwaenepoel</a:t>
            </a:r>
            <a:endParaRPr lang="en-US" altLang="ko-KR" dirty="0"/>
          </a:p>
          <a:p>
            <a:r>
              <a:rPr lang="en-US" altLang="ko-KR" dirty="0"/>
              <a:t>Department of Computer Science, Rice University</a:t>
            </a:r>
          </a:p>
          <a:p>
            <a:r>
              <a:rPr lang="en-US" altLang="ko-KR" dirty="0"/>
              <a:t>Winter </a:t>
            </a:r>
            <a:r>
              <a:rPr lang="en-US" altLang="ko-KR" dirty="0" err="1"/>
              <a:t>Usenix</a:t>
            </a:r>
            <a:r>
              <a:rPr lang="en-US" altLang="ko-KR" dirty="0"/>
              <a:t> Conference, 1994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Joongsuk</a:t>
            </a:r>
            <a:r>
              <a:rPr lang="en-US" altLang="ko-KR" dirty="0" smtClean="0"/>
              <a:t> Park, </a:t>
            </a:r>
            <a:r>
              <a:rPr lang="en-US" altLang="ko-KR" dirty="0" err="1" smtClean="0"/>
              <a:t>Hanggi</a:t>
            </a:r>
            <a:r>
              <a:rPr lang="en-US" altLang="ko-KR" dirty="0" smtClean="0"/>
              <a:t> Choi</a:t>
            </a:r>
            <a:endParaRPr lang="en-US" altLang="ko-KR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6581001"/>
            <a:ext cx="9097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Disclaimer: Many parts of this slide are brought from previous classes in distributed information processing classes @SNUCSE.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68136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Release Consistency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Two Types of RC</a:t>
            </a:r>
          </a:p>
          <a:p>
            <a:pPr lvl="1"/>
            <a:r>
              <a:rPr lang="en-US" altLang="ko-KR" dirty="0" smtClean="0"/>
              <a:t>Eager Release Consistency (ERC)</a:t>
            </a:r>
          </a:p>
          <a:p>
            <a:pPr lvl="1"/>
            <a:r>
              <a:rPr lang="en-US" altLang="ko-KR" dirty="0" smtClean="0"/>
              <a:t>Lazy Release Consistency (LRC)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784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Eager Release Consistency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Push Model</a:t>
            </a:r>
            <a:endParaRPr lang="ko-KR" altLang="en-US" dirty="0"/>
          </a:p>
        </p:txBody>
      </p:sp>
      <p:sp>
        <p:nvSpPr>
          <p:cNvPr id="4" name="object 4"/>
          <p:cNvSpPr/>
          <p:nvPr/>
        </p:nvSpPr>
        <p:spPr>
          <a:xfrm>
            <a:off x="1015562" y="2712830"/>
            <a:ext cx="10160875" cy="32938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6765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Lazy Release Consistency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Pull Model</a:t>
            </a:r>
            <a:endParaRPr lang="ko-KR" altLang="en-US" dirty="0"/>
          </a:p>
        </p:txBody>
      </p:sp>
      <p:sp>
        <p:nvSpPr>
          <p:cNvPr id="4" name="object 4"/>
          <p:cNvSpPr/>
          <p:nvPr/>
        </p:nvSpPr>
        <p:spPr>
          <a:xfrm>
            <a:off x="1088096" y="2699792"/>
            <a:ext cx="10015808" cy="32753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0987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Multiple Writer Protocols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0840" indent="-358140">
              <a:lnSpc>
                <a:spcPct val="100000"/>
              </a:lnSpc>
              <a:buClr>
                <a:srgbClr val="083D87"/>
              </a:buClr>
              <a:buFont typeface="Wingdings"/>
              <a:buChar char=""/>
              <a:tabLst>
                <a:tab pos="370205" algn="l"/>
                <a:tab pos="370840" algn="l"/>
              </a:tabLst>
            </a:pPr>
            <a:r>
              <a:rPr lang="en-US" altLang="ko-KR" dirty="0"/>
              <a:t>To solve False sharing Problem =&gt; Multiple writer protocol</a:t>
            </a:r>
          </a:p>
          <a:p>
            <a:pPr marL="241300" indent="0">
              <a:lnSpc>
                <a:spcPts val="2280"/>
              </a:lnSpc>
              <a:spcBef>
                <a:spcPts val="280"/>
              </a:spcBef>
              <a:buNone/>
              <a:tabLst>
                <a:tab pos="815340" algn="l"/>
              </a:tabLst>
            </a:pPr>
            <a:r>
              <a:rPr lang="en-US" altLang="ko-KR" sz="2400" dirty="0" smtClean="0"/>
              <a:t>- Several </a:t>
            </a:r>
            <a:r>
              <a:rPr lang="en-US" altLang="ko-KR" sz="2400" dirty="0"/>
              <a:t>processes make modifications to different variables at the same page</a:t>
            </a:r>
            <a:endParaRPr lang="en-US" altLang="ko-KR" sz="2400" dirty="0"/>
          </a:p>
        </p:txBody>
      </p:sp>
      <p:sp>
        <p:nvSpPr>
          <p:cNvPr id="4" name="object 4"/>
          <p:cNvSpPr txBox="1"/>
          <p:nvPr/>
        </p:nvSpPr>
        <p:spPr>
          <a:xfrm>
            <a:off x="3277142" y="4532061"/>
            <a:ext cx="457834" cy="286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page</a:t>
            </a:r>
            <a:endParaRPr sz="18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135047"/>
              </p:ext>
            </p:extLst>
          </p:nvPr>
        </p:nvGraphicFramePr>
        <p:xfrm>
          <a:off x="4021363" y="4215068"/>
          <a:ext cx="3421378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2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8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0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66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29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192">
                      <a:solidFill>
                        <a:srgbClr val="41709C"/>
                      </a:solidFill>
                      <a:prstDash val="solid"/>
                    </a:lnL>
                    <a:lnR w="12192">
                      <a:solidFill>
                        <a:srgbClr val="6FAC46"/>
                      </a:solidFill>
                      <a:prstDash val="solid"/>
                    </a:lnR>
                    <a:lnT w="12192">
                      <a:solidFill>
                        <a:srgbClr val="41709C"/>
                      </a:solidFill>
                      <a:prstDash val="solid"/>
                    </a:lnT>
                    <a:lnB w="12192">
                      <a:solidFill>
                        <a:srgbClr val="41709C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1800" spc="-70" dirty="0">
                          <a:latin typeface="Times New Roman"/>
                          <a:cs typeface="Times New Roman"/>
                        </a:rPr>
                        <a:t>Var</a:t>
                      </a:r>
                      <a:r>
                        <a:rPr sz="18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x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192">
                      <a:solidFill>
                        <a:srgbClr val="6FAC46"/>
                      </a:solidFill>
                      <a:prstDash val="solid"/>
                    </a:lnL>
                    <a:lnR w="12192">
                      <a:solidFill>
                        <a:srgbClr val="6FAC46"/>
                      </a:solidFill>
                      <a:prstDash val="solid"/>
                    </a:lnR>
                    <a:lnT w="12192">
                      <a:solidFill>
                        <a:srgbClr val="6FAC46"/>
                      </a:solidFill>
                      <a:prstDash val="solid"/>
                    </a:lnT>
                    <a:lnB w="12192">
                      <a:solidFill>
                        <a:srgbClr val="6FAC4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192">
                      <a:solidFill>
                        <a:srgbClr val="6FAC46"/>
                      </a:solidFill>
                      <a:prstDash val="solid"/>
                    </a:lnL>
                    <a:lnR w="12192">
                      <a:solidFill>
                        <a:srgbClr val="6FAC46"/>
                      </a:solidFill>
                      <a:prstDash val="solid"/>
                    </a:lnR>
                    <a:lnT w="12192">
                      <a:solidFill>
                        <a:srgbClr val="41709C"/>
                      </a:solidFill>
                      <a:prstDash val="solid"/>
                    </a:lnT>
                    <a:lnB w="12192">
                      <a:solidFill>
                        <a:srgbClr val="41709C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800" spc="-75" dirty="0">
                          <a:latin typeface="Times New Roman"/>
                          <a:cs typeface="Times New Roman"/>
                        </a:rPr>
                        <a:t>Var</a:t>
                      </a: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y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192">
                      <a:solidFill>
                        <a:srgbClr val="6FAC46"/>
                      </a:solidFill>
                      <a:prstDash val="solid"/>
                    </a:lnL>
                    <a:lnR w="12192">
                      <a:solidFill>
                        <a:srgbClr val="6FAC46"/>
                      </a:solidFill>
                      <a:prstDash val="solid"/>
                    </a:lnR>
                    <a:lnT w="12192">
                      <a:solidFill>
                        <a:srgbClr val="6FAC46"/>
                      </a:solidFill>
                      <a:prstDash val="solid"/>
                    </a:lnT>
                    <a:lnB w="12192">
                      <a:solidFill>
                        <a:srgbClr val="6FAC4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192">
                      <a:solidFill>
                        <a:srgbClr val="6FAC46"/>
                      </a:solidFill>
                      <a:prstDash val="solid"/>
                    </a:lnL>
                    <a:lnR w="12192">
                      <a:solidFill>
                        <a:srgbClr val="41709C"/>
                      </a:solidFill>
                      <a:prstDash val="solid"/>
                    </a:lnR>
                    <a:lnT w="12192">
                      <a:solidFill>
                        <a:srgbClr val="41709C"/>
                      </a:solidFill>
                      <a:prstDash val="solid"/>
                    </a:lnT>
                    <a:lnB w="12192">
                      <a:solidFill>
                        <a:srgbClr val="41709C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4615215" y="3764600"/>
            <a:ext cx="615315" cy="286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Proc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12495" y="3764600"/>
            <a:ext cx="615315" cy="286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Proc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872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Multiple Writer Protocol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0840" indent="-358140">
              <a:lnSpc>
                <a:spcPct val="100000"/>
              </a:lnSpc>
              <a:buClr>
                <a:srgbClr val="083D87"/>
              </a:buClr>
              <a:buFont typeface="Wingdings"/>
              <a:buChar char=""/>
              <a:tabLst>
                <a:tab pos="370205" algn="l"/>
                <a:tab pos="370840" algn="l"/>
              </a:tabLst>
            </a:pPr>
            <a:r>
              <a:rPr lang="en-US" altLang="ko-KR" dirty="0"/>
              <a:t>Two method</a:t>
            </a:r>
          </a:p>
          <a:p>
            <a:pPr marL="815340" lvl="1" indent="-345440">
              <a:lnSpc>
                <a:spcPct val="100000"/>
              </a:lnSpc>
              <a:spcBef>
                <a:spcPts val="280"/>
              </a:spcBef>
              <a:buClr>
                <a:srgbClr val="083D87"/>
              </a:buClr>
              <a:buFont typeface="Calibri"/>
              <a:buChar char="‒"/>
              <a:tabLst>
                <a:tab pos="815340" algn="l"/>
                <a:tab pos="815975" algn="l"/>
              </a:tabLst>
            </a:pPr>
            <a:r>
              <a:rPr lang="en-US" altLang="ko-KR" dirty="0"/>
              <a:t>Twin</a:t>
            </a:r>
          </a:p>
          <a:p>
            <a:pPr marL="1155700" lvl="2">
              <a:lnSpc>
                <a:spcPct val="100000"/>
              </a:lnSpc>
              <a:spcBef>
                <a:spcPts val="280"/>
              </a:spcBef>
              <a:buClr>
                <a:srgbClr val="083D87"/>
              </a:buClr>
              <a:buFont typeface="Wingdings"/>
              <a:buChar char=""/>
              <a:tabLst>
                <a:tab pos="1156335" algn="l"/>
              </a:tabLst>
            </a:pPr>
            <a:r>
              <a:rPr lang="en-US" altLang="ko-KR" dirty="0"/>
              <a:t>1. Copy original page</a:t>
            </a:r>
          </a:p>
          <a:p>
            <a:pPr marL="1155700" lvl="2">
              <a:lnSpc>
                <a:spcPct val="100000"/>
              </a:lnSpc>
              <a:spcBef>
                <a:spcPts val="290"/>
              </a:spcBef>
              <a:buClr>
                <a:srgbClr val="083D87"/>
              </a:buClr>
              <a:buFont typeface="Wingdings"/>
              <a:buChar char=""/>
              <a:tabLst>
                <a:tab pos="1156335" algn="l"/>
              </a:tabLst>
            </a:pPr>
            <a:r>
              <a:rPr lang="en-US" altLang="ko-KR" dirty="0"/>
              <a:t>2. Compared original page and changed page</a:t>
            </a:r>
          </a:p>
          <a:p>
            <a:pPr marL="815340" lvl="1" indent="-345440">
              <a:lnSpc>
                <a:spcPct val="100000"/>
              </a:lnSpc>
              <a:spcBef>
                <a:spcPts val="254"/>
              </a:spcBef>
              <a:buClr>
                <a:srgbClr val="083D87"/>
              </a:buClr>
              <a:buFont typeface="Calibri"/>
              <a:buChar char="‒"/>
              <a:tabLst>
                <a:tab pos="815340" algn="l"/>
                <a:tab pos="815975" algn="l"/>
              </a:tabLst>
            </a:pPr>
            <a:r>
              <a:rPr lang="en-US" altLang="ko-KR" dirty="0"/>
              <a:t>Diff</a:t>
            </a:r>
          </a:p>
          <a:p>
            <a:pPr marL="1155700" lvl="2">
              <a:lnSpc>
                <a:spcPct val="100000"/>
              </a:lnSpc>
              <a:spcBef>
                <a:spcPts val="280"/>
              </a:spcBef>
              <a:buClr>
                <a:srgbClr val="083D87"/>
              </a:buClr>
              <a:buFont typeface="Wingdings"/>
              <a:buChar char=""/>
              <a:tabLst>
                <a:tab pos="1156335" algn="l"/>
              </a:tabLst>
            </a:pPr>
            <a:r>
              <a:rPr lang="en-US" altLang="ko-KR" dirty="0"/>
              <a:t>Difference between twin and copyset</a:t>
            </a:r>
            <a:endParaRPr lang="en-US" altLang="ko-KR" dirty="0"/>
          </a:p>
        </p:txBody>
      </p:sp>
      <p:sp>
        <p:nvSpPr>
          <p:cNvPr id="4" name="object 4"/>
          <p:cNvSpPr/>
          <p:nvPr/>
        </p:nvSpPr>
        <p:spPr>
          <a:xfrm>
            <a:off x="3318010" y="5091683"/>
            <a:ext cx="525780" cy="474345"/>
          </a:xfrm>
          <a:custGeom>
            <a:avLst/>
            <a:gdLst/>
            <a:ahLst/>
            <a:cxnLst/>
            <a:rect l="l" t="t" r="r" b="b"/>
            <a:pathLst>
              <a:path w="525780" h="474345">
                <a:moveTo>
                  <a:pt x="0" y="473963"/>
                </a:moveTo>
                <a:lnTo>
                  <a:pt x="525780" y="473963"/>
                </a:lnTo>
                <a:lnTo>
                  <a:pt x="525780" y="0"/>
                </a:lnTo>
                <a:lnTo>
                  <a:pt x="0" y="0"/>
                </a:lnTo>
                <a:lnTo>
                  <a:pt x="0" y="473963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18010" y="5091683"/>
            <a:ext cx="525780" cy="474345"/>
          </a:xfrm>
          <a:custGeom>
            <a:avLst/>
            <a:gdLst/>
            <a:ahLst/>
            <a:cxnLst/>
            <a:rect l="l" t="t" r="r" b="b"/>
            <a:pathLst>
              <a:path w="525780" h="474345">
                <a:moveTo>
                  <a:pt x="0" y="473963"/>
                </a:moveTo>
                <a:lnTo>
                  <a:pt x="525780" y="473963"/>
                </a:lnTo>
                <a:lnTo>
                  <a:pt x="525780" y="0"/>
                </a:lnTo>
                <a:lnTo>
                  <a:pt x="0" y="0"/>
                </a:lnTo>
                <a:lnTo>
                  <a:pt x="0" y="473963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04850" y="5684520"/>
            <a:ext cx="524510" cy="474345"/>
          </a:xfrm>
          <a:custGeom>
            <a:avLst/>
            <a:gdLst/>
            <a:ahLst/>
            <a:cxnLst/>
            <a:rect l="l" t="t" r="r" b="b"/>
            <a:pathLst>
              <a:path w="524510" h="474345">
                <a:moveTo>
                  <a:pt x="0" y="473964"/>
                </a:moveTo>
                <a:lnTo>
                  <a:pt x="524256" y="473964"/>
                </a:lnTo>
                <a:lnTo>
                  <a:pt x="524256" y="0"/>
                </a:lnTo>
                <a:lnTo>
                  <a:pt x="0" y="0"/>
                </a:lnTo>
                <a:lnTo>
                  <a:pt x="0" y="473964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04850" y="5684520"/>
            <a:ext cx="524510" cy="474345"/>
          </a:xfrm>
          <a:custGeom>
            <a:avLst/>
            <a:gdLst/>
            <a:ahLst/>
            <a:cxnLst/>
            <a:rect l="l" t="t" r="r" b="b"/>
            <a:pathLst>
              <a:path w="524510" h="474345">
                <a:moveTo>
                  <a:pt x="0" y="473964"/>
                </a:moveTo>
                <a:lnTo>
                  <a:pt x="524256" y="473964"/>
                </a:lnTo>
                <a:lnTo>
                  <a:pt x="524256" y="0"/>
                </a:lnTo>
                <a:lnTo>
                  <a:pt x="0" y="0"/>
                </a:lnTo>
                <a:lnTo>
                  <a:pt x="0" y="473964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04850" y="4181910"/>
            <a:ext cx="524510" cy="474345"/>
          </a:xfrm>
          <a:custGeom>
            <a:avLst/>
            <a:gdLst/>
            <a:ahLst/>
            <a:cxnLst/>
            <a:rect l="l" t="t" r="r" b="b"/>
            <a:pathLst>
              <a:path w="524510" h="474345">
                <a:moveTo>
                  <a:pt x="0" y="473963"/>
                </a:moveTo>
                <a:lnTo>
                  <a:pt x="524256" y="473963"/>
                </a:lnTo>
                <a:lnTo>
                  <a:pt x="524256" y="0"/>
                </a:lnTo>
                <a:lnTo>
                  <a:pt x="0" y="0"/>
                </a:lnTo>
                <a:lnTo>
                  <a:pt x="0" y="473963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04850" y="4181910"/>
            <a:ext cx="524510" cy="474345"/>
          </a:xfrm>
          <a:custGeom>
            <a:avLst/>
            <a:gdLst/>
            <a:ahLst/>
            <a:cxnLst/>
            <a:rect l="l" t="t" r="r" b="b"/>
            <a:pathLst>
              <a:path w="524510" h="474345">
                <a:moveTo>
                  <a:pt x="0" y="473963"/>
                </a:moveTo>
                <a:lnTo>
                  <a:pt x="524256" y="473963"/>
                </a:lnTo>
                <a:lnTo>
                  <a:pt x="524256" y="0"/>
                </a:lnTo>
                <a:lnTo>
                  <a:pt x="0" y="0"/>
                </a:lnTo>
                <a:lnTo>
                  <a:pt x="0" y="473963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39091" y="4372356"/>
            <a:ext cx="866140" cy="960755"/>
          </a:xfrm>
          <a:custGeom>
            <a:avLst/>
            <a:gdLst/>
            <a:ahLst/>
            <a:cxnLst/>
            <a:rect l="l" t="t" r="r" b="b"/>
            <a:pathLst>
              <a:path w="866139" h="960754">
                <a:moveTo>
                  <a:pt x="810244" y="52392"/>
                </a:moveTo>
                <a:lnTo>
                  <a:pt x="0" y="952118"/>
                </a:lnTo>
                <a:lnTo>
                  <a:pt x="9398" y="960627"/>
                </a:lnTo>
                <a:lnTo>
                  <a:pt x="819661" y="60880"/>
                </a:lnTo>
                <a:lnTo>
                  <a:pt x="810244" y="52392"/>
                </a:lnTo>
                <a:close/>
              </a:path>
              <a:path w="866139" h="960754">
                <a:moveTo>
                  <a:pt x="854137" y="42925"/>
                </a:moveTo>
                <a:lnTo>
                  <a:pt x="818769" y="42925"/>
                </a:lnTo>
                <a:lnTo>
                  <a:pt x="828167" y="51434"/>
                </a:lnTo>
                <a:lnTo>
                  <a:pt x="819661" y="60880"/>
                </a:lnTo>
                <a:lnTo>
                  <a:pt x="843280" y="82168"/>
                </a:lnTo>
                <a:lnTo>
                  <a:pt x="854137" y="42925"/>
                </a:lnTo>
                <a:close/>
              </a:path>
              <a:path w="866139" h="960754">
                <a:moveTo>
                  <a:pt x="818769" y="42925"/>
                </a:moveTo>
                <a:lnTo>
                  <a:pt x="810244" y="52392"/>
                </a:lnTo>
                <a:lnTo>
                  <a:pt x="819661" y="60880"/>
                </a:lnTo>
                <a:lnTo>
                  <a:pt x="828167" y="51434"/>
                </a:lnTo>
                <a:lnTo>
                  <a:pt x="818769" y="42925"/>
                </a:lnTo>
                <a:close/>
              </a:path>
              <a:path w="866139" h="960754">
                <a:moveTo>
                  <a:pt x="866013" y="0"/>
                </a:moveTo>
                <a:lnTo>
                  <a:pt x="786638" y="31114"/>
                </a:lnTo>
                <a:lnTo>
                  <a:pt x="810244" y="52392"/>
                </a:lnTo>
                <a:lnTo>
                  <a:pt x="818769" y="42925"/>
                </a:lnTo>
                <a:lnTo>
                  <a:pt x="854137" y="42925"/>
                </a:lnTo>
                <a:lnTo>
                  <a:pt x="866013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40234" y="5322696"/>
            <a:ext cx="864869" cy="598805"/>
          </a:xfrm>
          <a:custGeom>
            <a:avLst/>
            <a:gdLst/>
            <a:ahLst/>
            <a:cxnLst/>
            <a:rect l="l" t="t" r="r" b="b"/>
            <a:pathLst>
              <a:path w="864869" h="598804">
                <a:moveTo>
                  <a:pt x="798484" y="560741"/>
                </a:moveTo>
                <a:lnTo>
                  <a:pt x="780415" y="586917"/>
                </a:lnTo>
                <a:lnTo>
                  <a:pt x="864870" y="598792"/>
                </a:lnTo>
                <a:lnTo>
                  <a:pt x="847878" y="567982"/>
                </a:lnTo>
                <a:lnTo>
                  <a:pt x="808990" y="567982"/>
                </a:lnTo>
                <a:lnTo>
                  <a:pt x="798484" y="560741"/>
                </a:lnTo>
                <a:close/>
              </a:path>
              <a:path w="864869" h="598804">
                <a:moveTo>
                  <a:pt x="805665" y="550337"/>
                </a:moveTo>
                <a:lnTo>
                  <a:pt x="798484" y="560741"/>
                </a:lnTo>
                <a:lnTo>
                  <a:pt x="808990" y="567982"/>
                </a:lnTo>
                <a:lnTo>
                  <a:pt x="816102" y="557529"/>
                </a:lnTo>
                <a:lnTo>
                  <a:pt x="805665" y="550337"/>
                </a:lnTo>
                <a:close/>
              </a:path>
              <a:path w="864869" h="598804">
                <a:moveTo>
                  <a:pt x="823722" y="524179"/>
                </a:moveTo>
                <a:lnTo>
                  <a:pt x="805665" y="550337"/>
                </a:lnTo>
                <a:lnTo>
                  <a:pt x="816102" y="557529"/>
                </a:lnTo>
                <a:lnTo>
                  <a:pt x="808990" y="567982"/>
                </a:lnTo>
                <a:lnTo>
                  <a:pt x="847878" y="567982"/>
                </a:lnTo>
                <a:lnTo>
                  <a:pt x="823722" y="524179"/>
                </a:lnTo>
                <a:close/>
              </a:path>
              <a:path w="864869" h="598804">
                <a:moveTo>
                  <a:pt x="7112" y="0"/>
                </a:moveTo>
                <a:lnTo>
                  <a:pt x="0" y="10413"/>
                </a:lnTo>
                <a:lnTo>
                  <a:pt x="798484" y="560741"/>
                </a:lnTo>
                <a:lnTo>
                  <a:pt x="805665" y="550337"/>
                </a:lnTo>
                <a:lnTo>
                  <a:pt x="711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783844" y="4786883"/>
            <a:ext cx="432434" cy="286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twin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71553" y="6239560"/>
            <a:ext cx="2136775" cy="286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latin typeface="Times New Roman"/>
                <a:cs typeface="Times New Roman"/>
              </a:rPr>
              <a:t>Writable </a:t>
            </a:r>
            <a:r>
              <a:rPr sz="1800" dirty="0">
                <a:latin typeface="Times New Roman"/>
                <a:cs typeface="Times New Roman"/>
              </a:rPr>
              <a:t>working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copy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71073" y="5209285"/>
            <a:ext cx="721360" cy="286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Times New Roman"/>
                <a:cs typeface="Times New Roman"/>
              </a:rPr>
              <a:t>Write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251711" y="4177338"/>
            <a:ext cx="524510" cy="524510"/>
          </a:xfrm>
          <a:custGeom>
            <a:avLst/>
            <a:gdLst/>
            <a:ahLst/>
            <a:cxnLst/>
            <a:rect l="l" t="t" r="r" b="b"/>
            <a:pathLst>
              <a:path w="524510" h="524510">
                <a:moveTo>
                  <a:pt x="0" y="524256"/>
                </a:moveTo>
                <a:lnTo>
                  <a:pt x="524255" y="524256"/>
                </a:lnTo>
                <a:lnTo>
                  <a:pt x="524255" y="0"/>
                </a:lnTo>
                <a:lnTo>
                  <a:pt x="0" y="0"/>
                </a:lnTo>
                <a:lnTo>
                  <a:pt x="0" y="524256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51711" y="4177338"/>
            <a:ext cx="524510" cy="524510"/>
          </a:xfrm>
          <a:custGeom>
            <a:avLst/>
            <a:gdLst/>
            <a:ahLst/>
            <a:cxnLst/>
            <a:rect l="l" t="t" r="r" b="b"/>
            <a:pathLst>
              <a:path w="524510" h="524510">
                <a:moveTo>
                  <a:pt x="0" y="524256"/>
                </a:moveTo>
                <a:lnTo>
                  <a:pt x="524255" y="524256"/>
                </a:lnTo>
                <a:lnTo>
                  <a:pt x="524255" y="0"/>
                </a:lnTo>
                <a:lnTo>
                  <a:pt x="0" y="0"/>
                </a:lnTo>
                <a:lnTo>
                  <a:pt x="0" y="524256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74571" y="5637222"/>
            <a:ext cx="525780" cy="82550"/>
          </a:xfrm>
          <a:custGeom>
            <a:avLst/>
            <a:gdLst/>
            <a:ahLst/>
            <a:cxnLst/>
            <a:rect l="l" t="t" r="r" b="b"/>
            <a:pathLst>
              <a:path w="525779" h="82550">
                <a:moveTo>
                  <a:pt x="0" y="82296"/>
                </a:moveTo>
                <a:lnTo>
                  <a:pt x="525779" y="82296"/>
                </a:lnTo>
                <a:lnTo>
                  <a:pt x="525779" y="0"/>
                </a:lnTo>
                <a:lnTo>
                  <a:pt x="0" y="0"/>
                </a:lnTo>
                <a:lnTo>
                  <a:pt x="0" y="82296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258805" y="5621456"/>
            <a:ext cx="525780" cy="525780"/>
          </a:xfrm>
          <a:custGeom>
            <a:avLst/>
            <a:gdLst/>
            <a:ahLst/>
            <a:cxnLst/>
            <a:rect l="l" t="t" r="r" b="b"/>
            <a:pathLst>
              <a:path w="525779" h="525779">
                <a:moveTo>
                  <a:pt x="0" y="525780"/>
                </a:moveTo>
                <a:lnTo>
                  <a:pt x="525779" y="525780"/>
                </a:lnTo>
                <a:lnTo>
                  <a:pt x="525779" y="0"/>
                </a:lnTo>
                <a:lnTo>
                  <a:pt x="0" y="0"/>
                </a:lnTo>
                <a:lnTo>
                  <a:pt x="0" y="525780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9" name="object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29302"/>
              </p:ext>
            </p:extLst>
          </p:nvPr>
        </p:nvGraphicFramePr>
        <p:xfrm>
          <a:off x="6268474" y="5713422"/>
          <a:ext cx="525779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440">
                <a:tc>
                  <a:txBody>
                    <a:bodyPr/>
                    <a:lstStyle/>
                    <a:p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191">
                      <a:solidFill>
                        <a:srgbClr val="41709C"/>
                      </a:solidFill>
                      <a:prstDash val="solid"/>
                    </a:lnL>
                    <a:lnR w="12191">
                      <a:solidFill>
                        <a:srgbClr val="41709C"/>
                      </a:solidFill>
                      <a:prstDash val="solid"/>
                    </a:lnR>
                    <a:lnT w="12191">
                      <a:solidFill>
                        <a:srgbClr val="41709C"/>
                      </a:solidFill>
                      <a:prstDash val="solid"/>
                    </a:lnT>
                    <a:lnB w="12191">
                      <a:solidFill>
                        <a:srgbClr val="41709C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79"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192">
                      <a:solidFill>
                        <a:srgbClr val="41709C"/>
                      </a:solidFill>
                      <a:prstDash val="solid"/>
                    </a:lnL>
                    <a:lnR w="12192">
                      <a:solidFill>
                        <a:srgbClr val="41709C"/>
                      </a:solidFill>
                      <a:prstDash val="solid"/>
                    </a:lnR>
                    <a:lnT w="12191">
                      <a:solidFill>
                        <a:srgbClr val="41709C"/>
                      </a:solidFill>
                      <a:prstDash val="solid"/>
                    </a:lnT>
                    <a:lnB w="12191">
                      <a:solidFill>
                        <a:srgbClr val="41709C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191">
                      <a:solidFill>
                        <a:srgbClr val="41709C"/>
                      </a:solidFill>
                      <a:prstDash val="solid"/>
                    </a:lnL>
                    <a:lnR w="12191">
                      <a:solidFill>
                        <a:srgbClr val="41709C"/>
                      </a:solidFill>
                      <a:prstDash val="solid"/>
                    </a:lnR>
                    <a:lnT w="12191">
                      <a:solidFill>
                        <a:srgbClr val="41709C"/>
                      </a:solidFill>
                      <a:prstDash val="solid"/>
                    </a:lnT>
                    <a:lnB w="12191">
                      <a:solidFill>
                        <a:srgbClr val="41709C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924">
                <a:tc>
                  <a:txBody>
                    <a:bodyPr/>
                    <a:lstStyle/>
                    <a:p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192">
                      <a:solidFill>
                        <a:srgbClr val="41709C"/>
                      </a:solidFill>
                      <a:prstDash val="solid"/>
                    </a:lnL>
                    <a:lnR w="12192">
                      <a:solidFill>
                        <a:srgbClr val="41709C"/>
                      </a:solidFill>
                      <a:prstDash val="solid"/>
                    </a:lnR>
                    <a:lnT w="12191">
                      <a:solidFill>
                        <a:srgbClr val="41709C"/>
                      </a:solidFill>
                      <a:prstDash val="solid"/>
                    </a:lnT>
                    <a:lnB w="12192">
                      <a:solidFill>
                        <a:srgbClr val="41709C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" name="object 20"/>
          <p:cNvSpPr/>
          <p:nvPr/>
        </p:nvSpPr>
        <p:spPr>
          <a:xfrm>
            <a:off x="8603242" y="5169408"/>
            <a:ext cx="524510" cy="91440"/>
          </a:xfrm>
          <a:custGeom>
            <a:avLst/>
            <a:gdLst/>
            <a:ahLst/>
            <a:cxnLst/>
            <a:rect l="l" t="t" r="r" b="b"/>
            <a:pathLst>
              <a:path w="524509" h="91439">
                <a:moveTo>
                  <a:pt x="0" y="91439"/>
                </a:moveTo>
                <a:lnTo>
                  <a:pt x="524255" y="91439"/>
                </a:lnTo>
                <a:lnTo>
                  <a:pt x="524255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603242" y="5169408"/>
            <a:ext cx="524510" cy="91440"/>
          </a:xfrm>
          <a:custGeom>
            <a:avLst/>
            <a:gdLst/>
            <a:ahLst/>
            <a:cxnLst/>
            <a:rect l="l" t="t" r="r" b="b"/>
            <a:pathLst>
              <a:path w="524509" h="91439">
                <a:moveTo>
                  <a:pt x="0" y="91439"/>
                </a:moveTo>
                <a:lnTo>
                  <a:pt x="524255" y="91439"/>
                </a:lnTo>
                <a:lnTo>
                  <a:pt x="524255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603242" y="5273040"/>
            <a:ext cx="524510" cy="93345"/>
          </a:xfrm>
          <a:custGeom>
            <a:avLst/>
            <a:gdLst/>
            <a:ahLst/>
            <a:cxnLst/>
            <a:rect l="l" t="t" r="r" b="b"/>
            <a:pathLst>
              <a:path w="524509" h="93345">
                <a:moveTo>
                  <a:pt x="0" y="92964"/>
                </a:moveTo>
                <a:lnTo>
                  <a:pt x="524255" y="92964"/>
                </a:lnTo>
                <a:lnTo>
                  <a:pt x="524255" y="0"/>
                </a:lnTo>
                <a:lnTo>
                  <a:pt x="0" y="0"/>
                </a:lnTo>
                <a:lnTo>
                  <a:pt x="0" y="92964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603242" y="5273040"/>
            <a:ext cx="524510" cy="93345"/>
          </a:xfrm>
          <a:custGeom>
            <a:avLst/>
            <a:gdLst/>
            <a:ahLst/>
            <a:cxnLst/>
            <a:rect l="l" t="t" r="r" b="b"/>
            <a:pathLst>
              <a:path w="524509" h="93345">
                <a:moveTo>
                  <a:pt x="0" y="92964"/>
                </a:moveTo>
                <a:lnTo>
                  <a:pt x="524255" y="92964"/>
                </a:lnTo>
                <a:lnTo>
                  <a:pt x="524255" y="0"/>
                </a:lnTo>
                <a:lnTo>
                  <a:pt x="0" y="0"/>
                </a:lnTo>
                <a:lnTo>
                  <a:pt x="0" y="92964"/>
                </a:lnTo>
                <a:close/>
              </a:path>
            </a:pathLst>
          </a:custGeom>
          <a:ln w="12191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97403" y="5090159"/>
            <a:ext cx="416559" cy="342900"/>
          </a:xfrm>
          <a:custGeom>
            <a:avLst/>
            <a:gdLst/>
            <a:ahLst/>
            <a:cxnLst/>
            <a:rect l="l" t="t" r="r" b="b"/>
            <a:pathLst>
              <a:path w="416560" h="342900">
                <a:moveTo>
                  <a:pt x="0" y="171450"/>
                </a:moveTo>
                <a:lnTo>
                  <a:pt x="5491" y="132121"/>
                </a:lnTo>
                <a:lnTo>
                  <a:pt x="21136" y="96027"/>
                </a:lnTo>
                <a:lnTo>
                  <a:pt x="45686" y="64194"/>
                </a:lnTo>
                <a:lnTo>
                  <a:pt x="77897" y="37649"/>
                </a:lnTo>
                <a:lnTo>
                  <a:pt x="116521" y="17417"/>
                </a:lnTo>
                <a:lnTo>
                  <a:pt x="160313" y="4525"/>
                </a:lnTo>
                <a:lnTo>
                  <a:pt x="208025" y="0"/>
                </a:lnTo>
                <a:lnTo>
                  <a:pt x="255738" y="4525"/>
                </a:lnTo>
                <a:lnTo>
                  <a:pt x="299530" y="17417"/>
                </a:lnTo>
                <a:lnTo>
                  <a:pt x="338154" y="37649"/>
                </a:lnTo>
                <a:lnTo>
                  <a:pt x="370365" y="64194"/>
                </a:lnTo>
                <a:lnTo>
                  <a:pt x="394915" y="96027"/>
                </a:lnTo>
                <a:lnTo>
                  <a:pt x="410560" y="132121"/>
                </a:lnTo>
                <a:lnTo>
                  <a:pt x="416051" y="171450"/>
                </a:lnTo>
                <a:lnTo>
                  <a:pt x="410560" y="210778"/>
                </a:lnTo>
                <a:lnTo>
                  <a:pt x="394915" y="246872"/>
                </a:lnTo>
                <a:lnTo>
                  <a:pt x="370365" y="278705"/>
                </a:lnTo>
                <a:lnTo>
                  <a:pt x="338154" y="305250"/>
                </a:lnTo>
                <a:lnTo>
                  <a:pt x="299530" y="325482"/>
                </a:lnTo>
                <a:lnTo>
                  <a:pt x="255738" y="338374"/>
                </a:lnTo>
                <a:lnTo>
                  <a:pt x="208025" y="342900"/>
                </a:lnTo>
                <a:lnTo>
                  <a:pt x="160313" y="338374"/>
                </a:lnTo>
                <a:lnTo>
                  <a:pt x="116521" y="325482"/>
                </a:lnTo>
                <a:lnTo>
                  <a:pt x="77897" y="305250"/>
                </a:lnTo>
                <a:lnTo>
                  <a:pt x="45686" y="278705"/>
                </a:lnTo>
                <a:lnTo>
                  <a:pt x="21136" y="246872"/>
                </a:lnTo>
                <a:lnTo>
                  <a:pt x="5491" y="210778"/>
                </a:lnTo>
                <a:lnTo>
                  <a:pt x="0" y="171450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624073" y="5158358"/>
            <a:ext cx="32004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Di</a:t>
            </a:r>
            <a:r>
              <a:rPr sz="1400" spc="-25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f</a:t>
            </a:r>
          </a:p>
        </p:txBody>
      </p:sp>
      <p:sp>
        <p:nvSpPr>
          <p:cNvPr id="26" name="object 26"/>
          <p:cNvSpPr/>
          <p:nvPr/>
        </p:nvSpPr>
        <p:spPr>
          <a:xfrm>
            <a:off x="6771141" y="4387977"/>
            <a:ext cx="772795" cy="883285"/>
          </a:xfrm>
          <a:custGeom>
            <a:avLst/>
            <a:gdLst/>
            <a:ahLst/>
            <a:cxnLst/>
            <a:rect l="l" t="t" r="r" b="b"/>
            <a:pathLst>
              <a:path w="772795" h="883285">
                <a:moveTo>
                  <a:pt x="717882" y="829966"/>
                </a:moveTo>
                <a:lnTo>
                  <a:pt x="693927" y="850900"/>
                </a:lnTo>
                <a:lnTo>
                  <a:pt x="772794" y="883158"/>
                </a:lnTo>
                <a:lnTo>
                  <a:pt x="761418" y="839470"/>
                </a:lnTo>
                <a:lnTo>
                  <a:pt x="726186" y="839470"/>
                </a:lnTo>
                <a:lnTo>
                  <a:pt x="717882" y="829966"/>
                </a:lnTo>
                <a:close/>
              </a:path>
              <a:path w="772795" h="883285">
                <a:moveTo>
                  <a:pt x="727445" y="821609"/>
                </a:moveTo>
                <a:lnTo>
                  <a:pt x="717882" y="829966"/>
                </a:lnTo>
                <a:lnTo>
                  <a:pt x="726186" y="839470"/>
                </a:lnTo>
                <a:lnTo>
                  <a:pt x="735838" y="831215"/>
                </a:lnTo>
                <a:lnTo>
                  <a:pt x="727445" y="821609"/>
                </a:lnTo>
                <a:close/>
              </a:path>
              <a:path w="772795" h="883285">
                <a:moveTo>
                  <a:pt x="751331" y="800735"/>
                </a:moveTo>
                <a:lnTo>
                  <a:pt x="727445" y="821609"/>
                </a:lnTo>
                <a:lnTo>
                  <a:pt x="735838" y="831215"/>
                </a:lnTo>
                <a:lnTo>
                  <a:pt x="726186" y="839470"/>
                </a:lnTo>
                <a:lnTo>
                  <a:pt x="761418" y="839470"/>
                </a:lnTo>
                <a:lnTo>
                  <a:pt x="751331" y="800735"/>
                </a:lnTo>
                <a:close/>
              </a:path>
              <a:path w="772795" h="883285">
                <a:moveTo>
                  <a:pt x="9651" y="0"/>
                </a:moveTo>
                <a:lnTo>
                  <a:pt x="0" y="8382"/>
                </a:lnTo>
                <a:lnTo>
                  <a:pt x="717882" y="829966"/>
                </a:lnTo>
                <a:lnTo>
                  <a:pt x="727445" y="821609"/>
                </a:lnTo>
                <a:lnTo>
                  <a:pt x="9651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96033" y="5271515"/>
            <a:ext cx="749300" cy="681990"/>
          </a:xfrm>
          <a:custGeom>
            <a:avLst/>
            <a:gdLst/>
            <a:ahLst/>
            <a:cxnLst/>
            <a:rect l="l" t="t" r="r" b="b"/>
            <a:pathLst>
              <a:path w="749300" h="681989">
                <a:moveTo>
                  <a:pt x="688287" y="46562"/>
                </a:moveTo>
                <a:lnTo>
                  <a:pt x="0" y="672160"/>
                </a:lnTo>
                <a:lnTo>
                  <a:pt x="8636" y="681558"/>
                </a:lnTo>
                <a:lnTo>
                  <a:pt x="696808" y="55951"/>
                </a:lnTo>
                <a:lnTo>
                  <a:pt x="688287" y="46562"/>
                </a:lnTo>
                <a:close/>
              </a:path>
              <a:path w="749300" h="681989">
                <a:moveTo>
                  <a:pt x="734305" y="37973"/>
                </a:moveTo>
                <a:lnTo>
                  <a:pt x="697738" y="37973"/>
                </a:lnTo>
                <a:lnTo>
                  <a:pt x="706247" y="47371"/>
                </a:lnTo>
                <a:lnTo>
                  <a:pt x="696808" y="55951"/>
                </a:lnTo>
                <a:lnTo>
                  <a:pt x="718185" y="79502"/>
                </a:lnTo>
                <a:lnTo>
                  <a:pt x="734305" y="37973"/>
                </a:lnTo>
                <a:close/>
              </a:path>
              <a:path w="749300" h="681989">
                <a:moveTo>
                  <a:pt x="697738" y="37973"/>
                </a:moveTo>
                <a:lnTo>
                  <a:pt x="688287" y="46562"/>
                </a:lnTo>
                <a:lnTo>
                  <a:pt x="696808" y="55951"/>
                </a:lnTo>
                <a:lnTo>
                  <a:pt x="706247" y="47371"/>
                </a:lnTo>
                <a:lnTo>
                  <a:pt x="697738" y="37973"/>
                </a:lnTo>
                <a:close/>
              </a:path>
              <a:path w="749300" h="681989">
                <a:moveTo>
                  <a:pt x="749046" y="0"/>
                </a:moveTo>
                <a:lnTo>
                  <a:pt x="667003" y="23114"/>
                </a:lnTo>
                <a:lnTo>
                  <a:pt x="688287" y="46562"/>
                </a:lnTo>
                <a:lnTo>
                  <a:pt x="697738" y="37973"/>
                </a:lnTo>
                <a:lnTo>
                  <a:pt x="734305" y="37973"/>
                </a:lnTo>
                <a:lnTo>
                  <a:pt x="749046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065271" y="5212079"/>
            <a:ext cx="494030" cy="76200"/>
          </a:xfrm>
          <a:custGeom>
            <a:avLst/>
            <a:gdLst/>
            <a:ahLst/>
            <a:cxnLst/>
            <a:rect l="l" t="t" r="r" b="b"/>
            <a:pathLst>
              <a:path w="494029" h="76200">
                <a:moveTo>
                  <a:pt x="417830" y="0"/>
                </a:moveTo>
                <a:lnTo>
                  <a:pt x="417830" y="76199"/>
                </a:lnTo>
                <a:lnTo>
                  <a:pt x="481330" y="44449"/>
                </a:lnTo>
                <a:lnTo>
                  <a:pt x="430530" y="44449"/>
                </a:lnTo>
                <a:lnTo>
                  <a:pt x="430530" y="31749"/>
                </a:lnTo>
                <a:lnTo>
                  <a:pt x="481330" y="31749"/>
                </a:lnTo>
                <a:lnTo>
                  <a:pt x="417830" y="0"/>
                </a:lnTo>
                <a:close/>
              </a:path>
              <a:path w="494029" h="76200">
                <a:moveTo>
                  <a:pt x="417830" y="31749"/>
                </a:moveTo>
                <a:lnTo>
                  <a:pt x="0" y="31749"/>
                </a:lnTo>
                <a:lnTo>
                  <a:pt x="0" y="44449"/>
                </a:lnTo>
                <a:lnTo>
                  <a:pt x="417830" y="44449"/>
                </a:lnTo>
                <a:lnTo>
                  <a:pt x="417830" y="31749"/>
                </a:lnTo>
                <a:close/>
              </a:path>
              <a:path w="494029" h="76200">
                <a:moveTo>
                  <a:pt x="481330" y="31749"/>
                </a:moveTo>
                <a:lnTo>
                  <a:pt x="430530" y="31749"/>
                </a:lnTo>
                <a:lnTo>
                  <a:pt x="430530" y="44449"/>
                </a:lnTo>
                <a:lnTo>
                  <a:pt x="481330" y="44449"/>
                </a:lnTo>
                <a:lnTo>
                  <a:pt x="494030" y="38099"/>
                </a:lnTo>
                <a:lnTo>
                  <a:pt x="481330" y="3174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85138" y="4898135"/>
            <a:ext cx="683260" cy="786765"/>
          </a:xfrm>
          <a:custGeom>
            <a:avLst/>
            <a:gdLst/>
            <a:ahLst/>
            <a:cxnLst/>
            <a:rect l="l" t="t" r="r" b="b"/>
            <a:pathLst>
              <a:path w="683260" h="786764">
                <a:moveTo>
                  <a:pt x="0" y="196595"/>
                </a:moveTo>
                <a:lnTo>
                  <a:pt x="341376" y="196595"/>
                </a:lnTo>
                <a:lnTo>
                  <a:pt x="341376" y="0"/>
                </a:lnTo>
                <a:lnTo>
                  <a:pt x="682752" y="393192"/>
                </a:lnTo>
                <a:lnTo>
                  <a:pt x="341376" y="786384"/>
                </a:lnTo>
                <a:lnTo>
                  <a:pt x="341376" y="589788"/>
                </a:lnTo>
                <a:lnTo>
                  <a:pt x="0" y="589788"/>
                </a:lnTo>
                <a:lnTo>
                  <a:pt x="0" y="196595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4182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Lazy Diff Creation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636433"/>
            <a:ext cx="10515600" cy="4351338"/>
          </a:xfrm>
        </p:spPr>
        <p:txBody>
          <a:bodyPr/>
          <a:lstStyle/>
          <a:p>
            <a:pPr marL="370840" indent="-358140">
              <a:lnSpc>
                <a:spcPct val="100000"/>
              </a:lnSpc>
              <a:buClr>
                <a:srgbClr val="083D87"/>
              </a:buClr>
              <a:buFont typeface="Wingdings"/>
              <a:buChar char=""/>
              <a:tabLst>
                <a:tab pos="370205" algn="l"/>
                <a:tab pos="370840" algn="l"/>
              </a:tabLst>
            </a:pPr>
            <a:r>
              <a:rPr lang="en-US" altLang="ko-KR" dirty="0"/>
              <a:t>In </a:t>
            </a:r>
            <a:r>
              <a:rPr lang="en-US" altLang="ko-KR" dirty="0" err="1"/>
              <a:t>TreadMarks</a:t>
            </a:r>
            <a:r>
              <a:rPr lang="en-US" altLang="ko-KR" dirty="0"/>
              <a:t>, Diff created</a:t>
            </a:r>
          </a:p>
          <a:p>
            <a:pPr marL="815340" lvl="1" indent="-345440">
              <a:lnSpc>
                <a:spcPct val="100000"/>
              </a:lnSpc>
              <a:spcBef>
                <a:spcPts val="280"/>
              </a:spcBef>
              <a:buClr>
                <a:srgbClr val="083D87"/>
              </a:buClr>
              <a:buFont typeface="Calibri"/>
              <a:buChar char="‒"/>
              <a:tabLst>
                <a:tab pos="815340" algn="l"/>
                <a:tab pos="815975" algn="l"/>
              </a:tabLst>
            </a:pPr>
            <a:r>
              <a:rPr lang="en-US" altLang="ko-KR" dirty="0"/>
              <a:t>Modifications to a page</a:t>
            </a:r>
          </a:p>
          <a:p>
            <a:pPr marL="815340" lvl="1" indent="-345440">
              <a:lnSpc>
                <a:spcPct val="100000"/>
              </a:lnSpc>
              <a:spcBef>
                <a:spcPts val="250"/>
              </a:spcBef>
              <a:buClr>
                <a:srgbClr val="083D87"/>
              </a:buClr>
              <a:buFont typeface="Calibri"/>
              <a:buChar char="‒"/>
              <a:tabLst>
                <a:tab pos="815340" algn="l"/>
                <a:tab pos="815975" algn="l"/>
              </a:tabLst>
            </a:pPr>
            <a:r>
              <a:rPr lang="en-US" altLang="ko-KR" dirty="0"/>
              <a:t>Write notice from another process</a:t>
            </a:r>
          </a:p>
          <a:p>
            <a:pPr marL="1155700" lvl="2">
              <a:lnSpc>
                <a:spcPct val="100000"/>
              </a:lnSpc>
              <a:spcBef>
                <a:spcPts val="295"/>
              </a:spcBef>
              <a:buClr>
                <a:srgbClr val="083D87"/>
              </a:buClr>
              <a:buFont typeface="Wingdings"/>
              <a:buChar char=""/>
              <a:tabLst>
                <a:tab pos="1156335" algn="l"/>
              </a:tabLst>
            </a:pPr>
            <a:r>
              <a:rPr lang="en-US" altLang="ko-KR" dirty="0"/>
              <a:t>Different from </a:t>
            </a:r>
            <a:r>
              <a:rPr lang="en-US" altLang="ko-KR" dirty="0" err="1" smtClean="0"/>
              <a:t>Munin’s</a:t>
            </a:r>
            <a:r>
              <a:rPr lang="en-US" altLang="ko-KR" dirty="0" smtClean="0"/>
              <a:t> </a:t>
            </a:r>
            <a:r>
              <a:rPr lang="en-US" altLang="ko-KR" dirty="0"/>
              <a:t>implementation</a:t>
            </a:r>
          </a:p>
          <a:p>
            <a:pPr marL="1612900" lvl="3">
              <a:lnSpc>
                <a:spcPct val="100000"/>
              </a:lnSpc>
              <a:spcBef>
                <a:spcPts val="305"/>
              </a:spcBef>
              <a:buClr>
                <a:srgbClr val="083D87"/>
              </a:buClr>
              <a:buFont typeface="Calibri"/>
              <a:buChar char="‒"/>
              <a:tabLst>
                <a:tab pos="1613535" algn="l"/>
              </a:tabLst>
            </a:pPr>
            <a:r>
              <a:rPr lang="en-US" altLang="ko-KR" dirty="0"/>
              <a:t>Diff creation postponed until the modification are requested</a:t>
            </a:r>
          </a:p>
          <a:p>
            <a:pPr marL="1612900" lvl="3">
              <a:lnSpc>
                <a:spcPct val="100000"/>
              </a:lnSpc>
              <a:spcBef>
                <a:spcPts val="310"/>
              </a:spcBef>
              <a:buClr>
                <a:srgbClr val="083D87"/>
              </a:buClr>
              <a:buFont typeface="Calibri"/>
              <a:buChar char="‒"/>
              <a:tabLst>
                <a:tab pos="1613535" algn="l"/>
              </a:tabLst>
            </a:pPr>
            <a:r>
              <a:rPr lang="en-US" altLang="ko-KR" dirty="0"/>
              <a:t>Reduce the number of diff created</a:t>
            </a:r>
          </a:p>
          <a:p>
            <a:endParaRPr lang="ko-KR" altLang="en-US" dirty="0"/>
          </a:p>
        </p:txBody>
      </p:sp>
      <p:sp>
        <p:nvSpPr>
          <p:cNvPr id="4" name="object 4"/>
          <p:cNvSpPr/>
          <p:nvPr/>
        </p:nvSpPr>
        <p:spPr>
          <a:xfrm>
            <a:off x="9331890" y="3495131"/>
            <a:ext cx="2125537" cy="2613660"/>
          </a:xfrm>
          <a:prstGeom prst="rect">
            <a:avLst/>
          </a:prstGeom>
          <a:blipFill>
            <a:blip r:embed="rId3" cstate="print"/>
            <a:srcRect/>
            <a:stretch>
              <a:fillRect l="-112446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606784" y="6120678"/>
            <a:ext cx="1723389" cy="286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latin typeface="Times New Roman"/>
                <a:cs typeface="Times New Roman"/>
              </a:rPr>
              <a:t>Diff </a:t>
            </a:r>
            <a:r>
              <a:rPr sz="1800" dirty="0">
                <a:latin typeface="Times New Roman"/>
                <a:cs typeface="Times New Roman"/>
              </a:rPr>
              <a:t>Creation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Rate</a:t>
            </a:r>
            <a:endParaRPr sz="1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0172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Contents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Overview</a:t>
            </a:r>
          </a:p>
          <a:p>
            <a:r>
              <a:rPr lang="en-US" altLang="ko-KR" dirty="0"/>
              <a:t>Preliminaries: why</a:t>
            </a:r>
          </a:p>
          <a:p>
            <a:r>
              <a:rPr lang="en-US" altLang="ko-KR" b="1" dirty="0"/>
              <a:t>Implementations: how</a:t>
            </a:r>
          </a:p>
          <a:p>
            <a:pPr lvl="1"/>
            <a:r>
              <a:rPr lang="en-US" altLang="ko-KR" dirty="0"/>
              <a:t>Data structure</a:t>
            </a:r>
          </a:p>
          <a:p>
            <a:pPr lvl="1"/>
            <a:r>
              <a:rPr lang="en-US" altLang="ko-KR" dirty="0"/>
              <a:t>Interval and diff creation</a:t>
            </a:r>
          </a:p>
          <a:p>
            <a:pPr lvl="1"/>
            <a:r>
              <a:rPr lang="en-US" altLang="ko-KR" dirty="0"/>
              <a:t>Lock and barriers</a:t>
            </a:r>
          </a:p>
          <a:p>
            <a:pPr lvl="1"/>
            <a:r>
              <a:rPr lang="en-US" altLang="ko-KR" dirty="0"/>
              <a:t>Access Misses, garbage collection and Unix aspects</a:t>
            </a:r>
          </a:p>
          <a:p>
            <a:r>
              <a:rPr lang="en-US" altLang="ko-KR" dirty="0"/>
              <a:t>Experiments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7079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ko-KR" dirty="0"/>
              <a:t>Data Structure Overview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5181600" cy="4354084"/>
          </a:xfrm>
          <a:prstGeom prst="rect">
            <a:avLst/>
          </a:prstGeom>
        </p:spPr>
      </p:pic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6019800" y="1825625"/>
            <a:ext cx="5334000" cy="4351338"/>
          </a:xfrm>
        </p:spPr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954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ko-KR" dirty="0"/>
              <a:t>Data Structure Overview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5181600" cy="4354084"/>
          </a:xfrm>
          <a:prstGeom prst="rect">
            <a:avLst/>
          </a:prstGeom>
        </p:spPr>
      </p:pic>
      <p:sp>
        <p:nvSpPr>
          <p:cNvPr id="7" name="자유형: 도형 6"/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771525 w 12192000"/>
              <a:gd name="connsiteY0" fmla="*/ 1825625 h 6858000"/>
              <a:gd name="connsiteX1" fmla="*/ 771525 w 12192000"/>
              <a:gd name="connsiteY1" fmla="*/ 5057775 h 6858000"/>
              <a:gd name="connsiteX2" fmla="*/ 2428875 w 12192000"/>
              <a:gd name="connsiteY2" fmla="*/ 5057775 h 6858000"/>
              <a:gd name="connsiteX3" fmla="*/ 2428875 w 12192000"/>
              <a:gd name="connsiteY3" fmla="*/ 1825625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771525" y="1825625"/>
                </a:moveTo>
                <a:lnTo>
                  <a:pt x="771525" y="5057775"/>
                </a:lnTo>
                <a:lnTo>
                  <a:pt x="2428875" y="5057775"/>
                </a:lnTo>
                <a:lnTo>
                  <a:pt x="2428875" y="182562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6019800" y="1825625"/>
            <a:ext cx="5334000" cy="4351338"/>
          </a:xfrm>
        </p:spPr>
        <p:txBody>
          <a:bodyPr>
            <a:normAutofit/>
          </a:bodyPr>
          <a:lstStyle/>
          <a:p>
            <a:r>
              <a:rPr lang="en-US" altLang="ko-KR" sz="2400" dirty="0">
                <a:solidFill>
                  <a:schemeClr val="bg1"/>
                </a:solidFill>
              </a:rPr>
              <a:t>Page Array</a:t>
            </a:r>
          </a:p>
          <a:p>
            <a:pPr lvl="1"/>
            <a:r>
              <a:rPr lang="en-US" altLang="ko-KR" sz="2000" dirty="0">
                <a:solidFill>
                  <a:schemeClr val="bg1"/>
                </a:solidFill>
              </a:rPr>
              <a:t>One entry for each shared page</a:t>
            </a:r>
          </a:p>
          <a:p>
            <a:pPr lvl="2"/>
            <a:r>
              <a:rPr lang="en-US" altLang="ko-KR" sz="1600" dirty="0">
                <a:solidFill>
                  <a:schemeClr val="bg1"/>
                </a:solidFill>
              </a:rPr>
              <a:t>Current status</a:t>
            </a:r>
          </a:p>
          <a:p>
            <a:pPr lvl="3"/>
            <a:r>
              <a:rPr lang="en-US" altLang="ko-KR" sz="1400" dirty="0">
                <a:solidFill>
                  <a:schemeClr val="bg1"/>
                </a:solidFill>
              </a:rPr>
              <a:t>No access, read-only, read-write</a:t>
            </a:r>
          </a:p>
          <a:p>
            <a:pPr lvl="2"/>
            <a:r>
              <a:rPr lang="en-US" altLang="ko-KR" sz="1600" dirty="0">
                <a:solidFill>
                  <a:schemeClr val="bg1"/>
                </a:solidFill>
              </a:rPr>
              <a:t>Approximate copyset</a:t>
            </a:r>
          </a:p>
          <a:p>
            <a:pPr lvl="3"/>
            <a:r>
              <a:rPr lang="en-US" altLang="ko-KR" sz="1400" dirty="0">
                <a:solidFill>
                  <a:schemeClr val="bg1"/>
                </a:solidFill>
              </a:rPr>
              <a:t>Specifying the set of processors that are believed to currently cache this page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48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ko-KR" dirty="0"/>
              <a:t>Data Structure Overview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5181600" cy="4354084"/>
          </a:xfrm>
          <a:prstGeom prst="rect">
            <a:avLst/>
          </a:prstGeom>
        </p:spPr>
      </p:pic>
      <p:sp>
        <p:nvSpPr>
          <p:cNvPr id="9" name="자유형: 도형 8"/>
          <p:cNvSpPr/>
          <p:nvPr/>
        </p:nvSpPr>
        <p:spPr>
          <a:xfrm>
            <a:off x="-1" y="-1"/>
            <a:ext cx="12192000" cy="6858000"/>
          </a:xfrm>
          <a:custGeom>
            <a:avLst/>
            <a:gdLst>
              <a:gd name="connsiteX0" fmla="*/ 2440304 w 12192000"/>
              <a:gd name="connsiteY0" fmla="*/ 1825625 h 6858000"/>
              <a:gd name="connsiteX1" fmla="*/ 2440304 w 12192000"/>
              <a:gd name="connsiteY1" fmla="*/ 2964180 h 6858000"/>
              <a:gd name="connsiteX2" fmla="*/ 4640579 w 12192000"/>
              <a:gd name="connsiteY2" fmla="*/ 2964180 h 6858000"/>
              <a:gd name="connsiteX3" fmla="*/ 4640579 w 12192000"/>
              <a:gd name="connsiteY3" fmla="*/ 1825625 h 6858000"/>
              <a:gd name="connsiteX4" fmla="*/ 771525 w 12192000"/>
              <a:gd name="connsiteY4" fmla="*/ 1825625 h 6858000"/>
              <a:gd name="connsiteX5" fmla="*/ 771525 w 12192000"/>
              <a:gd name="connsiteY5" fmla="*/ 5057775 h 6858000"/>
              <a:gd name="connsiteX6" fmla="*/ 2428875 w 12192000"/>
              <a:gd name="connsiteY6" fmla="*/ 5057775 h 6858000"/>
              <a:gd name="connsiteX7" fmla="*/ 2428875 w 12192000"/>
              <a:gd name="connsiteY7" fmla="*/ 1825625 h 6858000"/>
              <a:gd name="connsiteX8" fmla="*/ 0 w 12192000"/>
              <a:gd name="connsiteY8" fmla="*/ 0 h 6858000"/>
              <a:gd name="connsiteX9" fmla="*/ 12192000 w 12192000"/>
              <a:gd name="connsiteY9" fmla="*/ 0 h 6858000"/>
              <a:gd name="connsiteX10" fmla="*/ 12192000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2440304" y="1825625"/>
                </a:moveTo>
                <a:lnTo>
                  <a:pt x="2440304" y="2964180"/>
                </a:lnTo>
                <a:lnTo>
                  <a:pt x="4640579" y="2964180"/>
                </a:lnTo>
                <a:lnTo>
                  <a:pt x="4640579" y="1825625"/>
                </a:lnTo>
                <a:close/>
                <a:moveTo>
                  <a:pt x="771525" y="1825625"/>
                </a:moveTo>
                <a:lnTo>
                  <a:pt x="771525" y="5057775"/>
                </a:lnTo>
                <a:lnTo>
                  <a:pt x="2428875" y="5057775"/>
                </a:lnTo>
                <a:lnTo>
                  <a:pt x="2428875" y="182562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6019800" y="1825625"/>
            <a:ext cx="5334000" cy="4351338"/>
          </a:xfrm>
        </p:spPr>
        <p:txBody>
          <a:bodyPr>
            <a:normAutofit/>
          </a:bodyPr>
          <a:lstStyle/>
          <a:p>
            <a:r>
              <a:rPr lang="en-US" altLang="ko-KR" sz="2400" dirty="0">
                <a:solidFill>
                  <a:schemeClr val="bg1"/>
                </a:solidFill>
              </a:rPr>
              <a:t>Page Array</a:t>
            </a:r>
          </a:p>
          <a:p>
            <a:pPr lvl="1"/>
            <a:r>
              <a:rPr lang="en-US" altLang="ko-KR" sz="2000" dirty="0">
                <a:solidFill>
                  <a:schemeClr val="bg1"/>
                </a:solidFill>
              </a:rPr>
              <a:t>One entry for each shared page</a:t>
            </a:r>
          </a:p>
          <a:p>
            <a:pPr lvl="2"/>
            <a:r>
              <a:rPr lang="en-US" altLang="ko-KR" sz="1600" dirty="0">
                <a:solidFill>
                  <a:schemeClr val="bg1"/>
                </a:solidFill>
              </a:rPr>
              <a:t>Current status</a:t>
            </a:r>
          </a:p>
          <a:p>
            <a:pPr lvl="3"/>
            <a:r>
              <a:rPr lang="en-US" altLang="ko-KR" sz="1400" dirty="0">
                <a:solidFill>
                  <a:schemeClr val="bg1"/>
                </a:solidFill>
              </a:rPr>
              <a:t>No access, read-only, read-write</a:t>
            </a:r>
          </a:p>
          <a:p>
            <a:pPr lvl="2"/>
            <a:r>
              <a:rPr lang="en-US" altLang="ko-KR" sz="1600" dirty="0">
                <a:solidFill>
                  <a:schemeClr val="bg1"/>
                </a:solidFill>
              </a:rPr>
              <a:t>Approximate copyset</a:t>
            </a:r>
          </a:p>
          <a:p>
            <a:pPr lvl="3"/>
            <a:r>
              <a:rPr lang="en-US" altLang="ko-KR" sz="1400" dirty="0">
                <a:solidFill>
                  <a:schemeClr val="bg1"/>
                </a:solidFill>
              </a:rPr>
              <a:t>Specifying the set of processors that are believed to currently cache this page</a:t>
            </a:r>
            <a:endParaRPr lang="ko-KR" altLang="en-US" sz="1400" dirty="0">
              <a:solidFill>
                <a:schemeClr val="bg1"/>
              </a:solidFill>
            </a:endParaRPr>
          </a:p>
          <a:p>
            <a:pPr lvl="3"/>
            <a:endParaRPr lang="en-US" altLang="ko-KR" sz="1400" dirty="0">
              <a:solidFill>
                <a:schemeClr val="bg1"/>
              </a:solidFill>
            </a:endParaRPr>
          </a:p>
          <a:p>
            <a:pPr lvl="1"/>
            <a:r>
              <a:rPr lang="en-US" altLang="ko-KR" sz="2000" dirty="0">
                <a:solidFill>
                  <a:schemeClr val="bg1"/>
                </a:solidFill>
              </a:rPr>
              <a:t>Array indexed by processor </a:t>
            </a:r>
          </a:p>
          <a:p>
            <a:pPr lvl="2"/>
            <a:r>
              <a:rPr lang="en-US" altLang="ko-KR" sz="1600" dirty="0">
                <a:solidFill>
                  <a:schemeClr val="bg1"/>
                </a:solidFill>
              </a:rPr>
              <a:t>Head and tail pointers to linked list of write notice records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34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Big Picture</a:t>
            </a:r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291" y="1069934"/>
            <a:ext cx="2040446" cy="1325563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290" y="4197100"/>
            <a:ext cx="2040446" cy="1325563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986" y="2758804"/>
            <a:ext cx="2040446" cy="1325563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571" y="5152484"/>
            <a:ext cx="2040446" cy="1325563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794" y="365125"/>
            <a:ext cx="2040446" cy="1325563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198" y="2905106"/>
            <a:ext cx="2040446" cy="1325563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411" y="1286940"/>
            <a:ext cx="2040446" cy="1325563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554" y="4489702"/>
            <a:ext cx="2040446" cy="132556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19283" y="4723721"/>
            <a:ext cx="25296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Benchmark (speedup)</a:t>
            </a:r>
          </a:p>
          <a:p>
            <a:r>
              <a:rPr lang="en-US" altLang="ko-KR" dirty="0" smtClean="0"/>
              <a:t>- Jacobi (x7.4)</a:t>
            </a:r>
          </a:p>
          <a:p>
            <a:r>
              <a:rPr lang="en-US" altLang="ko-KR" dirty="0"/>
              <a:t>-</a:t>
            </a:r>
            <a:r>
              <a:rPr lang="en-US" altLang="ko-KR" dirty="0" smtClean="0"/>
              <a:t> TSP (x7.2)</a:t>
            </a:r>
          </a:p>
          <a:p>
            <a:r>
              <a:rPr lang="en-US" altLang="ko-KR" dirty="0"/>
              <a:t>-</a:t>
            </a:r>
            <a:r>
              <a:rPr lang="en-US" altLang="ko-KR" dirty="0" smtClean="0"/>
              <a:t> Quicksort (x6.3)</a:t>
            </a:r>
          </a:p>
          <a:p>
            <a:r>
              <a:rPr lang="en-US" altLang="ko-KR" dirty="0"/>
              <a:t>-</a:t>
            </a:r>
            <a:r>
              <a:rPr lang="en-US" altLang="ko-KR" dirty="0" smtClean="0"/>
              <a:t> ILINK (x5.7)</a:t>
            </a:r>
          </a:p>
          <a:p>
            <a:r>
              <a:rPr lang="en-US" altLang="ko-KR" dirty="0"/>
              <a:t>-</a:t>
            </a:r>
            <a:r>
              <a:rPr lang="en-US" altLang="ko-KR" dirty="0" smtClean="0"/>
              <a:t> Water (x4.0)</a:t>
            </a:r>
          </a:p>
        </p:txBody>
      </p:sp>
      <p:sp>
        <p:nvSpPr>
          <p:cNvPr id="16" name="구름 15"/>
          <p:cNvSpPr/>
          <p:nvPr/>
        </p:nvSpPr>
        <p:spPr>
          <a:xfrm>
            <a:off x="6786917" y="2503055"/>
            <a:ext cx="2193779" cy="168887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Distributed Shared Memory</a:t>
            </a:r>
            <a:endParaRPr lang="ko-KR" altLang="en-US"/>
          </a:p>
        </p:txBody>
      </p:sp>
      <p:cxnSp>
        <p:nvCxnSpPr>
          <p:cNvPr id="18" name="직선 연결선 17"/>
          <p:cNvCxnSpPr/>
          <p:nvPr/>
        </p:nvCxnSpPr>
        <p:spPr>
          <a:xfrm flipH="1">
            <a:off x="7683325" y="3939578"/>
            <a:ext cx="144379" cy="12129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632869" y="4617480"/>
            <a:ext cx="1171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Ethernet</a:t>
            </a:r>
            <a:endParaRPr lang="ko-KR" altLang="en-US"/>
          </a:p>
        </p:txBody>
      </p:sp>
      <p:cxnSp>
        <p:nvCxnSpPr>
          <p:cNvPr id="20" name="직선 연결선 19"/>
          <p:cNvCxnSpPr>
            <a:endCxn id="16" idx="0"/>
          </p:cNvCxnSpPr>
          <p:nvPr/>
        </p:nvCxnSpPr>
        <p:spPr>
          <a:xfrm flipH="1" flipV="1">
            <a:off x="8978868" y="3347490"/>
            <a:ext cx="1028308" cy="517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182555" y="2978158"/>
            <a:ext cx="701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ATM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835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 animBg="1"/>
      <p:bldP spid="19" grpId="0"/>
      <p:bldP spid="2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ko-KR" dirty="0"/>
              <a:t>Data Structure Overview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5181600" cy="4354084"/>
          </a:xfrm>
          <a:prstGeom prst="rect">
            <a:avLst/>
          </a:prstGeom>
        </p:spPr>
      </p:pic>
      <p:sp>
        <p:nvSpPr>
          <p:cNvPr id="18" name="자유형: 도형 17"/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426844 w 12192000"/>
              <a:gd name="connsiteY0" fmla="*/ 5065554 h 6858000"/>
              <a:gd name="connsiteX1" fmla="*/ 1426844 w 12192000"/>
              <a:gd name="connsiteY1" fmla="*/ 6311900 h 6858000"/>
              <a:gd name="connsiteX2" fmla="*/ 6019799 w 12192000"/>
              <a:gd name="connsiteY2" fmla="*/ 6311900 h 6858000"/>
              <a:gd name="connsiteX3" fmla="*/ 6019799 w 12192000"/>
              <a:gd name="connsiteY3" fmla="*/ 5065554 h 6858000"/>
              <a:gd name="connsiteX4" fmla="*/ 2508885 w 12192000"/>
              <a:gd name="connsiteY4" fmla="*/ 4244340 h 6858000"/>
              <a:gd name="connsiteX5" fmla="*/ 2508885 w 12192000"/>
              <a:gd name="connsiteY5" fmla="*/ 5062808 h 6858000"/>
              <a:gd name="connsiteX6" fmla="*/ 4777742 w 12192000"/>
              <a:gd name="connsiteY6" fmla="*/ 5062808 h 6858000"/>
              <a:gd name="connsiteX7" fmla="*/ 4777742 w 12192000"/>
              <a:gd name="connsiteY7" fmla="*/ 4244340 h 6858000"/>
              <a:gd name="connsiteX8" fmla="*/ 0 w 12192000"/>
              <a:gd name="connsiteY8" fmla="*/ 0 h 6858000"/>
              <a:gd name="connsiteX9" fmla="*/ 12192000 w 12192000"/>
              <a:gd name="connsiteY9" fmla="*/ 0 h 6858000"/>
              <a:gd name="connsiteX10" fmla="*/ 12192000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1426844" y="5065554"/>
                </a:moveTo>
                <a:lnTo>
                  <a:pt x="1426844" y="6311900"/>
                </a:lnTo>
                <a:lnTo>
                  <a:pt x="6019799" y="6311900"/>
                </a:lnTo>
                <a:lnTo>
                  <a:pt x="6019799" y="5065554"/>
                </a:lnTo>
                <a:close/>
                <a:moveTo>
                  <a:pt x="2508885" y="4244340"/>
                </a:moveTo>
                <a:lnTo>
                  <a:pt x="2508885" y="5062808"/>
                </a:lnTo>
                <a:lnTo>
                  <a:pt x="4777742" y="5062808"/>
                </a:lnTo>
                <a:lnTo>
                  <a:pt x="4777742" y="424434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6019800" y="1825625"/>
            <a:ext cx="5334000" cy="4351338"/>
          </a:xfrm>
        </p:spPr>
        <p:txBody>
          <a:bodyPr>
            <a:normAutofit/>
          </a:bodyPr>
          <a:lstStyle/>
          <a:p>
            <a:r>
              <a:rPr lang="en-US" altLang="ko-KR" sz="2400" dirty="0">
                <a:solidFill>
                  <a:schemeClr val="bg1"/>
                </a:solidFill>
              </a:rPr>
              <a:t>Proc Array</a:t>
            </a:r>
          </a:p>
          <a:p>
            <a:pPr lvl="1"/>
            <a:r>
              <a:rPr lang="en-US" altLang="ko-KR" sz="2000" dirty="0">
                <a:solidFill>
                  <a:schemeClr val="bg1"/>
                </a:solidFill>
              </a:rPr>
              <a:t>One entry for each processor</a:t>
            </a:r>
          </a:p>
          <a:p>
            <a:pPr lvl="1"/>
            <a:r>
              <a:rPr lang="en-US" altLang="ko-KR" sz="2000" dirty="0">
                <a:solidFill>
                  <a:schemeClr val="bg1"/>
                </a:solidFill>
              </a:rPr>
              <a:t>Pointer to the head and tail of a doubly linked list of interval records</a:t>
            </a:r>
          </a:p>
          <a:p>
            <a:pPr lvl="1"/>
            <a:endParaRPr lang="en-US" altLang="ko-K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69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ko-KR" dirty="0"/>
              <a:t>Data Structure Overview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5181600" cy="4354084"/>
          </a:xfrm>
          <a:prstGeom prst="rect">
            <a:avLst/>
          </a:prstGeom>
        </p:spPr>
      </p:pic>
      <p:sp>
        <p:nvSpPr>
          <p:cNvPr id="8" name="자유형: 도형 7"/>
          <p:cNvSpPr/>
          <p:nvPr/>
        </p:nvSpPr>
        <p:spPr>
          <a:xfrm>
            <a:off x="0" y="-1"/>
            <a:ext cx="12192000" cy="6858000"/>
          </a:xfrm>
          <a:custGeom>
            <a:avLst/>
            <a:gdLst>
              <a:gd name="connsiteX0" fmla="*/ 1426844 w 12192000"/>
              <a:gd name="connsiteY0" fmla="*/ 5065554 h 6858000"/>
              <a:gd name="connsiteX1" fmla="*/ 1426844 w 12192000"/>
              <a:gd name="connsiteY1" fmla="*/ 6311900 h 6858000"/>
              <a:gd name="connsiteX2" fmla="*/ 6019799 w 12192000"/>
              <a:gd name="connsiteY2" fmla="*/ 6311900 h 6858000"/>
              <a:gd name="connsiteX3" fmla="*/ 6019799 w 12192000"/>
              <a:gd name="connsiteY3" fmla="*/ 5065554 h 6858000"/>
              <a:gd name="connsiteX4" fmla="*/ 2508885 w 12192000"/>
              <a:gd name="connsiteY4" fmla="*/ 1825625 h 6858000"/>
              <a:gd name="connsiteX5" fmla="*/ 2508885 w 12192000"/>
              <a:gd name="connsiteY5" fmla="*/ 5062808 h 6858000"/>
              <a:gd name="connsiteX6" fmla="*/ 4777742 w 12192000"/>
              <a:gd name="connsiteY6" fmla="*/ 5062808 h 6858000"/>
              <a:gd name="connsiteX7" fmla="*/ 4777742 w 12192000"/>
              <a:gd name="connsiteY7" fmla="*/ 1825625 h 6858000"/>
              <a:gd name="connsiteX8" fmla="*/ 0 w 12192000"/>
              <a:gd name="connsiteY8" fmla="*/ 0 h 6858000"/>
              <a:gd name="connsiteX9" fmla="*/ 12192000 w 12192000"/>
              <a:gd name="connsiteY9" fmla="*/ 0 h 6858000"/>
              <a:gd name="connsiteX10" fmla="*/ 12192000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1426844" y="5065554"/>
                </a:moveTo>
                <a:lnTo>
                  <a:pt x="1426844" y="6311900"/>
                </a:lnTo>
                <a:lnTo>
                  <a:pt x="6019799" y="6311900"/>
                </a:lnTo>
                <a:lnTo>
                  <a:pt x="6019799" y="5065554"/>
                </a:lnTo>
                <a:close/>
                <a:moveTo>
                  <a:pt x="2508885" y="1825625"/>
                </a:moveTo>
                <a:lnTo>
                  <a:pt x="2508885" y="5062808"/>
                </a:lnTo>
                <a:lnTo>
                  <a:pt x="4777742" y="5062808"/>
                </a:lnTo>
                <a:lnTo>
                  <a:pt x="4777742" y="182562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6019800" y="1825625"/>
            <a:ext cx="5334000" cy="4351338"/>
          </a:xfrm>
        </p:spPr>
        <p:txBody>
          <a:bodyPr>
            <a:normAutofit/>
          </a:bodyPr>
          <a:lstStyle/>
          <a:p>
            <a:r>
              <a:rPr lang="en-US" altLang="ko-KR" sz="2400" dirty="0">
                <a:solidFill>
                  <a:schemeClr val="bg1"/>
                </a:solidFill>
              </a:rPr>
              <a:t>Proc Array</a:t>
            </a:r>
          </a:p>
          <a:p>
            <a:pPr lvl="1"/>
            <a:r>
              <a:rPr lang="en-US" altLang="ko-KR" sz="2000" dirty="0">
                <a:solidFill>
                  <a:schemeClr val="bg1"/>
                </a:solidFill>
              </a:rPr>
              <a:t>One entry for each processor</a:t>
            </a:r>
          </a:p>
          <a:p>
            <a:pPr lvl="1"/>
            <a:r>
              <a:rPr lang="en-US" altLang="ko-KR" sz="2000" dirty="0">
                <a:solidFill>
                  <a:schemeClr val="bg1"/>
                </a:solidFill>
              </a:rPr>
              <a:t>Pointer to the head and tail of a doubly linked list of interval records</a:t>
            </a:r>
          </a:p>
          <a:p>
            <a:pPr lvl="1"/>
            <a:endParaRPr lang="en-US" altLang="ko-KR" sz="2000" dirty="0">
              <a:solidFill>
                <a:schemeClr val="bg1"/>
              </a:solidFill>
            </a:endParaRPr>
          </a:p>
          <a:p>
            <a:pPr lvl="1"/>
            <a:r>
              <a:rPr lang="en-US" altLang="ko-KR" sz="2000" dirty="0">
                <a:solidFill>
                  <a:schemeClr val="bg1"/>
                </a:solidFill>
              </a:rPr>
              <a:t>Interval Records</a:t>
            </a:r>
          </a:p>
          <a:p>
            <a:pPr lvl="2"/>
            <a:r>
              <a:rPr lang="en-US" altLang="ko-KR" sz="1600" dirty="0">
                <a:solidFill>
                  <a:schemeClr val="bg1"/>
                </a:solidFill>
              </a:rPr>
              <a:t>Pointer to a list of write notice records for that interval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62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ko-KR" dirty="0"/>
              <a:t>Data Structure Overview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5181600" cy="4354084"/>
          </a:xfrm>
          <a:prstGeom prst="rect">
            <a:avLst/>
          </a:prstGeom>
        </p:spPr>
      </p:pic>
      <p:sp>
        <p:nvSpPr>
          <p:cNvPr id="9" name="자유형: 도형 8"/>
          <p:cNvSpPr/>
          <p:nvPr/>
        </p:nvSpPr>
        <p:spPr>
          <a:xfrm>
            <a:off x="0" y="-1"/>
            <a:ext cx="12192000" cy="6858000"/>
          </a:xfrm>
          <a:custGeom>
            <a:avLst/>
            <a:gdLst>
              <a:gd name="connsiteX0" fmla="*/ 2529840 w 12192000"/>
              <a:gd name="connsiteY0" fmla="*/ 1825625 h 6858000"/>
              <a:gd name="connsiteX1" fmla="*/ 2529840 w 12192000"/>
              <a:gd name="connsiteY1" fmla="*/ 3482340 h 6858000"/>
              <a:gd name="connsiteX2" fmla="*/ 4838700 w 12192000"/>
              <a:gd name="connsiteY2" fmla="*/ 3482340 h 6858000"/>
              <a:gd name="connsiteX3" fmla="*/ 4838700 w 12192000"/>
              <a:gd name="connsiteY3" fmla="*/ 4564380 h 6858000"/>
              <a:gd name="connsiteX4" fmla="*/ 6019801 w 12192000"/>
              <a:gd name="connsiteY4" fmla="*/ 4564380 h 6858000"/>
              <a:gd name="connsiteX5" fmla="*/ 6019801 w 12192000"/>
              <a:gd name="connsiteY5" fmla="*/ 2164080 h 6858000"/>
              <a:gd name="connsiteX6" fmla="*/ 4838700 w 12192000"/>
              <a:gd name="connsiteY6" fmla="*/ 2164080 h 6858000"/>
              <a:gd name="connsiteX7" fmla="*/ 4838700 w 12192000"/>
              <a:gd name="connsiteY7" fmla="*/ 1825625 h 6858000"/>
              <a:gd name="connsiteX8" fmla="*/ 0 w 12192000"/>
              <a:gd name="connsiteY8" fmla="*/ 0 h 6858000"/>
              <a:gd name="connsiteX9" fmla="*/ 12192000 w 12192000"/>
              <a:gd name="connsiteY9" fmla="*/ 0 h 6858000"/>
              <a:gd name="connsiteX10" fmla="*/ 12192000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2529840" y="1825625"/>
                </a:moveTo>
                <a:lnTo>
                  <a:pt x="2529840" y="3482340"/>
                </a:lnTo>
                <a:lnTo>
                  <a:pt x="4838700" y="3482340"/>
                </a:lnTo>
                <a:lnTo>
                  <a:pt x="4838700" y="4564380"/>
                </a:lnTo>
                <a:lnTo>
                  <a:pt x="6019801" y="4564380"/>
                </a:lnTo>
                <a:lnTo>
                  <a:pt x="6019801" y="2164080"/>
                </a:lnTo>
                <a:lnTo>
                  <a:pt x="4838700" y="2164080"/>
                </a:lnTo>
                <a:lnTo>
                  <a:pt x="4838700" y="182562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6019800" y="1825625"/>
            <a:ext cx="5334000" cy="4351338"/>
          </a:xfrm>
        </p:spPr>
        <p:txBody>
          <a:bodyPr>
            <a:normAutofit/>
          </a:bodyPr>
          <a:lstStyle/>
          <a:p>
            <a:r>
              <a:rPr lang="en-US" altLang="ko-KR" sz="2400" dirty="0">
                <a:solidFill>
                  <a:schemeClr val="bg1"/>
                </a:solidFill>
              </a:rPr>
              <a:t>Diff pool</a:t>
            </a:r>
          </a:p>
          <a:p>
            <a:pPr lvl="1"/>
            <a:r>
              <a:rPr lang="en-US" altLang="ko-KR" sz="2000" dirty="0">
                <a:solidFill>
                  <a:schemeClr val="bg1"/>
                </a:solidFill>
              </a:rPr>
              <a:t> store diffs for corresponding write notice records</a:t>
            </a:r>
          </a:p>
          <a:p>
            <a:pPr lvl="1"/>
            <a:r>
              <a:rPr lang="en-US" altLang="ko-KR" sz="2000" dirty="0">
                <a:solidFill>
                  <a:schemeClr val="bg1"/>
                </a:solidFill>
              </a:rPr>
              <a:t>Write notice records has a pointer for the diffs in diff pool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96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9184" y="380434"/>
            <a:ext cx="11409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/>
              <a:t>Page Data</a:t>
            </a:r>
            <a:endParaRPr lang="ko-KR" altLang="en-US" sz="1600" dirty="0"/>
          </a:p>
        </p:txBody>
      </p:sp>
      <p:sp>
        <p:nvSpPr>
          <p:cNvPr id="83" name="TextBox 82"/>
          <p:cNvSpPr txBox="1"/>
          <p:nvPr/>
        </p:nvSpPr>
        <p:spPr>
          <a:xfrm>
            <a:off x="6258660" y="879958"/>
            <a:ext cx="1195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/>
              <a:t>Page Array</a:t>
            </a:r>
            <a:endParaRPr lang="ko-KR" altLang="en-US" sz="1600" dirty="0"/>
          </a:p>
        </p:txBody>
      </p:sp>
      <p:sp>
        <p:nvSpPr>
          <p:cNvPr id="94" name="TextBox 93"/>
          <p:cNvSpPr txBox="1"/>
          <p:nvPr/>
        </p:nvSpPr>
        <p:spPr>
          <a:xfrm>
            <a:off x="4866932" y="3016548"/>
            <a:ext cx="11515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/>
              <a:t>Proc Array</a:t>
            </a:r>
            <a:endParaRPr lang="ko-KR" altLang="en-US" sz="1600" dirty="0"/>
          </a:p>
        </p:txBody>
      </p:sp>
      <p:sp>
        <p:nvSpPr>
          <p:cNvPr id="99" name="TextBox 98"/>
          <p:cNvSpPr txBox="1"/>
          <p:nvPr/>
        </p:nvSpPr>
        <p:spPr>
          <a:xfrm>
            <a:off x="4839039" y="2428199"/>
            <a:ext cx="1207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/>
              <a:t>Timestamp</a:t>
            </a:r>
            <a:endParaRPr lang="ko-KR" altLang="en-US" sz="1600" dirty="0"/>
          </a:p>
        </p:txBody>
      </p:sp>
      <p:sp>
        <p:nvSpPr>
          <p:cNvPr id="130" name="TextBox 129"/>
          <p:cNvSpPr txBox="1"/>
          <p:nvPr/>
        </p:nvSpPr>
        <p:spPr>
          <a:xfrm>
            <a:off x="6837348" y="1934503"/>
            <a:ext cx="8738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/>
              <a:t>Interval</a:t>
            </a:r>
            <a:endParaRPr lang="ko-KR" altLang="en-US" sz="1600" dirty="0"/>
          </a:p>
        </p:txBody>
      </p:sp>
      <p:sp>
        <p:nvSpPr>
          <p:cNvPr id="4" name="직사각형 3"/>
          <p:cNvSpPr/>
          <p:nvPr/>
        </p:nvSpPr>
        <p:spPr>
          <a:xfrm>
            <a:off x="4946650" y="238676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7541602" y="241935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0</a:t>
            </a:r>
            <a:endParaRPr lang="ko-KR" altLang="en-US" sz="1200" dirty="0"/>
          </a:p>
        </p:txBody>
      </p:sp>
      <p:sp>
        <p:nvSpPr>
          <p:cNvPr id="135" name="TextBox 134"/>
          <p:cNvSpPr txBox="1"/>
          <p:nvPr/>
        </p:nvSpPr>
        <p:spPr>
          <a:xfrm>
            <a:off x="11224982" y="241935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1</a:t>
            </a:r>
            <a:endParaRPr lang="ko-KR" altLang="en-US" sz="1200" dirty="0"/>
          </a:p>
        </p:txBody>
      </p:sp>
      <p:sp>
        <p:nvSpPr>
          <p:cNvPr id="136" name="TextBox 135"/>
          <p:cNvSpPr txBox="1"/>
          <p:nvPr/>
        </p:nvSpPr>
        <p:spPr>
          <a:xfrm>
            <a:off x="11224982" y="3666114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3</a:t>
            </a:r>
            <a:endParaRPr lang="ko-KR" altLang="en-US" sz="1200" dirty="0"/>
          </a:p>
        </p:txBody>
      </p:sp>
      <p:sp>
        <p:nvSpPr>
          <p:cNvPr id="137" name="TextBox 136"/>
          <p:cNvSpPr txBox="1"/>
          <p:nvPr/>
        </p:nvSpPr>
        <p:spPr>
          <a:xfrm>
            <a:off x="7541602" y="3666114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2</a:t>
            </a:r>
            <a:endParaRPr lang="ko-KR" altLang="en-US" sz="1200" dirty="0"/>
          </a:p>
        </p:txBody>
      </p:sp>
      <p:sp>
        <p:nvSpPr>
          <p:cNvPr id="138" name="직사각형 137"/>
          <p:cNvSpPr/>
          <p:nvPr/>
        </p:nvSpPr>
        <p:spPr>
          <a:xfrm>
            <a:off x="5936848" y="2264772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5936847" y="2515580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5937374" y="2766388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5936847" y="3017196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5549514" y="30557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43" name="직사각형 142"/>
          <p:cNvSpPr/>
          <p:nvPr/>
        </p:nvSpPr>
        <p:spPr>
          <a:xfrm>
            <a:off x="5969457" y="30557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5969457" y="53841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5969457" y="77125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5969457" y="100409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5549514" y="124022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R </a:t>
            </a:r>
          </a:p>
        </p:txBody>
      </p:sp>
      <p:sp>
        <p:nvSpPr>
          <p:cNvPr id="148" name="직사각형 147"/>
          <p:cNvSpPr/>
          <p:nvPr/>
        </p:nvSpPr>
        <p:spPr>
          <a:xfrm>
            <a:off x="5969457" y="124022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5969457" y="147306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50" name="직사각형 149"/>
          <p:cNvSpPr/>
          <p:nvPr/>
        </p:nvSpPr>
        <p:spPr>
          <a:xfrm>
            <a:off x="5969457" y="170590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51" name="직사각형 150"/>
          <p:cNvSpPr/>
          <p:nvPr/>
        </p:nvSpPr>
        <p:spPr>
          <a:xfrm>
            <a:off x="5969457" y="193874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5936848" y="5675347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53" name="직사각형 152"/>
          <p:cNvSpPr/>
          <p:nvPr/>
        </p:nvSpPr>
        <p:spPr>
          <a:xfrm>
            <a:off x="5936847" y="5926155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54" name="직사각형 153"/>
          <p:cNvSpPr/>
          <p:nvPr/>
        </p:nvSpPr>
        <p:spPr>
          <a:xfrm>
            <a:off x="5937374" y="6176963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5936847" y="6427771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5549514" y="371614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57" name="직사각형 156"/>
          <p:cNvSpPr/>
          <p:nvPr/>
        </p:nvSpPr>
        <p:spPr>
          <a:xfrm>
            <a:off x="5969457" y="371614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58" name="직사각형 157"/>
          <p:cNvSpPr/>
          <p:nvPr/>
        </p:nvSpPr>
        <p:spPr>
          <a:xfrm>
            <a:off x="5969457" y="394898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59" name="직사각형 158"/>
          <p:cNvSpPr/>
          <p:nvPr/>
        </p:nvSpPr>
        <p:spPr>
          <a:xfrm>
            <a:off x="5969457" y="418182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60" name="직사각형 159"/>
          <p:cNvSpPr/>
          <p:nvPr/>
        </p:nvSpPr>
        <p:spPr>
          <a:xfrm>
            <a:off x="5969457" y="441466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5549514" y="465079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62" name="직사각형 161"/>
          <p:cNvSpPr/>
          <p:nvPr/>
        </p:nvSpPr>
        <p:spPr>
          <a:xfrm>
            <a:off x="5969457" y="465079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63" name="직사각형 162"/>
          <p:cNvSpPr/>
          <p:nvPr/>
        </p:nvSpPr>
        <p:spPr>
          <a:xfrm>
            <a:off x="5969457" y="488363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64" name="직사각형 163"/>
          <p:cNvSpPr/>
          <p:nvPr/>
        </p:nvSpPr>
        <p:spPr>
          <a:xfrm>
            <a:off x="5969457" y="511647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65" name="직사각형 164"/>
          <p:cNvSpPr/>
          <p:nvPr/>
        </p:nvSpPr>
        <p:spPr>
          <a:xfrm>
            <a:off x="5969457" y="534931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9631263" y="2264772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67" name="직사각형 166"/>
          <p:cNvSpPr/>
          <p:nvPr/>
        </p:nvSpPr>
        <p:spPr>
          <a:xfrm>
            <a:off x="9631262" y="2515580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68" name="직사각형 167"/>
          <p:cNvSpPr/>
          <p:nvPr/>
        </p:nvSpPr>
        <p:spPr>
          <a:xfrm>
            <a:off x="9631789" y="2766388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69" name="직사각형 168"/>
          <p:cNvSpPr/>
          <p:nvPr/>
        </p:nvSpPr>
        <p:spPr>
          <a:xfrm>
            <a:off x="9631262" y="3017196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9243929" y="30557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71" name="직사각형 170"/>
          <p:cNvSpPr/>
          <p:nvPr/>
        </p:nvSpPr>
        <p:spPr>
          <a:xfrm>
            <a:off x="9663872" y="30557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72" name="직사각형 171"/>
          <p:cNvSpPr/>
          <p:nvPr/>
        </p:nvSpPr>
        <p:spPr>
          <a:xfrm>
            <a:off x="9663872" y="53841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73" name="직사각형 172"/>
          <p:cNvSpPr/>
          <p:nvPr/>
        </p:nvSpPr>
        <p:spPr>
          <a:xfrm>
            <a:off x="9663872" y="77125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74" name="직사각형 173"/>
          <p:cNvSpPr/>
          <p:nvPr/>
        </p:nvSpPr>
        <p:spPr>
          <a:xfrm>
            <a:off x="9663872" y="100409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9243929" y="124022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76" name="직사각형 175"/>
          <p:cNvSpPr/>
          <p:nvPr/>
        </p:nvSpPr>
        <p:spPr>
          <a:xfrm>
            <a:off x="9663872" y="124022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9663872" y="147306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9663872" y="170590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79" name="직사각형 178"/>
          <p:cNvSpPr/>
          <p:nvPr/>
        </p:nvSpPr>
        <p:spPr>
          <a:xfrm>
            <a:off x="9663872" y="193874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9631263" y="5675347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9631262" y="5926155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82" name="직사각형 181"/>
          <p:cNvSpPr/>
          <p:nvPr/>
        </p:nvSpPr>
        <p:spPr>
          <a:xfrm>
            <a:off x="9631789" y="6176963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83" name="직사각형 182"/>
          <p:cNvSpPr/>
          <p:nvPr/>
        </p:nvSpPr>
        <p:spPr>
          <a:xfrm>
            <a:off x="9631262" y="6427771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84" name="직사각형 183"/>
          <p:cNvSpPr/>
          <p:nvPr/>
        </p:nvSpPr>
        <p:spPr>
          <a:xfrm>
            <a:off x="9243929" y="371614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85" name="직사각형 184"/>
          <p:cNvSpPr/>
          <p:nvPr/>
        </p:nvSpPr>
        <p:spPr>
          <a:xfrm>
            <a:off x="9663872" y="371614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86" name="직사각형 185"/>
          <p:cNvSpPr/>
          <p:nvPr/>
        </p:nvSpPr>
        <p:spPr>
          <a:xfrm>
            <a:off x="9663872" y="394898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87" name="직사각형 186"/>
          <p:cNvSpPr/>
          <p:nvPr/>
        </p:nvSpPr>
        <p:spPr>
          <a:xfrm>
            <a:off x="9663872" y="418182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88" name="직사각형 187"/>
          <p:cNvSpPr/>
          <p:nvPr/>
        </p:nvSpPr>
        <p:spPr>
          <a:xfrm>
            <a:off x="9663872" y="441466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89" name="직사각형 188"/>
          <p:cNvSpPr/>
          <p:nvPr/>
        </p:nvSpPr>
        <p:spPr>
          <a:xfrm>
            <a:off x="9243929" y="465079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  <a:p>
            <a:pPr algn="ctr"/>
            <a:endParaRPr lang="en-US" altLang="ko-KR" sz="1500" dirty="0">
              <a:solidFill>
                <a:schemeClr val="tx1"/>
              </a:solidFill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9663872" y="465079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91" name="직사각형 190"/>
          <p:cNvSpPr/>
          <p:nvPr/>
        </p:nvSpPr>
        <p:spPr>
          <a:xfrm>
            <a:off x="9663872" y="488363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92" name="직사각형 191"/>
          <p:cNvSpPr/>
          <p:nvPr/>
        </p:nvSpPr>
        <p:spPr>
          <a:xfrm>
            <a:off x="9663872" y="511647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93" name="직사각형 192"/>
          <p:cNvSpPr/>
          <p:nvPr/>
        </p:nvSpPr>
        <p:spPr>
          <a:xfrm>
            <a:off x="9663872" y="534931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94" name="직사각형 193"/>
          <p:cNvSpPr/>
          <p:nvPr/>
        </p:nvSpPr>
        <p:spPr>
          <a:xfrm>
            <a:off x="5016500" y="305572"/>
            <a:ext cx="457200" cy="465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5" name="직사각형 194"/>
          <p:cNvSpPr/>
          <p:nvPr/>
        </p:nvSpPr>
        <p:spPr>
          <a:xfrm>
            <a:off x="5016500" y="1232616"/>
            <a:ext cx="457200" cy="46567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6" name="TextBox 195"/>
          <p:cNvSpPr txBox="1"/>
          <p:nvPr/>
        </p:nvSpPr>
        <p:spPr>
          <a:xfrm>
            <a:off x="5053552" y="2258746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&lt;0,0,0,0&gt;</a:t>
            </a:r>
            <a:endParaRPr lang="ko-KR" altLang="en-US" sz="1200" dirty="0"/>
          </a:p>
        </p:txBody>
      </p:sp>
      <p:sp>
        <p:nvSpPr>
          <p:cNvPr id="197" name="TextBox 196"/>
          <p:cNvSpPr txBox="1"/>
          <p:nvPr/>
        </p:nvSpPr>
        <p:spPr>
          <a:xfrm>
            <a:off x="8685752" y="2258746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&lt;0,0,0,0&gt;</a:t>
            </a:r>
            <a:endParaRPr lang="ko-KR" altLang="en-US" sz="1200" dirty="0"/>
          </a:p>
        </p:txBody>
      </p:sp>
      <p:sp>
        <p:nvSpPr>
          <p:cNvPr id="198" name="TextBox 197"/>
          <p:cNvSpPr txBox="1"/>
          <p:nvPr/>
        </p:nvSpPr>
        <p:spPr>
          <a:xfrm>
            <a:off x="8685752" y="5675347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&lt;0,0,0,0&gt;</a:t>
            </a:r>
            <a:endParaRPr lang="ko-KR" altLang="en-US" sz="1200" dirty="0"/>
          </a:p>
        </p:txBody>
      </p:sp>
      <p:sp>
        <p:nvSpPr>
          <p:cNvPr id="199" name="TextBox 198"/>
          <p:cNvSpPr txBox="1"/>
          <p:nvPr/>
        </p:nvSpPr>
        <p:spPr>
          <a:xfrm>
            <a:off x="4885769" y="5675347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&lt;0,0,0,0&gt;</a:t>
            </a:r>
            <a:endParaRPr lang="ko-KR" altLang="en-US" sz="1200" dirty="0"/>
          </a:p>
        </p:txBody>
      </p:sp>
      <p:sp>
        <p:nvSpPr>
          <p:cNvPr id="202" name="직사각형 201"/>
          <p:cNvSpPr/>
          <p:nvPr/>
        </p:nvSpPr>
        <p:spPr>
          <a:xfrm>
            <a:off x="6306508" y="2264772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03" name="직사각형 202"/>
          <p:cNvSpPr/>
          <p:nvPr/>
        </p:nvSpPr>
        <p:spPr>
          <a:xfrm>
            <a:off x="6306508" y="2516560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04" name="직사각형 203"/>
          <p:cNvSpPr/>
          <p:nvPr/>
        </p:nvSpPr>
        <p:spPr>
          <a:xfrm>
            <a:off x="6306508" y="2766388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05" name="직사각형 204"/>
          <p:cNvSpPr/>
          <p:nvPr/>
        </p:nvSpPr>
        <p:spPr>
          <a:xfrm>
            <a:off x="6306508" y="3016216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6306508" y="5680823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6306508" y="5932611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6306508" y="6182439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09" name="직사각형 208"/>
          <p:cNvSpPr/>
          <p:nvPr/>
        </p:nvSpPr>
        <p:spPr>
          <a:xfrm>
            <a:off x="6306508" y="6432267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10" name="직사각형 209"/>
          <p:cNvSpPr/>
          <p:nvPr/>
        </p:nvSpPr>
        <p:spPr>
          <a:xfrm>
            <a:off x="10002577" y="5680823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11" name="직사각형 210"/>
          <p:cNvSpPr/>
          <p:nvPr/>
        </p:nvSpPr>
        <p:spPr>
          <a:xfrm>
            <a:off x="10002577" y="5932611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12" name="직사각형 211"/>
          <p:cNvSpPr/>
          <p:nvPr/>
        </p:nvSpPr>
        <p:spPr>
          <a:xfrm>
            <a:off x="10002577" y="6182439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13" name="직사각형 212"/>
          <p:cNvSpPr/>
          <p:nvPr/>
        </p:nvSpPr>
        <p:spPr>
          <a:xfrm>
            <a:off x="10002577" y="6432267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14" name="직사각형 213"/>
          <p:cNvSpPr/>
          <p:nvPr/>
        </p:nvSpPr>
        <p:spPr>
          <a:xfrm>
            <a:off x="10002577" y="2264772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15" name="직사각형 214"/>
          <p:cNvSpPr/>
          <p:nvPr/>
        </p:nvSpPr>
        <p:spPr>
          <a:xfrm>
            <a:off x="10002577" y="2516560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16" name="직사각형 215"/>
          <p:cNvSpPr/>
          <p:nvPr/>
        </p:nvSpPr>
        <p:spPr>
          <a:xfrm>
            <a:off x="10002577" y="2766388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17" name="직사각형 216"/>
          <p:cNvSpPr/>
          <p:nvPr/>
        </p:nvSpPr>
        <p:spPr>
          <a:xfrm>
            <a:off x="10002577" y="3016216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20" name="직사각형 219"/>
          <p:cNvSpPr/>
          <p:nvPr/>
        </p:nvSpPr>
        <p:spPr>
          <a:xfrm>
            <a:off x="8629309" y="238676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2" name="직사각형 221"/>
          <p:cNvSpPr/>
          <p:nvPr/>
        </p:nvSpPr>
        <p:spPr>
          <a:xfrm>
            <a:off x="4946650" y="3666114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3" name="직사각형 222"/>
          <p:cNvSpPr/>
          <p:nvPr/>
        </p:nvSpPr>
        <p:spPr>
          <a:xfrm>
            <a:off x="8629309" y="3666114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363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3848100" cy="4351338"/>
          </a:xfrm>
        </p:spPr>
        <p:txBody>
          <a:bodyPr>
            <a:normAutofit/>
          </a:bodyPr>
          <a:lstStyle/>
          <a:p>
            <a:r>
              <a:rPr lang="en-US" altLang="ko-KR" sz="1600" dirty="0"/>
              <a:t>Proc 1 reads Page 0</a:t>
            </a:r>
            <a:endParaRPr lang="ko-KR" altLang="en-US" sz="1600" dirty="0"/>
          </a:p>
        </p:txBody>
      </p:sp>
      <p:sp>
        <p:nvSpPr>
          <p:cNvPr id="29" name="직사각형 28"/>
          <p:cNvSpPr/>
          <p:nvPr/>
        </p:nvSpPr>
        <p:spPr>
          <a:xfrm>
            <a:off x="5936848" y="2264772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5936847" y="2515580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5937374" y="2766388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5936847" y="3017196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5549514" y="30557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5969457" y="30557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5969457" y="53841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5969457" y="77125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5969457" y="100409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5549514" y="124022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R 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5969457" y="124022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5969457" y="147306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5969457" y="170590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5969457" y="193874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5936848" y="5675347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5936847" y="5926155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5937374" y="6176963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5936847" y="6427771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5549514" y="371614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9" name="직사각형 68"/>
          <p:cNvSpPr/>
          <p:nvPr/>
        </p:nvSpPr>
        <p:spPr>
          <a:xfrm>
            <a:off x="5969457" y="371614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5969457" y="394898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5969457" y="418182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5969457" y="441466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5549514" y="465079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74" name="직사각형 73"/>
          <p:cNvSpPr/>
          <p:nvPr/>
        </p:nvSpPr>
        <p:spPr>
          <a:xfrm>
            <a:off x="5969457" y="465079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5969457" y="488363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5969457" y="511647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5969457" y="534931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9631263" y="2264772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9631262" y="2515580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9631789" y="2766388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9631262" y="3017196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9243929" y="30557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85" name="직사각형 84"/>
          <p:cNvSpPr/>
          <p:nvPr/>
        </p:nvSpPr>
        <p:spPr>
          <a:xfrm>
            <a:off x="9663872" y="30557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9663872" y="53841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9663872" y="77125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9663872" y="100409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9243929" y="124022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90" name="직사각형 89"/>
          <p:cNvSpPr/>
          <p:nvPr/>
        </p:nvSpPr>
        <p:spPr>
          <a:xfrm>
            <a:off x="9663872" y="124022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9663872" y="147306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9663872" y="170590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9663872" y="193874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9631263" y="5675347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9631262" y="5926155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9631789" y="6176963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9631262" y="6427771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9243929" y="371614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01" name="직사각형 100"/>
          <p:cNvSpPr/>
          <p:nvPr/>
        </p:nvSpPr>
        <p:spPr>
          <a:xfrm>
            <a:off x="9663872" y="371614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9663872" y="394898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9663872" y="418182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9663872" y="441466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9243929" y="465079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  <a:p>
            <a:pPr algn="ctr"/>
            <a:endParaRPr lang="en-US" altLang="ko-KR" sz="1500" dirty="0">
              <a:solidFill>
                <a:schemeClr val="tx1"/>
              </a:solidFill>
            </a:endParaRPr>
          </a:p>
        </p:txBody>
      </p:sp>
      <p:sp>
        <p:nvSpPr>
          <p:cNvPr id="106" name="직사각형 105"/>
          <p:cNvSpPr/>
          <p:nvPr/>
        </p:nvSpPr>
        <p:spPr>
          <a:xfrm>
            <a:off x="9663872" y="465079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9663872" y="488363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9663872" y="511647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9663872" y="534931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016500" y="305572"/>
            <a:ext cx="457200" cy="465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직사각형 77"/>
          <p:cNvSpPr/>
          <p:nvPr/>
        </p:nvSpPr>
        <p:spPr>
          <a:xfrm>
            <a:off x="5016500" y="1232616"/>
            <a:ext cx="457200" cy="46567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" name="TextBox 109"/>
          <p:cNvSpPr txBox="1"/>
          <p:nvPr/>
        </p:nvSpPr>
        <p:spPr>
          <a:xfrm>
            <a:off x="5053552" y="2258746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&lt;0,0,0,0&gt;</a:t>
            </a:r>
            <a:endParaRPr lang="ko-KR" altLang="en-US" sz="1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8685752" y="2258746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&lt;0,0,0,0&gt;</a:t>
            </a:r>
            <a:endParaRPr lang="ko-KR" altLang="en-US" sz="1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8685752" y="5675347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&lt;0,0,0,0&gt;</a:t>
            </a:r>
            <a:endParaRPr lang="ko-KR" altLang="en-US" sz="1200" dirty="0"/>
          </a:p>
        </p:txBody>
      </p:sp>
      <p:sp>
        <p:nvSpPr>
          <p:cNvPr id="113" name="TextBox 112"/>
          <p:cNvSpPr txBox="1"/>
          <p:nvPr/>
        </p:nvSpPr>
        <p:spPr>
          <a:xfrm>
            <a:off x="4885769" y="5675347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&lt;0,0,0,0&gt;</a:t>
            </a:r>
            <a:endParaRPr lang="ko-KR" altLang="en-US" sz="1200" dirty="0"/>
          </a:p>
        </p:txBody>
      </p:sp>
      <p:sp>
        <p:nvSpPr>
          <p:cNvPr id="116" name="직사각형 115"/>
          <p:cNvSpPr/>
          <p:nvPr/>
        </p:nvSpPr>
        <p:spPr>
          <a:xfrm>
            <a:off x="8685752" y="305572"/>
            <a:ext cx="457200" cy="465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301734" y="2258746"/>
            <a:ext cx="364279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Assumption: initially the pages are stored </a:t>
            </a:r>
            <a:br>
              <a:rPr lang="en-US" altLang="ko-KR" sz="1400" dirty="0"/>
            </a:br>
            <a:r>
              <a:rPr lang="en-US" altLang="ko-KR" sz="1400" dirty="0"/>
              <a:t>at process 0</a:t>
            </a:r>
          </a:p>
          <a:p>
            <a:endParaRPr lang="en-US" altLang="ko-KR" sz="1400" dirty="0"/>
          </a:p>
          <a:p>
            <a:r>
              <a:rPr lang="en-US" altLang="ko-KR" sz="1400" dirty="0"/>
              <a:t>Fetch the data from Process 0</a:t>
            </a:r>
          </a:p>
          <a:p>
            <a:endParaRPr lang="en-US" altLang="ko-KR" sz="1400" dirty="0"/>
          </a:p>
          <a:p>
            <a:r>
              <a:rPr lang="en-US" altLang="ko-KR" sz="1400" dirty="0"/>
              <a:t>The page status is modified to readable</a:t>
            </a:r>
          </a:p>
          <a:p>
            <a:endParaRPr lang="en-US" altLang="ko-KR" sz="1400" dirty="0"/>
          </a:p>
          <a:p>
            <a:r>
              <a:rPr lang="en-US" altLang="ko-KR" sz="1400" dirty="0" err="1"/>
              <a:t>TreadMarks</a:t>
            </a:r>
            <a:r>
              <a:rPr lang="en-US" altLang="ko-KR" sz="1400" dirty="0"/>
              <a:t> structure is not modified</a:t>
            </a:r>
            <a:endParaRPr lang="ko-KR" altLang="en-US" sz="1400" dirty="0"/>
          </a:p>
        </p:txBody>
      </p:sp>
      <p:sp>
        <p:nvSpPr>
          <p:cNvPr id="117" name="직사각형 116"/>
          <p:cNvSpPr/>
          <p:nvPr/>
        </p:nvSpPr>
        <p:spPr>
          <a:xfrm>
            <a:off x="6306508" y="2264772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6306508" y="2516560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19" name="직사각형 118"/>
          <p:cNvSpPr/>
          <p:nvPr/>
        </p:nvSpPr>
        <p:spPr>
          <a:xfrm>
            <a:off x="6306508" y="2766388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0" name="직사각형 119"/>
          <p:cNvSpPr/>
          <p:nvPr/>
        </p:nvSpPr>
        <p:spPr>
          <a:xfrm>
            <a:off x="6306508" y="3016216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1" name="직사각형 120"/>
          <p:cNvSpPr/>
          <p:nvPr/>
        </p:nvSpPr>
        <p:spPr>
          <a:xfrm>
            <a:off x="6306508" y="5680823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6306508" y="5932611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6306508" y="6182439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6306508" y="6432267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10002577" y="5680823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10002577" y="5932611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10002577" y="6182439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8" name="직사각형 127"/>
          <p:cNvSpPr/>
          <p:nvPr/>
        </p:nvSpPr>
        <p:spPr>
          <a:xfrm>
            <a:off x="10002577" y="6432267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10002577" y="2264772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0" name="직사각형 129"/>
          <p:cNvSpPr/>
          <p:nvPr/>
        </p:nvSpPr>
        <p:spPr>
          <a:xfrm>
            <a:off x="10002577" y="2516560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1" name="직사각형 130"/>
          <p:cNvSpPr/>
          <p:nvPr/>
        </p:nvSpPr>
        <p:spPr>
          <a:xfrm>
            <a:off x="10002577" y="2766388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2" name="직사각형 131"/>
          <p:cNvSpPr/>
          <p:nvPr/>
        </p:nvSpPr>
        <p:spPr>
          <a:xfrm>
            <a:off x="10002577" y="3016216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53" name="직사각형 152"/>
          <p:cNvSpPr/>
          <p:nvPr/>
        </p:nvSpPr>
        <p:spPr>
          <a:xfrm>
            <a:off x="4946650" y="238676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4" name="TextBox 153"/>
          <p:cNvSpPr txBox="1"/>
          <p:nvPr/>
        </p:nvSpPr>
        <p:spPr>
          <a:xfrm>
            <a:off x="7541602" y="241935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0</a:t>
            </a:r>
            <a:endParaRPr lang="ko-KR" altLang="en-US" sz="1200" dirty="0"/>
          </a:p>
        </p:txBody>
      </p:sp>
      <p:sp>
        <p:nvSpPr>
          <p:cNvPr id="155" name="TextBox 154"/>
          <p:cNvSpPr txBox="1"/>
          <p:nvPr/>
        </p:nvSpPr>
        <p:spPr>
          <a:xfrm>
            <a:off x="11224982" y="241935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1</a:t>
            </a:r>
            <a:endParaRPr lang="ko-KR" altLang="en-US" sz="1200" dirty="0"/>
          </a:p>
        </p:txBody>
      </p:sp>
      <p:sp>
        <p:nvSpPr>
          <p:cNvPr id="156" name="TextBox 155"/>
          <p:cNvSpPr txBox="1"/>
          <p:nvPr/>
        </p:nvSpPr>
        <p:spPr>
          <a:xfrm>
            <a:off x="11224982" y="3666114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3</a:t>
            </a:r>
            <a:endParaRPr lang="ko-KR" altLang="en-US" sz="1200" dirty="0"/>
          </a:p>
        </p:txBody>
      </p:sp>
      <p:sp>
        <p:nvSpPr>
          <p:cNvPr id="157" name="TextBox 156"/>
          <p:cNvSpPr txBox="1"/>
          <p:nvPr/>
        </p:nvSpPr>
        <p:spPr>
          <a:xfrm>
            <a:off x="7541602" y="3666114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2</a:t>
            </a:r>
            <a:endParaRPr lang="ko-KR" altLang="en-US" sz="1200" dirty="0"/>
          </a:p>
        </p:txBody>
      </p:sp>
      <p:sp>
        <p:nvSpPr>
          <p:cNvPr id="158" name="직사각형 157"/>
          <p:cNvSpPr/>
          <p:nvPr/>
        </p:nvSpPr>
        <p:spPr>
          <a:xfrm>
            <a:off x="8629309" y="238676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9" name="직사각형 158"/>
          <p:cNvSpPr/>
          <p:nvPr/>
        </p:nvSpPr>
        <p:spPr>
          <a:xfrm>
            <a:off x="4946650" y="3666114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0" name="직사각형 159"/>
          <p:cNvSpPr/>
          <p:nvPr/>
        </p:nvSpPr>
        <p:spPr>
          <a:xfrm>
            <a:off x="8629309" y="3666114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28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3848100" cy="4351338"/>
          </a:xfrm>
        </p:spPr>
        <p:txBody>
          <a:bodyPr>
            <a:normAutofit/>
          </a:bodyPr>
          <a:lstStyle/>
          <a:p>
            <a:r>
              <a:rPr lang="en-US" altLang="ko-KR" sz="1600" dirty="0"/>
              <a:t>Proc 1 reads Page 0</a:t>
            </a:r>
          </a:p>
          <a:p>
            <a:r>
              <a:rPr lang="en-US" altLang="ko-KR" sz="1600" dirty="0"/>
              <a:t>Proc 0 writes Page 0</a:t>
            </a:r>
            <a:endParaRPr lang="ko-KR" altLang="en-US" sz="1600" dirty="0"/>
          </a:p>
        </p:txBody>
      </p:sp>
      <p:sp>
        <p:nvSpPr>
          <p:cNvPr id="29" name="직사각형 28"/>
          <p:cNvSpPr/>
          <p:nvPr/>
        </p:nvSpPr>
        <p:spPr>
          <a:xfrm>
            <a:off x="5936848" y="2264772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5936847" y="2515580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5937374" y="2766388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5936847" y="3017196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5549514" y="30557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RW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5969457" y="30557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5969457" y="53841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5969457" y="77125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5969457" y="100409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5549514" y="124022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R 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5969457" y="124022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5969457" y="147306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5969457" y="170590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5969457" y="193874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5936848" y="5675347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5936847" y="5926155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5937374" y="6176963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5936847" y="6427771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5549514" y="371614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9" name="직사각형 68"/>
          <p:cNvSpPr/>
          <p:nvPr/>
        </p:nvSpPr>
        <p:spPr>
          <a:xfrm>
            <a:off x="5969457" y="371614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5969457" y="394898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5969457" y="418182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5969457" y="441466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5549514" y="465079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74" name="직사각형 73"/>
          <p:cNvSpPr/>
          <p:nvPr/>
        </p:nvSpPr>
        <p:spPr>
          <a:xfrm>
            <a:off x="5969457" y="465079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5969457" y="488363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5969457" y="511647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5969457" y="534931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9631263" y="2264772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9631262" y="2515580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9631789" y="2766388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9631262" y="3017196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9243929" y="30557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85" name="직사각형 84"/>
          <p:cNvSpPr/>
          <p:nvPr/>
        </p:nvSpPr>
        <p:spPr>
          <a:xfrm>
            <a:off x="9663872" y="30557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9663872" y="53841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9663872" y="77125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9663872" y="100409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9243929" y="124022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90" name="직사각형 89"/>
          <p:cNvSpPr/>
          <p:nvPr/>
        </p:nvSpPr>
        <p:spPr>
          <a:xfrm>
            <a:off x="9663872" y="124022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9663872" y="147306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9663872" y="170590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9663872" y="193874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9631263" y="5675347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9631262" y="5926155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9631789" y="6176963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9631262" y="6427771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9243929" y="371614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01" name="직사각형 100"/>
          <p:cNvSpPr/>
          <p:nvPr/>
        </p:nvSpPr>
        <p:spPr>
          <a:xfrm>
            <a:off x="9663872" y="371614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9663872" y="394898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9663872" y="418182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9663872" y="441466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9243929" y="465079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  <a:p>
            <a:pPr algn="ctr"/>
            <a:endParaRPr lang="en-US" altLang="ko-KR" sz="1500" dirty="0">
              <a:solidFill>
                <a:schemeClr val="tx1"/>
              </a:solidFill>
            </a:endParaRPr>
          </a:p>
        </p:txBody>
      </p:sp>
      <p:sp>
        <p:nvSpPr>
          <p:cNvPr id="106" name="직사각형 105"/>
          <p:cNvSpPr/>
          <p:nvPr/>
        </p:nvSpPr>
        <p:spPr>
          <a:xfrm>
            <a:off x="9663872" y="465079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9663872" y="488363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9663872" y="511647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9663872" y="534931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016500" y="305572"/>
            <a:ext cx="457200" cy="465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직사각형 77"/>
          <p:cNvSpPr/>
          <p:nvPr/>
        </p:nvSpPr>
        <p:spPr>
          <a:xfrm>
            <a:off x="5016500" y="1232616"/>
            <a:ext cx="457200" cy="46567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" name="TextBox 109"/>
          <p:cNvSpPr txBox="1"/>
          <p:nvPr/>
        </p:nvSpPr>
        <p:spPr>
          <a:xfrm>
            <a:off x="5053552" y="2258746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&lt;0,0,0,0&gt;</a:t>
            </a:r>
            <a:endParaRPr lang="ko-KR" altLang="en-US" sz="1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8685752" y="2258746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&lt;0,0,0,0&gt;</a:t>
            </a:r>
            <a:endParaRPr lang="ko-KR" altLang="en-US" sz="1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8685752" y="5675347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&lt;0,0,0,0&gt;</a:t>
            </a:r>
            <a:endParaRPr lang="ko-KR" altLang="en-US" sz="1200" dirty="0"/>
          </a:p>
        </p:txBody>
      </p:sp>
      <p:sp>
        <p:nvSpPr>
          <p:cNvPr id="113" name="TextBox 112"/>
          <p:cNvSpPr txBox="1"/>
          <p:nvPr/>
        </p:nvSpPr>
        <p:spPr>
          <a:xfrm>
            <a:off x="4885769" y="5675347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&lt;0,0,0,0&gt;</a:t>
            </a:r>
            <a:endParaRPr lang="ko-KR" altLang="en-US" sz="1200" dirty="0"/>
          </a:p>
        </p:txBody>
      </p:sp>
      <p:sp>
        <p:nvSpPr>
          <p:cNvPr id="116" name="직사각형 115"/>
          <p:cNvSpPr/>
          <p:nvPr/>
        </p:nvSpPr>
        <p:spPr>
          <a:xfrm>
            <a:off x="8685752" y="305572"/>
            <a:ext cx="457200" cy="465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직사각형 66"/>
          <p:cNvSpPr/>
          <p:nvPr/>
        </p:nvSpPr>
        <p:spPr>
          <a:xfrm>
            <a:off x="5016500" y="774543"/>
            <a:ext cx="457200" cy="46567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직사각형 82"/>
          <p:cNvSpPr/>
          <p:nvPr/>
        </p:nvSpPr>
        <p:spPr>
          <a:xfrm>
            <a:off x="5016500" y="774543"/>
            <a:ext cx="227977" cy="13964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직사각형 93"/>
          <p:cNvSpPr/>
          <p:nvPr/>
        </p:nvSpPr>
        <p:spPr>
          <a:xfrm>
            <a:off x="6318266" y="305572"/>
            <a:ext cx="431784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w0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300866" y="2642761"/>
            <a:ext cx="367312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The copy of page 0 is created</a:t>
            </a:r>
          </a:p>
          <a:p>
            <a:endParaRPr lang="en-US" altLang="ko-KR" sz="1400" dirty="0"/>
          </a:p>
          <a:p>
            <a:r>
              <a:rPr lang="en-US" altLang="ko-KR" sz="1400" dirty="0"/>
              <a:t>The update is applied to the copied data</a:t>
            </a:r>
          </a:p>
          <a:p>
            <a:endParaRPr lang="en-US" altLang="ko-KR" sz="1400" dirty="0"/>
          </a:p>
          <a:p>
            <a:r>
              <a:rPr lang="en-US" altLang="ko-KR" sz="1400" dirty="0"/>
              <a:t>Processors are not yet synchronized</a:t>
            </a:r>
          </a:p>
          <a:p>
            <a:endParaRPr lang="en-US" altLang="ko-KR" sz="1400" dirty="0"/>
          </a:p>
          <a:p>
            <a:r>
              <a:rPr lang="en-US" altLang="ko-KR" sz="1400" dirty="0"/>
              <a:t>The update is not propagated </a:t>
            </a:r>
            <a:br>
              <a:rPr lang="en-US" altLang="ko-KR" sz="1400" dirty="0"/>
            </a:br>
            <a:r>
              <a:rPr lang="en-US" altLang="ko-KR" sz="1400" dirty="0"/>
              <a:t>to other processors</a:t>
            </a:r>
          </a:p>
        </p:txBody>
      </p:sp>
      <p:sp>
        <p:nvSpPr>
          <p:cNvPr id="117" name="직사각형 116"/>
          <p:cNvSpPr/>
          <p:nvPr/>
        </p:nvSpPr>
        <p:spPr>
          <a:xfrm>
            <a:off x="6306508" y="2264772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6306508" y="2516560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19" name="직사각형 118"/>
          <p:cNvSpPr/>
          <p:nvPr/>
        </p:nvSpPr>
        <p:spPr>
          <a:xfrm>
            <a:off x="6306508" y="2766388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0" name="직사각형 119"/>
          <p:cNvSpPr/>
          <p:nvPr/>
        </p:nvSpPr>
        <p:spPr>
          <a:xfrm>
            <a:off x="6306508" y="3016216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1" name="직사각형 120"/>
          <p:cNvSpPr/>
          <p:nvPr/>
        </p:nvSpPr>
        <p:spPr>
          <a:xfrm>
            <a:off x="6306508" y="5680823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6306508" y="5932611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6306508" y="6182439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6306508" y="6432267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10002577" y="5680823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10002577" y="5932611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10002577" y="6182439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8" name="직사각형 127"/>
          <p:cNvSpPr/>
          <p:nvPr/>
        </p:nvSpPr>
        <p:spPr>
          <a:xfrm>
            <a:off x="10002577" y="6432267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10002577" y="2264772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0" name="직사각형 129"/>
          <p:cNvSpPr/>
          <p:nvPr/>
        </p:nvSpPr>
        <p:spPr>
          <a:xfrm>
            <a:off x="10002577" y="2516560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1" name="직사각형 130"/>
          <p:cNvSpPr/>
          <p:nvPr/>
        </p:nvSpPr>
        <p:spPr>
          <a:xfrm>
            <a:off x="10002577" y="2766388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2" name="직사각형 131"/>
          <p:cNvSpPr/>
          <p:nvPr/>
        </p:nvSpPr>
        <p:spPr>
          <a:xfrm>
            <a:off x="10002577" y="3016216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4946650" y="238676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4" name="TextBox 113"/>
          <p:cNvSpPr txBox="1"/>
          <p:nvPr/>
        </p:nvSpPr>
        <p:spPr>
          <a:xfrm>
            <a:off x="7541602" y="241935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0</a:t>
            </a:r>
            <a:endParaRPr lang="ko-KR" altLang="en-US" sz="1200" dirty="0"/>
          </a:p>
        </p:txBody>
      </p:sp>
      <p:sp>
        <p:nvSpPr>
          <p:cNvPr id="133" name="TextBox 132"/>
          <p:cNvSpPr txBox="1"/>
          <p:nvPr/>
        </p:nvSpPr>
        <p:spPr>
          <a:xfrm>
            <a:off x="11224982" y="241935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1</a:t>
            </a:r>
            <a:endParaRPr lang="ko-KR" altLang="en-US" sz="1200" dirty="0"/>
          </a:p>
        </p:txBody>
      </p:sp>
      <p:sp>
        <p:nvSpPr>
          <p:cNvPr id="134" name="TextBox 133"/>
          <p:cNvSpPr txBox="1"/>
          <p:nvPr/>
        </p:nvSpPr>
        <p:spPr>
          <a:xfrm>
            <a:off x="11224982" y="3666114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3</a:t>
            </a:r>
            <a:endParaRPr lang="ko-KR" altLang="en-US" sz="1200" dirty="0"/>
          </a:p>
        </p:txBody>
      </p:sp>
      <p:sp>
        <p:nvSpPr>
          <p:cNvPr id="135" name="TextBox 134"/>
          <p:cNvSpPr txBox="1"/>
          <p:nvPr/>
        </p:nvSpPr>
        <p:spPr>
          <a:xfrm>
            <a:off x="7541602" y="3666114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2</a:t>
            </a:r>
            <a:endParaRPr lang="ko-KR" altLang="en-US" sz="1200" dirty="0"/>
          </a:p>
        </p:txBody>
      </p:sp>
      <p:sp>
        <p:nvSpPr>
          <p:cNvPr id="136" name="직사각형 135"/>
          <p:cNvSpPr/>
          <p:nvPr/>
        </p:nvSpPr>
        <p:spPr>
          <a:xfrm>
            <a:off x="8629309" y="238676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" name="직사각형 136"/>
          <p:cNvSpPr/>
          <p:nvPr/>
        </p:nvSpPr>
        <p:spPr>
          <a:xfrm>
            <a:off x="4946650" y="3666114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8" name="직사각형 137"/>
          <p:cNvSpPr/>
          <p:nvPr/>
        </p:nvSpPr>
        <p:spPr>
          <a:xfrm>
            <a:off x="8629309" y="3666114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643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3848100" cy="4351338"/>
          </a:xfrm>
        </p:spPr>
        <p:txBody>
          <a:bodyPr>
            <a:normAutofit/>
          </a:bodyPr>
          <a:lstStyle/>
          <a:p>
            <a:r>
              <a:rPr lang="en-US" altLang="ko-KR" sz="1600" dirty="0"/>
              <a:t>Proc 1 reads Page 0</a:t>
            </a:r>
          </a:p>
          <a:p>
            <a:r>
              <a:rPr lang="en-US" altLang="ko-KR" sz="1600" dirty="0"/>
              <a:t>Proc 0 writes Page 0</a:t>
            </a:r>
          </a:p>
          <a:p>
            <a:r>
              <a:rPr lang="en-US" altLang="ko-KR" sz="1600" dirty="0"/>
              <a:t>Proc 1 writes Page 0</a:t>
            </a:r>
          </a:p>
          <a:p>
            <a:endParaRPr lang="ko-KR" altLang="en-US" sz="1600" dirty="0"/>
          </a:p>
        </p:txBody>
      </p:sp>
      <p:sp>
        <p:nvSpPr>
          <p:cNvPr id="29" name="직사각형 28"/>
          <p:cNvSpPr/>
          <p:nvPr/>
        </p:nvSpPr>
        <p:spPr>
          <a:xfrm>
            <a:off x="5936848" y="2264772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5936847" y="2515580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5937374" y="2766388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5936847" y="3017196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5549514" y="30557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RW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5969457" y="30557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5969457" y="53841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5969457" y="77125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5969457" y="100409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5549514" y="124022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R 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5969457" y="124022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5969457" y="147306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5969457" y="170590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5969457" y="193874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5936848" y="5675347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5936847" y="5926155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5937374" y="6176963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5936847" y="6427771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5549514" y="371614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9" name="직사각형 68"/>
          <p:cNvSpPr/>
          <p:nvPr/>
        </p:nvSpPr>
        <p:spPr>
          <a:xfrm>
            <a:off x="5969457" y="371614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5969457" y="394898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5969457" y="418182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5969457" y="441466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5549514" y="465079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74" name="직사각형 73"/>
          <p:cNvSpPr/>
          <p:nvPr/>
        </p:nvSpPr>
        <p:spPr>
          <a:xfrm>
            <a:off x="5969457" y="465079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5969457" y="488363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5969457" y="511647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5969457" y="534931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9631263" y="2264772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9631262" y="2515580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9631789" y="2766388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9631262" y="3017196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9243929" y="30557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RW</a:t>
            </a:r>
          </a:p>
        </p:txBody>
      </p:sp>
      <p:sp>
        <p:nvSpPr>
          <p:cNvPr id="85" name="직사각형 84"/>
          <p:cNvSpPr/>
          <p:nvPr/>
        </p:nvSpPr>
        <p:spPr>
          <a:xfrm>
            <a:off x="9663872" y="30557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9663872" y="53841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9663872" y="77125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9663872" y="100409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9243929" y="124022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90" name="직사각형 89"/>
          <p:cNvSpPr/>
          <p:nvPr/>
        </p:nvSpPr>
        <p:spPr>
          <a:xfrm>
            <a:off x="9663872" y="124022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9663872" y="147306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9663872" y="170590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9663872" y="193874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9631263" y="5675347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9631262" y="5926155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9631789" y="6176963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9631262" y="6427771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9243929" y="371614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01" name="직사각형 100"/>
          <p:cNvSpPr/>
          <p:nvPr/>
        </p:nvSpPr>
        <p:spPr>
          <a:xfrm>
            <a:off x="9663872" y="371614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9663872" y="394898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9663872" y="418182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9663872" y="441466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9243929" y="465079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  <a:p>
            <a:pPr algn="ctr"/>
            <a:endParaRPr lang="en-US" altLang="ko-KR" sz="1500" dirty="0">
              <a:solidFill>
                <a:schemeClr val="tx1"/>
              </a:solidFill>
            </a:endParaRPr>
          </a:p>
        </p:txBody>
      </p:sp>
      <p:sp>
        <p:nvSpPr>
          <p:cNvPr id="106" name="직사각형 105"/>
          <p:cNvSpPr/>
          <p:nvPr/>
        </p:nvSpPr>
        <p:spPr>
          <a:xfrm>
            <a:off x="9663872" y="465079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9663872" y="488363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9663872" y="511647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9663872" y="534931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016500" y="305572"/>
            <a:ext cx="457200" cy="465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직사각형 77"/>
          <p:cNvSpPr/>
          <p:nvPr/>
        </p:nvSpPr>
        <p:spPr>
          <a:xfrm>
            <a:off x="5016500" y="1232616"/>
            <a:ext cx="457200" cy="46567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" name="TextBox 109"/>
          <p:cNvSpPr txBox="1"/>
          <p:nvPr/>
        </p:nvSpPr>
        <p:spPr>
          <a:xfrm>
            <a:off x="5053552" y="2258746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&lt;0,0,0,0&gt;</a:t>
            </a:r>
            <a:endParaRPr lang="ko-KR" altLang="en-US" sz="1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8685752" y="2258746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&lt;0,0,0,0&gt;</a:t>
            </a:r>
            <a:endParaRPr lang="ko-KR" altLang="en-US" sz="1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8685752" y="5675347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&lt;0,0,0,0&gt;</a:t>
            </a:r>
            <a:endParaRPr lang="ko-KR" altLang="en-US" sz="1200" dirty="0"/>
          </a:p>
        </p:txBody>
      </p:sp>
      <p:sp>
        <p:nvSpPr>
          <p:cNvPr id="113" name="TextBox 112"/>
          <p:cNvSpPr txBox="1"/>
          <p:nvPr/>
        </p:nvSpPr>
        <p:spPr>
          <a:xfrm>
            <a:off x="4885769" y="5675347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&lt;0,0,0,0&gt;</a:t>
            </a:r>
            <a:endParaRPr lang="ko-KR" altLang="en-US" sz="1200" dirty="0"/>
          </a:p>
        </p:txBody>
      </p:sp>
      <p:sp>
        <p:nvSpPr>
          <p:cNvPr id="116" name="직사각형 115"/>
          <p:cNvSpPr/>
          <p:nvPr/>
        </p:nvSpPr>
        <p:spPr>
          <a:xfrm>
            <a:off x="8685752" y="305572"/>
            <a:ext cx="457200" cy="465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직사각형 66"/>
          <p:cNvSpPr/>
          <p:nvPr/>
        </p:nvSpPr>
        <p:spPr>
          <a:xfrm>
            <a:off x="5016622" y="778858"/>
            <a:ext cx="457200" cy="46567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직사각형 82"/>
          <p:cNvSpPr/>
          <p:nvPr/>
        </p:nvSpPr>
        <p:spPr>
          <a:xfrm>
            <a:off x="5016622" y="778858"/>
            <a:ext cx="227977" cy="13964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직사각형 93"/>
          <p:cNvSpPr/>
          <p:nvPr/>
        </p:nvSpPr>
        <p:spPr>
          <a:xfrm>
            <a:off x="6318266" y="305572"/>
            <a:ext cx="431784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w0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8685752" y="774543"/>
            <a:ext cx="457200" cy="46567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4" name="직사각형 113"/>
          <p:cNvSpPr/>
          <p:nvPr/>
        </p:nvSpPr>
        <p:spPr>
          <a:xfrm>
            <a:off x="8913927" y="1098217"/>
            <a:ext cx="227977" cy="13964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5" name="직사각형 114"/>
          <p:cNvSpPr/>
          <p:nvPr/>
        </p:nvSpPr>
        <p:spPr>
          <a:xfrm>
            <a:off x="9977580" y="538412"/>
            <a:ext cx="431784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w0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335768" y="2973616"/>
            <a:ext cx="318965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Multiple-Writer enables</a:t>
            </a:r>
          </a:p>
          <a:p>
            <a:r>
              <a:rPr lang="en-US" altLang="ko-KR" sz="1400" dirty="0"/>
              <a:t>concurrent update to same page</a:t>
            </a:r>
          </a:p>
          <a:p>
            <a:endParaRPr lang="en-US" altLang="ko-KR" sz="1400" dirty="0"/>
          </a:p>
          <a:p>
            <a:r>
              <a:rPr lang="en-US" altLang="ko-KR" sz="1400" dirty="0"/>
              <a:t>Different variables in the same page:</a:t>
            </a:r>
          </a:p>
          <a:p>
            <a:r>
              <a:rPr lang="en-US" altLang="ko-KR" sz="1400" dirty="0"/>
              <a:t>Concurrent Multiple-Writer update</a:t>
            </a:r>
          </a:p>
          <a:p>
            <a:endParaRPr lang="en-US" altLang="ko-KR" sz="1400" dirty="0"/>
          </a:p>
          <a:p>
            <a:r>
              <a:rPr lang="en-US" altLang="ko-KR" sz="1400" dirty="0"/>
              <a:t>Same variable in the same page:</a:t>
            </a:r>
          </a:p>
          <a:p>
            <a:r>
              <a:rPr lang="en-US" altLang="ko-KR" sz="1400" dirty="0"/>
              <a:t>Explicit barrier or lock </a:t>
            </a:r>
          </a:p>
        </p:txBody>
      </p:sp>
      <p:sp>
        <p:nvSpPr>
          <p:cNvPr id="118" name="직사각형 117"/>
          <p:cNvSpPr/>
          <p:nvPr/>
        </p:nvSpPr>
        <p:spPr>
          <a:xfrm>
            <a:off x="6306508" y="2264772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19" name="직사각형 118"/>
          <p:cNvSpPr/>
          <p:nvPr/>
        </p:nvSpPr>
        <p:spPr>
          <a:xfrm>
            <a:off x="6306508" y="2516560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0" name="직사각형 119"/>
          <p:cNvSpPr/>
          <p:nvPr/>
        </p:nvSpPr>
        <p:spPr>
          <a:xfrm>
            <a:off x="6306508" y="2766388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1" name="직사각형 120"/>
          <p:cNvSpPr/>
          <p:nvPr/>
        </p:nvSpPr>
        <p:spPr>
          <a:xfrm>
            <a:off x="6306508" y="3016216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6306508" y="5680823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6306508" y="5932611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6306508" y="6182439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6306508" y="6432267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10002577" y="5680823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10002577" y="5932611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8" name="직사각형 127"/>
          <p:cNvSpPr/>
          <p:nvPr/>
        </p:nvSpPr>
        <p:spPr>
          <a:xfrm>
            <a:off x="10002577" y="6182439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10002577" y="6432267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0" name="직사각형 129"/>
          <p:cNvSpPr/>
          <p:nvPr/>
        </p:nvSpPr>
        <p:spPr>
          <a:xfrm>
            <a:off x="10002577" y="2264772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1" name="직사각형 130"/>
          <p:cNvSpPr/>
          <p:nvPr/>
        </p:nvSpPr>
        <p:spPr>
          <a:xfrm>
            <a:off x="10002577" y="2516560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2" name="직사각형 131"/>
          <p:cNvSpPr/>
          <p:nvPr/>
        </p:nvSpPr>
        <p:spPr>
          <a:xfrm>
            <a:off x="10002577" y="2766388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10002577" y="3016216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4946650" y="238676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5" name="TextBox 134"/>
          <p:cNvSpPr txBox="1"/>
          <p:nvPr/>
        </p:nvSpPr>
        <p:spPr>
          <a:xfrm>
            <a:off x="7541602" y="241935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0</a:t>
            </a:r>
            <a:endParaRPr lang="ko-KR" altLang="en-US" sz="1200" dirty="0"/>
          </a:p>
        </p:txBody>
      </p:sp>
      <p:sp>
        <p:nvSpPr>
          <p:cNvPr id="136" name="TextBox 135"/>
          <p:cNvSpPr txBox="1"/>
          <p:nvPr/>
        </p:nvSpPr>
        <p:spPr>
          <a:xfrm>
            <a:off x="11224982" y="241935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1</a:t>
            </a:r>
            <a:endParaRPr lang="ko-KR" altLang="en-US" sz="1200" dirty="0"/>
          </a:p>
        </p:txBody>
      </p:sp>
      <p:sp>
        <p:nvSpPr>
          <p:cNvPr id="137" name="TextBox 136"/>
          <p:cNvSpPr txBox="1"/>
          <p:nvPr/>
        </p:nvSpPr>
        <p:spPr>
          <a:xfrm>
            <a:off x="11224982" y="3666114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3</a:t>
            </a:r>
            <a:endParaRPr lang="ko-KR" altLang="en-US" sz="1200" dirty="0"/>
          </a:p>
        </p:txBody>
      </p:sp>
      <p:sp>
        <p:nvSpPr>
          <p:cNvPr id="138" name="TextBox 137"/>
          <p:cNvSpPr txBox="1"/>
          <p:nvPr/>
        </p:nvSpPr>
        <p:spPr>
          <a:xfrm>
            <a:off x="7541602" y="3666114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2</a:t>
            </a:r>
            <a:endParaRPr lang="ko-KR" altLang="en-US" sz="1200" dirty="0"/>
          </a:p>
        </p:txBody>
      </p:sp>
      <p:sp>
        <p:nvSpPr>
          <p:cNvPr id="139" name="직사각형 138"/>
          <p:cNvSpPr/>
          <p:nvPr/>
        </p:nvSpPr>
        <p:spPr>
          <a:xfrm>
            <a:off x="8629309" y="238676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0" name="직사각형 139"/>
          <p:cNvSpPr/>
          <p:nvPr/>
        </p:nvSpPr>
        <p:spPr>
          <a:xfrm>
            <a:off x="4946650" y="3666114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1" name="직사각형 140"/>
          <p:cNvSpPr/>
          <p:nvPr/>
        </p:nvSpPr>
        <p:spPr>
          <a:xfrm>
            <a:off x="8629309" y="3666114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204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3848100" cy="4351338"/>
          </a:xfrm>
        </p:spPr>
        <p:txBody>
          <a:bodyPr>
            <a:normAutofit/>
          </a:bodyPr>
          <a:lstStyle/>
          <a:p>
            <a:r>
              <a:rPr lang="en-US" altLang="ko-KR" sz="1600" dirty="0"/>
              <a:t>Proc 1 reads Page 0</a:t>
            </a:r>
          </a:p>
          <a:p>
            <a:r>
              <a:rPr lang="en-US" altLang="ko-KR" sz="1600" dirty="0"/>
              <a:t>Proc 0 writes Page 0</a:t>
            </a:r>
          </a:p>
          <a:p>
            <a:r>
              <a:rPr lang="en-US" altLang="ko-KR" sz="1600" dirty="0"/>
              <a:t>Proc 1 writes Page 0</a:t>
            </a:r>
          </a:p>
          <a:p>
            <a:r>
              <a:rPr lang="en-US" altLang="ko-KR" sz="1600" dirty="0"/>
              <a:t>Proc 2 reads Page 0</a:t>
            </a:r>
          </a:p>
          <a:p>
            <a:endParaRPr lang="ko-KR" altLang="en-US" sz="1600" dirty="0"/>
          </a:p>
        </p:txBody>
      </p:sp>
      <p:sp>
        <p:nvSpPr>
          <p:cNvPr id="29" name="직사각형 28"/>
          <p:cNvSpPr/>
          <p:nvPr/>
        </p:nvSpPr>
        <p:spPr>
          <a:xfrm>
            <a:off x="5936848" y="2264772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5936847" y="2515580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5937374" y="2766388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5936847" y="3017196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5549514" y="30557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RW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5969457" y="30557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5969457" y="53841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5969457" y="77125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5969457" y="100409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5549514" y="124022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R 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5969457" y="124022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5969457" y="147306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5969457" y="170590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5969457" y="193874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5936848" y="5675347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5936847" y="5926155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5937374" y="6176963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5936847" y="6427771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5549514" y="371614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69" name="직사각형 68"/>
          <p:cNvSpPr/>
          <p:nvPr/>
        </p:nvSpPr>
        <p:spPr>
          <a:xfrm>
            <a:off x="5969457" y="371614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5969457" y="394898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5969457" y="418182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5969457" y="441466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5549514" y="465079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74" name="직사각형 73"/>
          <p:cNvSpPr/>
          <p:nvPr/>
        </p:nvSpPr>
        <p:spPr>
          <a:xfrm>
            <a:off x="5969457" y="465079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5969457" y="488363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5969457" y="511647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5969457" y="534931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9631263" y="2264772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9631262" y="2515580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9631789" y="2766388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9631262" y="3017196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9243929" y="30557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RW</a:t>
            </a:r>
          </a:p>
        </p:txBody>
      </p:sp>
      <p:sp>
        <p:nvSpPr>
          <p:cNvPr id="85" name="직사각형 84"/>
          <p:cNvSpPr/>
          <p:nvPr/>
        </p:nvSpPr>
        <p:spPr>
          <a:xfrm>
            <a:off x="9663872" y="30557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9663872" y="53841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9663872" y="77125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9663872" y="100409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9243929" y="124022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90" name="직사각형 89"/>
          <p:cNvSpPr/>
          <p:nvPr/>
        </p:nvSpPr>
        <p:spPr>
          <a:xfrm>
            <a:off x="9663872" y="124022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9663872" y="147306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9663872" y="170590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9663872" y="193874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9631263" y="5675347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9631262" y="5926155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9631789" y="6176963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9631262" y="6427771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9243929" y="371614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01" name="직사각형 100"/>
          <p:cNvSpPr/>
          <p:nvPr/>
        </p:nvSpPr>
        <p:spPr>
          <a:xfrm>
            <a:off x="9663872" y="371614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9663872" y="394898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9663872" y="418182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9663872" y="441466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9243929" y="465079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  <a:p>
            <a:pPr algn="ctr"/>
            <a:endParaRPr lang="en-US" altLang="ko-KR" sz="1500" dirty="0">
              <a:solidFill>
                <a:schemeClr val="tx1"/>
              </a:solidFill>
            </a:endParaRPr>
          </a:p>
        </p:txBody>
      </p:sp>
      <p:sp>
        <p:nvSpPr>
          <p:cNvPr id="106" name="직사각형 105"/>
          <p:cNvSpPr/>
          <p:nvPr/>
        </p:nvSpPr>
        <p:spPr>
          <a:xfrm>
            <a:off x="9663872" y="465079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9663872" y="488363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9663872" y="511647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9663872" y="534931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016500" y="305572"/>
            <a:ext cx="457200" cy="465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직사각형 77"/>
          <p:cNvSpPr/>
          <p:nvPr/>
        </p:nvSpPr>
        <p:spPr>
          <a:xfrm>
            <a:off x="5016499" y="3716147"/>
            <a:ext cx="457200" cy="465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" name="TextBox 109"/>
          <p:cNvSpPr txBox="1"/>
          <p:nvPr/>
        </p:nvSpPr>
        <p:spPr>
          <a:xfrm>
            <a:off x="5053552" y="2258746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&lt;0,0,0,0&gt;</a:t>
            </a:r>
            <a:endParaRPr lang="ko-KR" altLang="en-US" sz="1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8685752" y="2258746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&lt;0,0,0,0&gt;</a:t>
            </a:r>
            <a:endParaRPr lang="ko-KR" altLang="en-US" sz="1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8685752" y="5675347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&lt;0,0,0,0&gt;</a:t>
            </a:r>
            <a:endParaRPr lang="ko-KR" altLang="en-US" sz="1200" dirty="0"/>
          </a:p>
        </p:txBody>
      </p:sp>
      <p:sp>
        <p:nvSpPr>
          <p:cNvPr id="113" name="TextBox 112"/>
          <p:cNvSpPr txBox="1"/>
          <p:nvPr/>
        </p:nvSpPr>
        <p:spPr>
          <a:xfrm>
            <a:off x="4885769" y="5675347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&lt;0,0,0,0&gt;</a:t>
            </a:r>
            <a:endParaRPr lang="ko-KR" altLang="en-US" sz="1200" dirty="0"/>
          </a:p>
        </p:txBody>
      </p:sp>
      <p:sp>
        <p:nvSpPr>
          <p:cNvPr id="116" name="직사각형 115"/>
          <p:cNvSpPr/>
          <p:nvPr/>
        </p:nvSpPr>
        <p:spPr>
          <a:xfrm>
            <a:off x="8685752" y="305572"/>
            <a:ext cx="457200" cy="465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직사각형 66"/>
          <p:cNvSpPr/>
          <p:nvPr/>
        </p:nvSpPr>
        <p:spPr>
          <a:xfrm>
            <a:off x="5017024" y="751723"/>
            <a:ext cx="457200" cy="46567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직사각형 82"/>
          <p:cNvSpPr/>
          <p:nvPr/>
        </p:nvSpPr>
        <p:spPr>
          <a:xfrm>
            <a:off x="5017024" y="751723"/>
            <a:ext cx="227977" cy="13964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직사각형 93"/>
          <p:cNvSpPr/>
          <p:nvPr/>
        </p:nvSpPr>
        <p:spPr>
          <a:xfrm>
            <a:off x="6318266" y="305572"/>
            <a:ext cx="431784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w0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8685752" y="778858"/>
            <a:ext cx="457200" cy="46567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4" name="직사각형 113"/>
          <p:cNvSpPr/>
          <p:nvPr/>
        </p:nvSpPr>
        <p:spPr>
          <a:xfrm>
            <a:off x="8913927" y="1102532"/>
            <a:ext cx="227977" cy="13964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5" name="직사각형 114"/>
          <p:cNvSpPr/>
          <p:nvPr/>
        </p:nvSpPr>
        <p:spPr>
          <a:xfrm>
            <a:off x="9977580" y="538412"/>
            <a:ext cx="431784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w0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299120" y="3356505"/>
            <a:ext cx="300159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Fetch data from Process 0</a:t>
            </a:r>
          </a:p>
          <a:p>
            <a:endParaRPr lang="en-US" altLang="ko-KR" sz="1400" dirty="0"/>
          </a:p>
          <a:p>
            <a:r>
              <a:rPr lang="en-US" altLang="ko-KR" sz="1400" dirty="0"/>
              <a:t>The write notice record for page 0</a:t>
            </a:r>
            <a:br>
              <a:rPr lang="en-US" altLang="ko-KR" sz="1400" dirty="0"/>
            </a:br>
            <a:r>
              <a:rPr lang="en-US" altLang="ko-KR" sz="1400" dirty="0"/>
              <a:t>is not propagated</a:t>
            </a:r>
          </a:p>
          <a:p>
            <a:endParaRPr lang="en-US" altLang="ko-KR" sz="1400" dirty="0"/>
          </a:p>
          <a:p>
            <a:r>
              <a:rPr lang="en-US" altLang="ko-KR" sz="1400" dirty="0"/>
              <a:t>The updates are not visible</a:t>
            </a:r>
            <a:endParaRPr lang="ko-KR" altLang="en-US" sz="1400" dirty="0"/>
          </a:p>
        </p:txBody>
      </p:sp>
      <p:sp>
        <p:nvSpPr>
          <p:cNvPr id="119" name="직사각형 118"/>
          <p:cNvSpPr/>
          <p:nvPr/>
        </p:nvSpPr>
        <p:spPr>
          <a:xfrm>
            <a:off x="5016499" y="1232616"/>
            <a:ext cx="457200" cy="46567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0" name="직사각형 119"/>
          <p:cNvSpPr/>
          <p:nvPr/>
        </p:nvSpPr>
        <p:spPr>
          <a:xfrm>
            <a:off x="6306508" y="2264772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1" name="직사각형 120"/>
          <p:cNvSpPr/>
          <p:nvPr/>
        </p:nvSpPr>
        <p:spPr>
          <a:xfrm>
            <a:off x="6306508" y="2516560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6306508" y="2766388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6306508" y="3016216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6306508" y="5680823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6306508" y="5932611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6306508" y="6182439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6306508" y="6432267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8" name="직사각형 127"/>
          <p:cNvSpPr/>
          <p:nvPr/>
        </p:nvSpPr>
        <p:spPr>
          <a:xfrm>
            <a:off x="10002577" y="5680823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10002577" y="5932611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0" name="직사각형 129"/>
          <p:cNvSpPr/>
          <p:nvPr/>
        </p:nvSpPr>
        <p:spPr>
          <a:xfrm>
            <a:off x="10002577" y="6182439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1" name="직사각형 130"/>
          <p:cNvSpPr/>
          <p:nvPr/>
        </p:nvSpPr>
        <p:spPr>
          <a:xfrm>
            <a:off x="10002577" y="6432267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2" name="직사각형 131"/>
          <p:cNvSpPr/>
          <p:nvPr/>
        </p:nvSpPr>
        <p:spPr>
          <a:xfrm>
            <a:off x="10002577" y="2264772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10002577" y="2516560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10002577" y="2766388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5" name="직사각형 134"/>
          <p:cNvSpPr/>
          <p:nvPr/>
        </p:nvSpPr>
        <p:spPr>
          <a:xfrm>
            <a:off x="10002577" y="3016216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4946650" y="238676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6" name="TextBox 135"/>
          <p:cNvSpPr txBox="1"/>
          <p:nvPr/>
        </p:nvSpPr>
        <p:spPr>
          <a:xfrm>
            <a:off x="7541602" y="241935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0</a:t>
            </a:r>
            <a:endParaRPr lang="ko-KR" altLang="en-US" sz="1200" dirty="0"/>
          </a:p>
        </p:txBody>
      </p:sp>
      <p:sp>
        <p:nvSpPr>
          <p:cNvPr id="137" name="TextBox 136"/>
          <p:cNvSpPr txBox="1"/>
          <p:nvPr/>
        </p:nvSpPr>
        <p:spPr>
          <a:xfrm>
            <a:off x="11224982" y="241935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1</a:t>
            </a:r>
            <a:endParaRPr lang="ko-KR" altLang="en-US" sz="1200" dirty="0"/>
          </a:p>
        </p:txBody>
      </p:sp>
      <p:sp>
        <p:nvSpPr>
          <p:cNvPr id="138" name="TextBox 137"/>
          <p:cNvSpPr txBox="1"/>
          <p:nvPr/>
        </p:nvSpPr>
        <p:spPr>
          <a:xfrm>
            <a:off x="11224982" y="3666114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3</a:t>
            </a:r>
            <a:endParaRPr lang="ko-KR" altLang="en-US" sz="1200" dirty="0"/>
          </a:p>
        </p:txBody>
      </p:sp>
      <p:sp>
        <p:nvSpPr>
          <p:cNvPr id="139" name="TextBox 138"/>
          <p:cNvSpPr txBox="1"/>
          <p:nvPr/>
        </p:nvSpPr>
        <p:spPr>
          <a:xfrm>
            <a:off x="7541602" y="3666114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2</a:t>
            </a:r>
            <a:endParaRPr lang="ko-KR" altLang="en-US" sz="1200" dirty="0"/>
          </a:p>
        </p:txBody>
      </p:sp>
      <p:sp>
        <p:nvSpPr>
          <p:cNvPr id="140" name="직사각형 139"/>
          <p:cNvSpPr/>
          <p:nvPr/>
        </p:nvSpPr>
        <p:spPr>
          <a:xfrm>
            <a:off x="8629309" y="238676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1" name="직사각형 140"/>
          <p:cNvSpPr/>
          <p:nvPr/>
        </p:nvSpPr>
        <p:spPr>
          <a:xfrm>
            <a:off x="4946650" y="3666114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2" name="직사각형 141"/>
          <p:cNvSpPr/>
          <p:nvPr/>
        </p:nvSpPr>
        <p:spPr>
          <a:xfrm>
            <a:off x="8629309" y="3666114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138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3848100" cy="4351338"/>
          </a:xfrm>
        </p:spPr>
        <p:txBody>
          <a:bodyPr>
            <a:normAutofit/>
          </a:bodyPr>
          <a:lstStyle/>
          <a:p>
            <a:r>
              <a:rPr lang="en-US" altLang="ko-KR" sz="1600" dirty="0"/>
              <a:t>Proc 1 reads Page 0</a:t>
            </a:r>
          </a:p>
          <a:p>
            <a:r>
              <a:rPr lang="en-US" altLang="ko-KR" sz="1600" dirty="0"/>
              <a:t>Proc 0 writes Page 0</a:t>
            </a:r>
          </a:p>
          <a:p>
            <a:r>
              <a:rPr lang="en-US" altLang="ko-KR" sz="1600" dirty="0"/>
              <a:t>Proc 1 writes Page 0</a:t>
            </a:r>
          </a:p>
          <a:p>
            <a:r>
              <a:rPr lang="en-US" altLang="ko-KR" sz="1600" dirty="0"/>
              <a:t>Proc 2 reads Page 0</a:t>
            </a:r>
          </a:p>
          <a:p>
            <a:r>
              <a:rPr lang="en-US" altLang="ko-KR" sz="1600" dirty="0"/>
              <a:t>Proc 0 writes Page 0</a:t>
            </a:r>
          </a:p>
          <a:p>
            <a:endParaRPr lang="ko-KR" altLang="en-US" sz="1600" dirty="0"/>
          </a:p>
        </p:txBody>
      </p:sp>
      <p:sp>
        <p:nvSpPr>
          <p:cNvPr id="29" name="직사각형 28"/>
          <p:cNvSpPr/>
          <p:nvPr/>
        </p:nvSpPr>
        <p:spPr>
          <a:xfrm>
            <a:off x="5936848" y="2264772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5936847" y="2515580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5937374" y="2766388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5936847" y="3017196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5549514" y="30557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RW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5969457" y="30557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5969457" y="53841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5969457" y="77125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5969457" y="100409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5549514" y="124022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R 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5969457" y="124022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5969457" y="147306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5969457" y="170590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5969457" y="193874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5936848" y="5675347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5936847" y="5926155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5937374" y="6176963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5936847" y="6427771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5549514" y="371614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69" name="직사각형 68"/>
          <p:cNvSpPr/>
          <p:nvPr/>
        </p:nvSpPr>
        <p:spPr>
          <a:xfrm>
            <a:off x="5969457" y="371614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5969457" y="394898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5969457" y="418182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5969457" y="441466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5549514" y="465079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74" name="직사각형 73"/>
          <p:cNvSpPr/>
          <p:nvPr/>
        </p:nvSpPr>
        <p:spPr>
          <a:xfrm>
            <a:off x="5969457" y="465079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5969457" y="488363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5969457" y="511647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5969457" y="534931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9631263" y="2264772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9631262" y="2515580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9631789" y="2766388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9631262" y="3017196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9243929" y="30557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RW</a:t>
            </a:r>
          </a:p>
        </p:txBody>
      </p:sp>
      <p:sp>
        <p:nvSpPr>
          <p:cNvPr id="85" name="직사각형 84"/>
          <p:cNvSpPr/>
          <p:nvPr/>
        </p:nvSpPr>
        <p:spPr>
          <a:xfrm>
            <a:off x="9663872" y="30557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9663872" y="53841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9663872" y="77125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9663872" y="100409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9243929" y="124022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90" name="직사각형 89"/>
          <p:cNvSpPr/>
          <p:nvPr/>
        </p:nvSpPr>
        <p:spPr>
          <a:xfrm>
            <a:off x="9663872" y="124022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9663872" y="147306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9663872" y="170590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9663872" y="193874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9631263" y="5675347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9631262" y="5926155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9631789" y="6176963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9631262" y="6427771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9243929" y="371614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01" name="직사각형 100"/>
          <p:cNvSpPr/>
          <p:nvPr/>
        </p:nvSpPr>
        <p:spPr>
          <a:xfrm>
            <a:off x="9663872" y="371614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9663872" y="394898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9663872" y="418182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9663872" y="441466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9243929" y="465079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  <a:p>
            <a:pPr algn="ctr"/>
            <a:endParaRPr lang="en-US" altLang="ko-KR" sz="1500" dirty="0">
              <a:solidFill>
                <a:schemeClr val="tx1"/>
              </a:solidFill>
            </a:endParaRPr>
          </a:p>
        </p:txBody>
      </p:sp>
      <p:sp>
        <p:nvSpPr>
          <p:cNvPr id="106" name="직사각형 105"/>
          <p:cNvSpPr/>
          <p:nvPr/>
        </p:nvSpPr>
        <p:spPr>
          <a:xfrm>
            <a:off x="9663872" y="465079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9663872" y="488363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9663872" y="511647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9663872" y="534931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016500" y="305572"/>
            <a:ext cx="457200" cy="465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직사각형 77"/>
          <p:cNvSpPr/>
          <p:nvPr/>
        </p:nvSpPr>
        <p:spPr>
          <a:xfrm>
            <a:off x="5016499" y="3716147"/>
            <a:ext cx="457200" cy="465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" name="TextBox 109"/>
          <p:cNvSpPr txBox="1"/>
          <p:nvPr/>
        </p:nvSpPr>
        <p:spPr>
          <a:xfrm>
            <a:off x="5053552" y="2258746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&lt;0,0,0,0&gt;</a:t>
            </a:r>
            <a:endParaRPr lang="ko-KR" altLang="en-US" sz="1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8685752" y="2258746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&lt;0,0,0,0&gt;</a:t>
            </a:r>
            <a:endParaRPr lang="ko-KR" altLang="en-US" sz="1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8685752" y="5675347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&lt;0,0,0,0&gt;</a:t>
            </a:r>
            <a:endParaRPr lang="ko-KR" altLang="en-US" sz="1200" dirty="0"/>
          </a:p>
        </p:txBody>
      </p:sp>
      <p:sp>
        <p:nvSpPr>
          <p:cNvPr id="113" name="TextBox 112"/>
          <p:cNvSpPr txBox="1"/>
          <p:nvPr/>
        </p:nvSpPr>
        <p:spPr>
          <a:xfrm>
            <a:off x="4885769" y="5675347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&lt;0,0,0,0&gt;</a:t>
            </a:r>
            <a:endParaRPr lang="ko-KR" altLang="en-US" sz="1200" dirty="0"/>
          </a:p>
        </p:txBody>
      </p:sp>
      <p:sp>
        <p:nvSpPr>
          <p:cNvPr id="116" name="직사각형 115"/>
          <p:cNvSpPr/>
          <p:nvPr/>
        </p:nvSpPr>
        <p:spPr>
          <a:xfrm>
            <a:off x="8685752" y="305572"/>
            <a:ext cx="457200" cy="465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직사각형 66"/>
          <p:cNvSpPr/>
          <p:nvPr/>
        </p:nvSpPr>
        <p:spPr>
          <a:xfrm>
            <a:off x="5017024" y="759330"/>
            <a:ext cx="457200" cy="46567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직사각형 82"/>
          <p:cNvSpPr/>
          <p:nvPr/>
        </p:nvSpPr>
        <p:spPr>
          <a:xfrm>
            <a:off x="5017024" y="759330"/>
            <a:ext cx="227977" cy="13964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직사각형 93"/>
          <p:cNvSpPr/>
          <p:nvPr/>
        </p:nvSpPr>
        <p:spPr>
          <a:xfrm>
            <a:off x="6318266" y="305572"/>
            <a:ext cx="431784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w0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8685752" y="771251"/>
            <a:ext cx="457200" cy="46567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4" name="직사각형 113"/>
          <p:cNvSpPr/>
          <p:nvPr/>
        </p:nvSpPr>
        <p:spPr>
          <a:xfrm>
            <a:off x="8913927" y="1094925"/>
            <a:ext cx="227977" cy="13964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5" name="직사각형 114"/>
          <p:cNvSpPr/>
          <p:nvPr/>
        </p:nvSpPr>
        <p:spPr>
          <a:xfrm>
            <a:off x="9977580" y="538412"/>
            <a:ext cx="431784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w0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279794" y="3666114"/>
            <a:ext cx="345998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Page 0 modification is already notified</a:t>
            </a:r>
          </a:p>
          <a:p>
            <a:endParaRPr lang="en-US" altLang="ko-KR" sz="1400" dirty="0"/>
          </a:p>
          <a:p>
            <a:r>
              <a:rPr lang="en-US" altLang="ko-KR" sz="1400" dirty="0"/>
              <a:t>Lazy diff creation enables </a:t>
            </a:r>
            <a:br>
              <a:rPr lang="en-US" altLang="ko-KR" sz="1400" dirty="0"/>
            </a:br>
            <a:r>
              <a:rPr lang="en-US" altLang="ko-KR" sz="1400" dirty="0"/>
              <a:t>process 0 keep writing data on page 0</a:t>
            </a:r>
          </a:p>
          <a:p>
            <a:r>
              <a:rPr lang="en-US" altLang="ko-KR" sz="1400" dirty="0"/>
              <a:t>without modifying </a:t>
            </a:r>
            <a:r>
              <a:rPr lang="en-US" altLang="ko-KR" sz="1400" dirty="0" err="1"/>
              <a:t>TreadMarks</a:t>
            </a:r>
            <a:r>
              <a:rPr lang="en-US" altLang="ko-KR" sz="1400" dirty="0"/>
              <a:t> structure</a:t>
            </a:r>
          </a:p>
        </p:txBody>
      </p:sp>
      <p:sp>
        <p:nvSpPr>
          <p:cNvPr id="117" name="직사각형 116"/>
          <p:cNvSpPr/>
          <p:nvPr/>
        </p:nvSpPr>
        <p:spPr>
          <a:xfrm>
            <a:off x="5017024" y="896623"/>
            <a:ext cx="227977" cy="13964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9" name="직사각형 118"/>
          <p:cNvSpPr/>
          <p:nvPr/>
        </p:nvSpPr>
        <p:spPr>
          <a:xfrm>
            <a:off x="5016499" y="1232616"/>
            <a:ext cx="457200" cy="46567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0" name="직사각형 119"/>
          <p:cNvSpPr/>
          <p:nvPr/>
        </p:nvSpPr>
        <p:spPr>
          <a:xfrm>
            <a:off x="6306508" y="2264772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1" name="직사각형 120"/>
          <p:cNvSpPr/>
          <p:nvPr/>
        </p:nvSpPr>
        <p:spPr>
          <a:xfrm>
            <a:off x="6306508" y="2516560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6306508" y="2766388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6306508" y="3016216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6" name="직사각형 135"/>
          <p:cNvSpPr/>
          <p:nvPr/>
        </p:nvSpPr>
        <p:spPr>
          <a:xfrm>
            <a:off x="6306508" y="5680823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7" name="직사각형 136"/>
          <p:cNvSpPr/>
          <p:nvPr/>
        </p:nvSpPr>
        <p:spPr>
          <a:xfrm>
            <a:off x="6306508" y="5932611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6306508" y="6182439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6306508" y="6432267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10002577" y="5680823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10002577" y="5932611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10002577" y="6182439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10002577" y="6432267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10002577" y="2264772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10002577" y="2516560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10002577" y="2766388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10002577" y="3016216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4946650" y="238676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5" name="TextBox 124"/>
          <p:cNvSpPr txBox="1"/>
          <p:nvPr/>
        </p:nvSpPr>
        <p:spPr>
          <a:xfrm>
            <a:off x="7541602" y="241935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0</a:t>
            </a:r>
            <a:endParaRPr lang="ko-KR" altLang="en-US" sz="1200" dirty="0"/>
          </a:p>
        </p:txBody>
      </p:sp>
      <p:sp>
        <p:nvSpPr>
          <p:cNvPr id="126" name="TextBox 125"/>
          <p:cNvSpPr txBox="1"/>
          <p:nvPr/>
        </p:nvSpPr>
        <p:spPr>
          <a:xfrm>
            <a:off x="11224982" y="241935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1</a:t>
            </a:r>
            <a:endParaRPr lang="ko-KR" altLang="en-US" sz="1200" dirty="0"/>
          </a:p>
        </p:txBody>
      </p:sp>
      <p:sp>
        <p:nvSpPr>
          <p:cNvPr id="127" name="TextBox 126"/>
          <p:cNvSpPr txBox="1"/>
          <p:nvPr/>
        </p:nvSpPr>
        <p:spPr>
          <a:xfrm>
            <a:off x="11224982" y="3666114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3</a:t>
            </a:r>
            <a:endParaRPr lang="ko-KR" altLang="en-US" sz="1200" dirty="0"/>
          </a:p>
        </p:txBody>
      </p:sp>
      <p:sp>
        <p:nvSpPr>
          <p:cNvPr id="128" name="TextBox 127"/>
          <p:cNvSpPr txBox="1"/>
          <p:nvPr/>
        </p:nvSpPr>
        <p:spPr>
          <a:xfrm>
            <a:off x="7541602" y="3666114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2</a:t>
            </a:r>
            <a:endParaRPr lang="ko-KR" altLang="en-US" sz="1200" dirty="0"/>
          </a:p>
        </p:txBody>
      </p:sp>
      <p:sp>
        <p:nvSpPr>
          <p:cNvPr id="129" name="직사각형 128"/>
          <p:cNvSpPr/>
          <p:nvPr/>
        </p:nvSpPr>
        <p:spPr>
          <a:xfrm>
            <a:off x="8629309" y="238676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0" name="직사각형 129"/>
          <p:cNvSpPr/>
          <p:nvPr/>
        </p:nvSpPr>
        <p:spPr>
          <a:xfrm>
            <a:off x="4946650" y="3666114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1" name="직사각형 130"/>
          <p:cNvSpPr/>
          <p:nvPr/>
        </p:nvSpPr>
        <p:spPr>
          <a:xfrm>
            <a:off x="8629309" y="3666114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875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3848100" cy="4351338"/>
          </a:xfrm>
        </p:spPr>
        <p:txBody>
          <a:bodyPr>
            <a:normAutofit/>
          </a:bodyPr>
          <a:lstStyle/>
          <a:p>
            <a:r>
              <a:rPr lang="en-US" altLang="ko-KR" sz="1600" dirty="0"/>
              <a:t>Proc 1 reads Page 0</a:t>
            </a:r>
          </a:p>
          <a:p>
            <a:r>
              <a:rPr lang="en-US" altLang="ko-KR" sz="1600" dirty="0"/>
              <a:t>Proc 0 writes Page 0</a:t>
            </a:r>
          </a:p>
          <a:p>
            <a:r>
              <a:rPr lang="en-US" altLang="ko-KR" sz="1600" dirty="0"/>
              <a:t>Proc 1 writes Page 0</a:t>
            </a:r>
          </a:p>
          <a:p>
            <a:r>
              <a:rPr lang="en-US" altLang="ko-KR" sz="1600" dirty="0"/>
              <a:t>Proc 2 reads Page 0</a:t>
            </a:r>
          </a:p>
          <a:p>
            <a:r>
              <a:rPr lang="en-US" altLang="ko-KR" sz="1600" dirty="0"/>
              <a:t>Proc 0 writes Page 0</a:t>
            </a:r>
          </a:p>
          <a:p>
            <a:r>
              <a:rPr lang="en-US" altLang="ko-KR" sz="1600" dirty="0"/>
              <a:t>Barrier</a:t>
            </a:r>
          </a:p>
          <a:p>
            <a:endParaRPr lang="ko-KR" altLang="en-US" sz="1600" dirty="0"/>
          </a:p>
        </p:txBody>
      </p:sp>
      <p:sp>
        <p:nvSpPr>
          <p:cNvPr id="29" name="직사각형 28"/>
          <p:cNvSpPr/>
          <p:nvPr/>
        </p:nvSpPr>
        <p:spPr>
          <a:xfrm>
            <a:off x="5936848" y="2264772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5936847" y="2515580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5937374" y="2766388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5936847" y="3017196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5549514" y="30557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5969457" y="30557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5969457" y="53841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5969457" y="77125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5969457" y="100409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5549514" y="124022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R 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5969457" y="124022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5969457" y="147306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5969457" y="170590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5969457" y="193874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5936848" y="5675347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5936847" y="5926155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5937374" y="6176963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5936847" y="6427771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5549514" y="371614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9" name="직사각형 68"/>
          <p:cNvSpPr/>
          <p:nvPr/>
        </p:nvSpPr>
        <p:spPr>
          <a:xfrm>
            <a:off x="5969457" y="371614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5969457" y="394898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5969457" y="418182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5969457" y="441466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5549514" y="465079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74" name="직사각형 73"/>
          <p:cNvSpPr/>
          <p:nvPr/>
        </p:nvSpPr>
        <p:spPr>
          <a:xfrm>
            <a:off x="5969457" y="465079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5969457" y="488363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5969457" y="511647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5969457" y="534931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9631263" y="2264772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9631262" y="2515580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9631789" y="2766388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9631262" y="3017196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9243929" y="30557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85" name="직사각형 84"/>
          <p:cNvSpPr/>
          <p:nvPr/>
        </p:nvSpPr>
        <p:spPr>
          <a:xfrm>
            <a:off x="9663872" y="30557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9663872" y="53841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9663872" y="77125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9663872" y="100409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9243929" y="124022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90" name="직사각형 89"/>
          <p:cNvSpPr/>
          <p:nvPr/>
        </p:nvSpPr>
        <p:spPr>
          <a:xfrm>
            <a:off x="9663872" y="124022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9663872" y="147306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9663872" y="170590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9663872" y="193874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9631263" y="5675347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9631262" y="5926155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9631789" y="6176963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9631262" y="6427771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9243929" y="371614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01" name="직사각형 100"/>
          <p:cNvSpPr/>
          <p:nvPr/>
        </p:nvSpPr>
        <p:spPr>
          <a:xfrm>
            <a:off x="9663872" y="371614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9663872" y="394898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9663872" y="418182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9663872" y="441466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9243929" y="465079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  <a:p>
            <a:pPr algn="ctr"/>
            <a:endParaRPr lang="en-US" altLang="ko-KR" sz="1500" dirty="0">
              <a:solidFill>
                <a:schemeClr val="tx1"/>
              </a:solidFill>
            </a:endParaRPr>
          </a:p>
        </p:txBody>
      </p:sp>
      <p:sp>
        <p:nvSpPr>
          <p:cNvPr id="106" name="직사각형 105"/>
          <p:cNvSpPr/>
          <p:nvPr/>
        </p:nvSpPr>
        <p:spPr>
          <a:xfrm>
            <a:off x="9663872" y="465079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9663872" y="488363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9663872" y="511647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9663872" y="534931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016500" y="305572"/>
            <a:ext cx="457200" cy="465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직사각형 77"/>
          <p:cNvSpPr/>
          <p:nvPr/>
        </p:nvSpPr>
        <p:spPr>
          <a:xfrm>
            <a:off x="5016499" y="3716147"/>
            <a:ext cx="457200" cy="465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" name="TextBox 109"/>
          <p:cNvSpPr txBox="1"/>
          <p:nvPr/>
        </p:nvSpPr>
        <p:spPr>
          <a:xfrm>
            <a:off x="5053552" y="2258746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&lt;1,1,1,1&gt;</a:t>
            </a:r>
            <a:endParaRPr lang="ko-KR" altLang="en-US" sz="1200" dirty="0"/>
          </a:p>
        </p:txBody>
      </p:sp>
      <p:sp>
        <p:nvSpPr>
          <p:cNvPr id="116" name="직사각형 115"/>
          <p:cNvSpPr/>
          <p:nvPr/>
        </p:nvSpPr>
        <p:spPr>
          <a:xfrm>
            <a:off x="8685752" y="305572"/>
            <a:ext cx="457200" cy="465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직사각형 66"/>
          <p:cNvSpPr/>
          <p:nvPr/>
        </p:nvSpPr>
        <p:spPr>
          <a:xfrm>
            <a:off x="5017023" y="765225"/>
            <a:ext cx="457200" cy="46567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직사각형 82"/>
          <p:cNvSpPr/>
          <p:nvPr/>
        </p:nvSpPr>
        <p:spPr>
          <a:xfrm>
            <a:off x="5017023" y="765225"/>
            <a:ext cx="227977" cy="13964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직사각형 93"/>
          <p:cNvSpPr/>
          <p:nvPr/>
        </p:nvSpPr>
        <p:spPr>
          <a:xfrm>
            <a:off x="6318266" y="305572"/>
            <a:ext cx="431784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w0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8685752" y="768450"/>
            <a:ext cx="457200" cy="46567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4" name="직사각형 113"/>
          <p:cNvSpPr/>
          <p:nvPr/>
        </p:nvSpPr>
        <p:spPr>
          <a:xfrm>
            <a:off x="8913927" y="1092124"/>
            <a:ext cx="227977" cy="13964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5" name="직사각형 114"/>
          <p:cNvSpPr/>
          <p:nvPr/>
        </p:nvSpPr>
        <p:spPr>
          <a:xfrm>
            <a:off x="9977580" y="538412"/>
            <a:ext cx="431784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w0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242124" y="3876240"/>
            <a:ext cx="3746154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New interval is created and </a:t>
            </a:r>
            <a:br>
              <a:rPr lang="en-US" altLang="ko-KR" sz="1400" dirty="0"/>
            </a:br>
            <a:r>
              <a:rPr lang="en-US" altLang="ko-KR" sz="1400" dirty="0"/>
              <a:t>vector time stamp is updated</a:t>
            </a:r>
          </a:p>
          <a:p>
            <a:endParaRPr lang="en-US" altLang="ko-KR" sz="1400" dirty="0"/>
          </a:p>
          <a:p>
            <a:r>
              <a:rPr lang="en-US" altLang="ko-KR" sz="1400" dirty="0"/>
              <a:t>Synchronization data</a:t>
            </a:r>
            <a:br>
              <a:rPr lang="en-US" altLang="ko-KR" sz="1400" dirty="0"/>
            </a:br>
            <a:r>
              <a:rPr lang="en-US" altLang="ko-KR" sz="1400" dirty="0"/>
              <a:t>(interval, write notice) is propagated</a:t>
            </a:r>
          </a:p>
          <a:p>
            <a:endParaRPr lang="en-US" altLang="ko-KR" sz="1400" dirty="0"/>
          </a:p>
          <a:p>
            <a:r>
              <a:rPr lang="en-US" altLang="ko-KR" sz="1400" dirty="0"/>
              <a:t>Modified pages are changed into invalidate</a:t>
            </a:r>
          </a:p>
          <a:p>
            <a:endParaRPr lang="en-US" altLang="ko-KR" sz="1400" dirty="0"/>
          </a:p>
          <a:p>
            <a:r>
              <a:rPr lang="en-US" altLang="ko-KR" sz="1400" dirty="0"/>
              <a:t>Actual diff is created</a:t>
            </a:r>
          </a:p>
          <a:p>
            <a:endParaRPr lang="en-US" altLang="ko-KR" sz="1400" dirty="0"/>
          </a:p>
          <a:p>
            <a:r>
              <a:rPr lang="en-US" altLang="ko-KR" sz="1400" dirty="0"/>
              <a:t>Actual written data is not propagated</a:t>
            </a:r>
          </a:p>
          <a:p>
            <a:endParaRPr lang="en-US" altLang="ko-KR" sz="1400" dirty="0"/>
          </a:p>
          <a:p>
            <a:endParaRPr lang="en-US" altLang="ko-KR" sz="1400" dirty="0"/>
          </a:p>
        </p:txBody>
      </p:sp>
      <p:sp>
        <p:nvSpPr>
          <p:cNvPr id="117" name="직사각형 116"/>
          <p:cNvSpPr/>
          <p:nvPr/>
        </p:nvSpPr>
        <p:spPr>
          <a:xfrm>
            <a:off x="5017023" y="902518"/>
            <a:ext cx="227977" cy="13964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0" name="직사각형 119"/>
          <p:cNvSpPr/>
          <p:nvPr/>
        </p:nvSpPr>
        <p:spPr>
          <a:xfrm>
            <a:off x="9977580" y="305572"/>
            <a:ext cx="431784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w0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21" name="직사각형 120"/>
          <p:cNvSpPr/>
          <p:nvPr/>
        </p:nvSpPr>
        <p:spPr>
          <a:xfrm>
            <a:off x="9977580" y="3943181"/>
            <a:ext cx="431784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w0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9977580" y="3710341"/>
            <a:ext cx="431784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w0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6315343" y="3943181"/>
            <a:ext cx="431784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w0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6315343" y="3710341"/>
            <a:ext cx="431784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w0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5016499" y="1232616"/>
            <a:ext cx="457200" cy="46567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6" name="직사각형 125"/>
          <p:cNvSpPr/>
          <p:nvPr/>
        </p:nvSpPr>
        <p:spPr>
          <a:xfrm>
            <a:off x="6306508" y="2264772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6306508" y="2516560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8" name="직사각형 127"/>
          <p:cNvSpPr/>
          <p:nvPr/>
        </p:nvSpPr>
        <p:spPr>
          <a:xfrm>
            <a:off x="6306508" y="2766388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6306508" y="3016216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0" name="직사각형 129"/>
          <p:cNvSpPr/>
          <p:nvPr/>
        </p:nvSpPr>
        <p:spPr>
          <a:xfrm>
            <a:off x="6315343" y="538412"/>
            <a:ext cx="431784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w0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31" name="직사각형 130"/>
          <p:cNvSpPr/>
          <p:nvPr/>
        </p:nvSpPr>
        <p:spPr>
          <a:xfrm>
            <a:off x="10002577" y="2264772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2" name="직사각형 131"/>
          <p:cNvSpPr/>
          <p:nvPr/>
        </p:nvSpPr>
        <p:spPr>
          <a:xfrm>
            <a:off x="10002577" y="2516560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10002577" y="2766388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10002577" y="3016216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5" name="직사각형 134"/>
          <p:cNvSpPr/>
          <p:nvPr/>
        </p:nvSpPr>
        <p:spPr>
          <a:xfrm>
            <a:off x="10002577" y="5676327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6" name="직사각형 135"/>
          <p:cNvSpPr/>
          <p:nvPr/>
        </p:nvSpPr>
        <p:spPr>
          <a:xfrm>
            <a:off x="10002577" y="5928115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7" name="직사각형 136"/>
          <p:cNvSpPr/>
          <p:nvPr/>
        </p:nvSpPr>
        <p:spPr>
          <a:xfrm>
            <a:off x="10002577" y="6177943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10002577" y="6427771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6306508" y="5676327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6306508" y="5928115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6306508" y="6177943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6306508" y="6427771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8685752" y="2258746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&lt;1,1,1,1&gt;</a:t>
            </a:r>
            <a:endParaRPr lang="ko-KR" altLang="en-US" sz="1200" dirty="0"/>
          </a:p>
        </p:txBody>
      </p:sp>
      <p:sp>
        <p:nvSpPr>
          <p:cNvPr id="144" name="TextBox 143"/>
          <p:cNvSpPr txBox="1"/>
          <p:nvPr/>
        </p:nvSpPr>
        <p:spPr>
          <a:xfrm>
            <a:off x="8685752" y="5675347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&lt;1,1,1,1&gt;</a:t>
            </a:r>
            <a:endParaRPr lang="ko-KR" altLang="en-US" sz="1200" dirty="0"/>
          </a:p>
        </p:txBody>
      </p:sp>
      <p:sp>
        <p:nvSpPr>
          <p:cNvPr id="145" name="TextBox 144"/>
          <p:cNvSpPr txBox="1"/>
          <p:nvPr/>
        </p:nvSpPr>
        <p:spPr>
          <a:xfrm>
            <a:off x="5016499" y="5675347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&lt;1,1,1,1&gt;</a:t>
            </a:r>
            <a:endParaRPr lang="ko-KR" altLang="en-US" sz="1200" dirty="0"/>
          </a:p>
        </p:txBody>
      </p:sp>
      <p:sp>
        <p:nvSpPr>
          <p:cNvPr id="146" name="직사각형 145"/>
          <p:cNvSpPr/>
          <p:nvPr/>
        </p:nvSpPr>
        <p:spPr>
          <a:xfrm>
            <a:off x="7349219" y="2258746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7349219" y="2510534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48" name="직사각형 147"/>
          <p:cNvSpPr/>
          <p:nvPr/>
        </p:nvSpPr>
        <p:spPr>
          <a:xfrm>
            <a:off x="7349219" y="2760362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7349219" y="3010190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50" name="직사각형 149"/>
          <p:cNvSpPr/>
          <p:nvPr/>
        </p:nvSpPr>
        <p:spPr>
          <a:xfrm>
            <a:off x="7349219" y="5674797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51" name="직사각형 150"/>
          <p:cNvSpPr/>
          <p:nvPr/>
        </p:nvSpPr>
        <p:spPr>
          <a:xfrm>
            <a:off x="7349219" y="5926585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7349219" y="6176413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53" name="직사각형 152"/>
          <p:cNvSpPr/>
          <p:nvPr/>
        </p:nvSpPr>
        <p:spPr>
          <a:xfrm>
            <a:off x="7349219" y="6426241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54" name="직사각형 153"/>
          <p:cNvSpPr/>
          <p:nvPr/>
        </p:nvSpPr>
        <p:spPr>
          <a:xfrm>
            <a:off x="11045288" y="5674797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11045288" y="5926585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11045288" y="6176413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57" name="직사각형 156"/>
          <p:cNvSpPr/>
          <p:nvPr/>
        </p:nvSpPr>
        <p:spPr>
          <a:xfrm>
            <a:off x="11045288" y="6426241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58" name="직사각형 157"/>
          <p:cNvSpPr/>
          <p:nvPr/>
        </p:nvSpPr>
        <p:spPr>
          <a:xfrm>
            <a:off x="11045288" y="2258746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59" name="직사각형 158"/>
          <p:cNvSpPr/>
          <p:nvPr/>
        </p:nvSpPr>
        <p:spPr>
          <a:xfrm>
            <a:off x="11045288" y="2510534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60" name="직사각형 159"/>
          <p:cNvSpPr/>
          <p:nvPr/>
        </p:nvSpPr>
        <p:spPr>
          <a:xfrm>
            <a:off x="11045288" y="2760362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11045288" y="3010190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19" name="직사각형 118"/>
          <p:cNvSpPr/>
          <p:nvPr/>
        </p:nvSpPr>
        <p:spPr>
          <a:xfrm>
            <a:off x="4946650" y="238676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2" name="TextBox 161"/>
          <p:cNvSpPr txBox="1"/>
          <p:nvPr/>
        </p:nvSpPr>
        <p:spPr>
          <a:xfrm>
            <a:off x="7541602" y="241935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0</a:t>
            </a:r>
            <a:endParaRPr lang="ko-KR" altLang="en-US" sz="1200" dirty="0"/>
          </a:p>
        </p:txBody>
      </p:sp>
      <p:sp>
        <p:nvSpPr>
          <p:cNvPr id="163" name="TextBox 162"/>
          <p:cNvSpPr txBox="1"/>
          <p:nvPr/>
        </p:nvSpPr>
        <p:spPr>
          <a:xfrm>
            <a:off x="11224982" y="241935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1</a:t>
            </a:r>
            <a:endParaRPr lang="ko-KR" altLang="en-US" sz="1200" dirty="0"/>
          </a:p>
        </p:txBody>
      </p:sp>
      <p:sp>
        <p:nvSpPr>
          <p:cNvPr id="164" name="TextBox 163"/>
          <p:cNvSpPr txBox="1"/>
          <p:nvPr/>
        </p:nvSpPr>
        <p:spPr>
          <a:xfrm>
            <a:off x="11224982" y="3666114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3</a:t>
            </a:r>
            <a:endParaRPr lang="ko-KR" altLang="en-US" sz="1200" dirty="0"/>
          </a:p>
        </p:txBody>
      </p:sp>
      <p:sp>
        <p:nvSpPr>
          <p:cNvPr id="165" name="TextBox 164"/>
          <p:cNvSpPr txBox="1"/>
          <p:nvPr/>
        </p:nvSpPr>
        <p:spPr>
          <a:xfrm>
            <a:off x="7541602" y="3666114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2</a:t>
            </a:r>
            <a:endParaRPr lang="ko-KR" altLang="en-US" sz="1200" dirty="0"/>
          </a:p>
        </p:txBody>
      </p:sp>
      <p:sp>
        <p:nvSpPr>
          <p:cNvPr id="166" name="직사각형 165"/>
          <p:cNvSpPr/>
          <p:nvPr/>
        </p:nvSpPr>
        <p:spPr>
          <a:xfrm>
            <a:off x="8629309" y="238676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7" name="직사각형 166"/>
          <p:cNvSpPr/>
          <p:nvPr/>
        </p:nvSpPr>
        <p:spPr>
          <a:xfrm>
            <a:off x="4946650" y="3666114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8" name="직사각형 167"/>
          <p:cNvSpPr/>
          <p:nvPr/>
        </p:nvSpPr>
        <p:spPr>
          <a:xfrm>
            <a:off x="8629309" y="3666114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099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Contents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Overview</a:t>
            </a:r>
          </a:p>
          <a:p>
            <a:r>
              <a:rPr lang="en-US" altLang="ko-KR" b="1" dirty="0"/>
              <a:t>Preliminaries: why</a:t>
            </a:r>
          </a:p>
          <a:p>
            <a:pPr lvl="1"/>
            <a:r>
              <a:rPr lang="en-US" altLang="ko-KR" dirty="0" smtClean="0"/>
              <a:t>Introduction </a:t>
            </a:r>
          </a:p>
          <a:p>
            <a:pPr lvl="1"/>
            <a:r>
              <a:rPr lang="en-US" altLang="ko-KR" dirty="0" smtClean="0"/>
              <a:t>Release Consistency</a:t>
            </a:r>
          </a:p>
          <a:p>
            <a:pPr lvl="2"/>
            <a:r>
              <a:rPr lang="en-US" altLang="ko-KR" dirty="0" smtClean="0"/>
              <a:t>Eager Release Consistency(ERC)</a:t>
            </a:r>
          </a:p>
          <a:p>
            <a:pPr lvl="2"/>
            <a:r>
              <a:rPr lang="en-US" altLang="ko-KR" dirty="0" smtClean="0"/>
              <a:t>Lazy Release Consistency(LRC)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Multiple-Writer Protocol</a:t>
            </a:r>
          </a:p>
          <a:p>
            <a:pPr lvl="1"/>
            <a:r>
              <a:rPr lang="en-US" altLang="ko-KR" dirty="0" smtClean="0"/>
              <a:t>Lazy Diff Creation</a:t>
            </a:r>
            <a:endParaRPr lang="en-US" altLang="ko-KR" dirty="0"/>
          </a:p>
          <a:p>
            <a:r>
              <a:rPr lang="en-US" altLang="ko-KR" dirty="0"/>
              <a:t>Implementations: how</a:t>
            </a:r>
          </a:p>
          <a:p>
            <a:r>
              <a:rPr lang="en-US" altLang="ko-KR" dirty="0" smtClean="0"/>
              <a:t>Experiments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3257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3848100" cy="4351338"/>
          </a:xfrm>
        </p:spPr>
        <p:txBody>
          <a:bodyPr>
            <a:normAutofit/>
          </a:bodyPr>
          <a:lstStyle/>
          <a:p>
            <a:r>
              <a:rPr lang="en-US" altLang="ko-KR" sz="1600" dirty="0"/>
              <a:t>Proc 1 reads Page 0</a:t>
            </a:r>
          </a:p>
          <a:p>
            <a:r>
              <a:rPr lang="en-US" altLang="ko-KR" sz="1600" dirty="0"/>
              <a:t>Proc 0 writes Page 0</a:t>
            </a:r>
          </a:p>
          <a:p>
            <a:r>
              <a:rPr lang="en-US" altLang="ko-KR" sz="1600" dirty="0"/>
              <a:t>Proc 1 writes Page 0</a:t>
            </a:r>
          </a:p>
          <a:p>
            <a:r>
              <a:rPr lang="en-US" altLang="ko-KR" sz="1600" dirty="0"/>
              <a:t>Proc 2 reads Page 0</a:t>
            </a:r>
          </a:p>
          <a:p>
            <a:r>
              <a:rPr lang="en-US" altLang="ko-KR" sz="1600" dirty="0"/>
              <a:t>Proc 0 writes Page 0</a:t>
            </a:r>
          </a:p>
          <a:p>
            <a:r>
              <a:rPr lang="en-US" altLang="ko-KR" sz="1600" dirty="0"/>
              <a:t>Barrier</a:t>
            </a:r>
          </a:p>
          <a:p>
            <a:r>
              <a:rPr lang="en-US" altLang="ko-KR" sz="1600" dirty="0"/>
              <a:t>Proc 3 reads Page 0</a:t>
            </a:r>
          </a:p>
          <a:p>
            <a:endParaRPr lang="ko-KR" altLang="en-US" sz="1600" dirty="0"/>
          </a:p>
        </p:txBody>
      </p:sp>
      <p:sp>
        <p:nvSpPr>
          <p:cNvPr id="29" name="직사각형 28"/>
          <p:cNvSpPr/>
          <p:nvPr/>
        </p:nvSpPr>
        <p:spPr>
          <a:xfrm>
            <a:off x="5936848" y="2264772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5936847" y="2515580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5937374" y="2766388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5936847" y="3017196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5549514" y="30557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5969457" y="30557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5969457" y="53841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5969457" y="77125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5969457" y="100409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5549514" y="124022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R 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5969457" y="124022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5969457" y="147306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5969457" y="170590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5969457" y="193874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5936848" y="5675347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5936847" y="5926155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5937374" y="6176963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5936847" y="6427771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5549514" y="371614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9" name="직사각형 68"/>
          <p:cNvSpPr/>
          <p:nvPr/>
        </p:nvSpPr>
        <p:spPr>
          <a:xfrm>
            <a:off x="5969457" y="371614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5969457" y="394898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5969457" y="418182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5969457" y="441466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5549514" y="465079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74" name="직사각형 73"/>
          <p:cNvSpPr/>
          <p:nvPr/>
        </p:nvSpPr>
        <p:spPr>
          <a:xfrm>
            <a:off x="5969457" y="465079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5969457" y="488363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5969457" y="511647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5969457" y="534931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9631263" y="2264772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9631262" y="2515580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9631789" y="2766388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9631262" y="3017196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9243929" y="30557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85" name="직사각형 84"/>
          <p:cNvSpPr/>
          <p:nvPr/>
        </p:nvSpPr>
        <p:spPr>
          <a:xfrm>
            <a:off x="9663872" y="30557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9663872" y="53841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9663872" y="77125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9663872" y="100409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9243929" y="124022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90" name="직사각형 89"/>
          <p:cNvSpPr/>
          <p:nvPr/>
        </p:nvSpPr>
        <p:spPr>
          <a:xfrm>
            <a:off x="9663872" y="124022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9663872" y="147306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9663872" y="170590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9663872" y="193874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9631263" y="5675347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9631262" y="5926155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9631789" y="6176963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9631262" y="6427771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9243929" y="371614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01" name="직사각형 100"/>
          <p:cNvSpPr/>
          <p:nvPr/>
        </p:nvSpPr>
        <p:spPr>
          <a:xfrm>
            <a:off x="9663872" y="371614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9663872" y="394898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9663872" y="418182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9663872" y="441466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9243929" y="465079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  <a:p>
            <a:pPr algn="ctr"/>
            <a:endParaRPr lang="en-US" altLang="ko-KR" sz="1500" dirty="0">
              <a:solidFill>
                <a:schemeClr val="tx1"/>
              </a:solidFill>
            </a:endParaRPr>
          </a:p>
        </p:txBody>
      </p:sp>
      <p:sp>
        <p:nvSpPr>
          <p:cNvPr id="106" name="직사각형 105"/>
          <p:cNvSpPr/>
          <p:nvPr/>
        </p:nvSpPr>
        <p:spPr>
          <a:xfrm>
            <a:off x="9663872" y="465079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9663872" y="488363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9663872" y="511647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9663872" y="534931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016500" y="305572"/>
            <a:ext cx="457200" cy="465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직사각형 77"/>
          <p:cNvSpPr/>
          <p:nvPr/>
        </p:nvSpPr>
        <p:spPr>
          <a:xfrm>
            <a:off x="5016499" y="3716147"/>
            <a:ext cx="457200" cy="465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" name="TextBox 109"/>
          <p:cNvSpPr txBox="1"/>
          <p:nvPr/>
        </p:nvSpPr>
        <p:spPr>
          <a:xfrm>
            <a:off x="5053552" y="2258746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&lt;1,1,1,1&gt;</a:t>
            </a:r>
            <a:endParaRPr lang="ko-KR" altLang="en-US" sz="1200" dirty="0"/>
          </a:p>
        </p:txBody>
      </p:sp>
      <p:sp>
        <p:nvSpPr>
          <p:cNvPr id="116" name="직사각형 115"/>
          <p:cNvSpPr/>
          <p:nvPr/>
        </p:nvSpPr>
        <p:spPr>
          <a:xfrm>
            <a:off x="8685752" y="305572"/>
            <a:ext cx="457200" cy="465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직사각형 66"/>
          <p:cNvSpPr/>
          <p:nvPr/>
        </p:nvSpPr>
        <p:spPr>
          <a:xfrm>
            <a:off x="5017024" y="759330"/>
            <a:ext cx="457200" cy="46567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직사각형 82"/>
          <p:cNvSpPr/>
          <p:nvPr/>
        </p:nvSpPr>
        <p:spPr>
          <a:xfrm>
            <a:off x="5017024" y="759330"/>
            <a:ext cx="227977" cy="13964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직사각형 93"/>
          <p:cNvSpPr/>
          <p:nvPr/>
        </p:nvSpPr>
        <p:spPr>
          <a:xfrm>
            <a:off x="6318266" y="305572"/>
            <a:ext cx="431784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w0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8685752" y="770617"/>
            <a:ext cx="457200" cy="46567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4" name="직사각형 113"/>
          <p:cNvSpPr/>
          <p:nvPr/>
        </p:nvSpPr>
        <p:spPr>
          <a:xfrm>
            <a:off x="8913927" y="1094291"/>
            <a:ext cx="227977" cy="13964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5" name="직사각형 114"/>
          <p:cNvSpPr/>
          <p:nvPr/>
        </p:nvSpPr>
        <p:spPr>
          <a:xfrm>
            <a:off x="9977580" y="538412"/>
            <a:ext cx="431784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w0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181272" y="4298246"/>
            <a:ext cx="3319820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Actual written data (diff) is transferred</a:t>
            </a:r>
            <a:br>
              <a:rPr lang="en-US" altLang="ko-KR" sz="1400" dirty="0"/>
            </a:br>
            <a:r>
              <a:rPr lang="en-US" altLang="ko-KR" sz="1400" dirty="0"/>
              <a:t>when the data is actually required</a:t>
            </a:r>
          </a:p>
          <a:p>
            <a:endParaRPr lang="en-US" altLang="ko-KR" sz="1400" dirty="0"/>
          </a:p>
          <a:p>
            <a:r>
              <a:rPr lang="en-US" altLang="ko-KR" sz="1400" dirty="0"/>
              <a:t>The necessary diffs could be tracked </a:t>
            </a:r>
            <a:br>
              <a:rPr lang="en-US" altLang="ko-KR" sz="1400" dirty="0"/>
            </a:br>
            <a:r>
              <a:rPr lang="en-US" altLang="ko-KR" sz="1400" dirty="0"/>
              <a:t>based on </a:t>
            </a:r>
            <a:r>
              <a:rPr lang="en-US" altLang="ko-KR" sz="1400" dirty="0" err="1"/>
              <a:t>TreadMarks</a:t>
            </a:r>
            <a:r>
              <a:rPr lang="en-US" altLang="ko-KR" sz="1400" dirty="0"/>
              <a:t> structure</a:t>
            </a:r>
          </a:p>
          <a:p>
            <a:endParaRPr lang="en-US" altLang="ko-KR" sz="1400" dirty="0"/>
          </a:p>
          <a:p>
            <a:endParaRPr lang="en-US" altLang="ko-KR" sz="1400" dirty="0"/>
          </a:p>
        </p:txBody>
      </p:sp>
      <p:sp>
        <p:nvSpPr>
          <p:cNvPr id="117" name="직사각형 116"/>
          <p:cNvSpPr/>
          <p:nvPr/>
        </p:nvSpPr>
        <p:spPr>
          <a:xfrm>
            <a:off x="5017024" y="896623"/>
            <a:ext cx="227977" cy="13964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0" name="직사각형 119"/>
          <p:cNvSpPr/>
          <p:nvPr/>
        </p:nvSpPr>
        <p:spPr>
          <a:xfrm>
            <a:off x="9977580" y="305572"/>
            <a:ext cx="431784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w0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21" name="직사각형 120"/>
          <p:cNvSpPr/>
          <p:nvPr/>
        </p:nvSpPr>
        <p:spPr>
          <a:xfrm>
            <a:off x="9977580" y="3943181"/>
            <a:ext cx="431784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w0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9977580" y="3710341"/>
            <a:ext cx="431784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w0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6315343" y="3943181"/>
            <a:ext cx="431784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w0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6315343" y="3710341"/>
            <a:ext cx="431784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w0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5016499" y="1232616"/>
            <a:ext cx="457200" cy="46567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6" name="직사각형 125"/>
          <p:cNvSpPr/>
          <p:nvPr/>
        </p:nvSpPr>
        <p:spPr>
          <a:xfrm>
            <a:off x="6306508" y="2264772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6306508" y="2516560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8" name="직사각형 127"/>
          <p:cNvSpPr/>
          <p:nvPr/>
        </p:nvSpPr>
        <p:spPr>
          <a:xfrm>
            <a:off x="6306508" y="2766388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6306508" y="3016216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0" name="직사각형 129"/>
          <p:cNvSpPr/>
          <p:nvPr/>
        </p:nvSpPr>
        <p:spPr>
          <a:xfrm>
            <a:off x="6315343" y="538412"/>
            <a:ext cx="431784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w0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31" name="직사각형 130"/>
          <p:cNvSpPr/>
          <p:nvPr/>
        </p:nvSpPr>
        <p:spPr>
          <a:xfrm>
            <a:off x="10002577" y="2264772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2" name="직사각형 131"/>
          <p:cNvSpPr/>
          <p:nvPr/>
        </p:nvSpPr>
        <p:spPr>
          <a:xfrm>
            <a:off x="10002577" y="2516560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10002577" y="2766388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10002577" y="3016216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5" name="직사각형 134"/>
          <p:cNvSpPr/>
          <p:nvPr/>
        </p:nvSpPr>
        <p:spPr>
          <a:xfrm>
            <a:off x="10002577" y="5676327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6" name="직사각형 135"/>
          <p:cNvSpPr/>
          <p:nvPr/>
        </p:nvSpPr>
        <p:spPr>
          <a:xfrm>
            <a:off x="10002577" y="5928115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7" name="직사각형 136"/>
          <p:cNvSpPr/>
          <p:nvPr/>
        </p:nvSpPr>
        <p:spPr>
          <a:xfrm>
            <a:off x="10002577" y="6177943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10002577" y="6427771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6306508" y="5676327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6306508" y="5928115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6306508" y="6177943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6306508" y="6427771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19" name="직사각형 118"/>
          <p:cNvSpPr/>
          <p:nvPr/>
        </p:nvSpPr>
        <p:spPr>
          <a:xfrm>
            <a:off x="8685752" y="3716147"/>
            <a:ext cx="457200" cy="465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3" name="직사각형 142"/>
          <p:cNvSpPr/>
          <p:nvPr/>
        </p:nvSpPr>
        <p:spPr>
          <a:xfrm>
            <a:off x="8685752" y="3710341"/>
            <a:ext cx="227977" cy="13964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4" name="직사각형 143"/>
          <p:cNvSpPr/>
          <p:nvPr/>
        </p:nvSpPr>
        <p:spPr>
          <a:xfrm>
            <a:off x="8685752" y="3847634"/>
            <a:ext cx="227977" cy="13964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5" name="직사각형 144"/>
          <p:cNvSpPr/>
          <p:nvPr/>
        </p:nvSpPr>
        <p:spPr>
          <a:xfrm>
            <a:off x="8916684" y="4037032"/>
            <a:ext cx="227977" cy="13964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6" name="TextBox 145"/>
          <p:cNvSpPr txBox="1"/>
          <p:nvPr/>
        </p:nvSpPr>
        <p:spPr>
          <a:xfrm>
            <a:off x="8685752" y="2258746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&lt;1,1,1,1&gt;</a:t>
            </a:r>
            <a:endParaRPr lang="ko-KR" altLang="en-US" sz="1200" dirty="0"/>
          </a:p>
        </p:txBody>
      </p:sp>
      <p:sp>
        <p:nvSpPr>
          <p:cNvPr id="147" name="TextBox 146"/>
          <p:cNvSpPr txBox="1"/>
          <p:nvPr/>
        </p:nvSpPr>
        <p:spPr>
          <a:xfrm>
            <a:off x="8685752" y="5675347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&lt;1,1,1,1&gt;</a:t>
            </a:r>
            <a:endParaRPr lang="ko-KR" altLang="en-US" sz="1200" dirty="0"/>
          </a:p>
        </p:txBody>
      </p:sp>
      <p:sp>
        <p:nvSpPr>
          <p:cNvPr id="148" name="TextBox 147"/>
          <p:cNvSpPr txBox="1"/>
          <p:nvPr/>
        </p:nvSpPr>
        <p:spPr>
          <a:xfrm>
            <a:off x="5016499" y="5675347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&lt;1,1,1,1&gt;</a:t>
            </a:r>
            <a:endParaRPr lang="ko-KR" altLang="en-US" sz="1200" dirty="0"/>
          </a:p>
        </p:txBody>
      </p:sp>
      <p:sp>
        <p:nvSpPr>
          <p:cNvPr id="149" name="직사각형 148"/>
          <p:cNvSpPr/>
          <p:nvPr/>
        </p:nvSpPr>
        <p:spPr>
          <a:xfrm>
            <a:off x="7349219" y="2258746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50" name="직사각형 149"/>
          <p:cNvSpPr/>
          <p:nvPr/>
        </p:nvSpPr>
        <p:spPr>
          <a:xfrm>
            <a:off x="7349219" y="2510534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51" name="직사각형 150"/>
          <p:cNvSpPr/>
          <p:nvPr/>
        </p:nvSpPr>
        <p:spPr>
          <a:xfrm>
            <a:off x="7349219" y="2760362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7349219" y="3010190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53" name="직사각형 152"/>
          <p:cNvSpPr/>
          <p:nvPr/>
        </p:nvSpPr>
        <p:spPr>
          <a:xfrm>
            <a:off x="7349219" y="5674797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54" name="직사각형 153"/>
          <p:cNvSpPr/>
          <p:nvPr/>
        </p:nvSpPr>
        <p:spPr>
          <a:xfrm>
            <a:off x="7349219" y="5926585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7349219" y="6176413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7349219" y="6426241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57" name="직사각형 156"/>
          <p:cNvSpPr/>
          <p:nvPr/>
        </p:nvSpPr>
        <p:spPr>
          <a:xfrm>
            <a:off x="11045288" y="5674797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58" name="직사각형 157"/>
          <p:cNvSpPr/>
          <p:nvPr/>
        </p:nvSpPr>
        <p:spPr>
          <a:xfrm>
            <a:off x="11045288" y="5926585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59" name="직사각형 158"/>
          <p:cNvSpPr/>
          <p:nvPr/>
        </p:nvSpPr>
        <p:spPr>
          <a:xfrm>
            <a:off x="11045288" y="6176413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60" name="직사각형 159"/>
          <p:cNvSpPr/>
          <p:nvPr/>
        </p:nvSpPr>
        <p:spPr>
          <a:xfrm>
            <a:off x="11045288" y="6426241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11045288" y="2258746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62" name="직사각형 161"/>
          <p:cNvSpPr/>
          <p:nvPr/>
        </p:nvSpPr>
        <p:spPr>
          <a:xfrm>
            <a:off x="11045288" y="2510534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63" name="직사각형 162"/>
          <p:cNvSpPr/>
          <p:nvPr/>
        </p:nvSpPr>
        <p:spPr>
          <a:xfrm>
            <a:off x="11045288" y="2760362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64" name="직사각형 163"/>
          <p:cNvSpPr/>
          <p:nvPr/>
        </p:nvSpPr>
        <p:spPr>
          <a:xfrm>
            <a:off x="11045288" y="3010190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&lt;0,0,0,0&gt;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65" name="직사각형 164"/>
          <p:cNvSpPr/>
          <p:nvPr/>
        </p:nvSpPr>
        <p:spPr>
          <a:xfrm>
            <a:off x="4946650" y="238676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6" name="TextBox 165"/>
          <p:cNvSpPr txBox="1"/>
          <p:nvPr/>
        </p:nvSpPr>
        <p:spPr>
          <a:xfrm>
            <a:off x="7541602" y="241935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0</a:t>
            </a:r>
            <a:endParaRPr lang="ko-KR" altLang="en-US" sz="1200" dirty="0"/>
          </a:p>
        </p:txBody>
      </p:sp>
      <p:sp>
        <p:nvSpPr>
          <p:cNvPr id="167" name="TextBox 166"/>
          <p:cNvSpPr txBox="1"/>
          <p:nvPr/>
        </p:nvSpPr>
        <p:spPr>
          <a:xfrm>
            <a:off x="11224982" y="241935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1</a:t>
            </a:r>
            <a:endParaRPr lang="ko-KR" altLang="en-US" sz="1200" dirty="0"/>
          </a:p>
        </p:txBody>
      </p:sp>
      <p:sp>
        <p:nvSpPr>
          <p:cNvPr id="168" name="TextBox 167"/>
          <p:cNvSpPr txBox="1"/>
          <p:nvPr/>
        </p:nvSpPr>
        <p:spPr>
          <a:xfrm>
            <a:off x="11224982" y="3666114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3</a:t>
            </a:r>
            <a:endParaRPr lang="ko-KR" altLang="en-US" sz="1200" dirty="0"/>
          </a:p>
        </p:txBody>
      </p:sp>
      <p:sp>
        <p:nvSpPr>
          <p:cNvPr id="169" name="TextBox 168"/>
          <p:cNvSpPr txBox="1"/>
          <p:nvPr/>
        </p:nvSpPr>
        <p:spPr>
          <a:xfrm>
            <a:off x="7541602" y="3666114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2</a:t>
            </a:r>
            <a:endParaRPr lang="ko-KR" altLang="en-US" sz="1200" dirty="0"/>
          </a:p>
        </p:txBody>
      </p:sp>
      <p:sp>
        <p:nvSpPr>
          <p:cNvPr id="170" name="직사각형 169"/>
          <p:cNvSpPr/>
          <p:nvPr/>
        </p:nvSpPr>
        <p:spPr>
          <a:xfrm>
            <a:off x="8629309" y="238676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1" name="직사각형 170"/>
          <p:cNvSpPr/>
          <p:nvPr/>
        </p:nvSpPr>
        <p:spPr>
          <a:xfrm>
            <a:off x="4946650" y="3666114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2" name="직사각형 171"/>
          <p:cNvSpPr/>
          <p:nvPr/>
        </p:nvSpPr>
        <p:spPr>
          <a:xfrm>
            <a:off x="8629309" y="3666114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836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3848100" cy="4351338"/>
          </a:xfrm>
        </p:spPr>
        <p:txBody>
          <a:bodyPr>
            <a:normAutofit/>
          </a:bodyPr>
          <a:lstStyle/>
          <a:p>
            <a:r>
              <a:rPr lang="en-US" altLang="ko-KR" sz="1600" dirty="0"/>
              <a:t>Proc 1 reads Page 0</a:t>
            </a:r>
          </a:p>
          <a:p>
            <a:r>
              <a:rPr lang="en-US" altLang="ko-KR" sz="1600" dirty="0"/>
              <a:t>Proc 0 writes Page 0</a:t>
            </a:r>
          </a:p>
          <a:p>
            <a:r>
              <a:rPr lang="en-US" altLang="ko-KR" sz="1600" dirty="0"/>
              <a:t>Proc 1 writes Page 0</a:t>
            </a:r>
          </a:p>
          <a:p>
            <a:r>
              <a:rPr lang="en-US" altLang="ko-KR" sz="1600" dirty="0"/>
              <a:t>Proc 2 reads Page 0</a:t>
            </a:r>
          </a:p>
          <a:p>
            <a:r>
              <a:rPr lang="en-US" altLang="ko-KR" sz="1600" dirty="0"/>
              <a:t>Proc 0 writes Page 0</a:t>
            </a:r>
          </a:p>
          <a:p>
            <a:r>
              <a:rPr lang="en-US" altLang="ko-KR" sz="1600" dirty="0"/>
              <a:t>Barrier</a:t>
            </a:r>
          </a:p>
          <a:p>
            <a:r>
              <a:rPr lang="en-US" altLang="ko-KR" sz="1600" dirty="0"/>
              <a:t>Proc 3 reads Page 0</a:t>
            </a:r>
          </a:p>
          <a:p>
            <a:endParaRPr lang="ko-KR" altLang="en-US" sz="1600" dirty="0"/>
          </a:p>
        </p:txBody>
      </p:sp>
      <p:sp>
        <p:nvSpPr>
          <p:cNvPr id="29" name="직사각형 28"/>
          <p:cNvSpPr/>
          <p:nvPr/>
        </p:nvSpPr>
        <p:spPr>
          <a:xfrm>
            <a:off x="5936848" y="2264772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5936847" y="2515580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5937374" y="2766388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5936847" y="3017196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5549514" y="30557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5969457" y="30557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5969457" y="53841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5969457" y="77125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5969457" y="100409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5549514" y="124022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R 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5969457" y="124022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5969457" y="147306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5969457" y="170590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5969457" y="193874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5936848" y="5675347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5936847" y="5926155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5937374" y="6176963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5936847" y="6427771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5549514" y="371614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9" name="직사각형 68"/>
          <p:cNvSpPr/>
          <p:nvPr/>
        </p:nvSpPr>
        <p:spPr>
          <a:xfrm>
            <a:off x="5969457" y="371614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5969457" y="394898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5969457" y="418182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5969457" y="441466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5549514" y="465079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74" name="직사각형 73"/>
          <p:cNvSpPr/>
          <p:nvPr/>
        </p:nvSpPr>
        <p:spPr>
          <a:xfrm>
            <a:off x="5969457" y="465079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5969457" y="488363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5969457" y="511647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5969457" y="534931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9631263" y="2264772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9631262" y="2515580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9631789" y="2766388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9631262" y="3017196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9243929" y="30557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85" name="직사각형 84"/>
          <p:cNvSpPr/>
          <p:nvPr/>
        </p:nvSpPr>
        <p:spPr>
          <a:xfrm>
            <a:off x="9663872" y="30557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9663872" y="53841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9663872" y="77125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9663872" y="100409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9243929" y="1240222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90" name="직사각형 89"/>
          <p:cNvSpPr/>
          <p:nvPr/>
        </p:nvSpPr>
        <p:spPr>
          <a:xfrm>
            <a:off x="9663872" y="124022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9663872" y="147306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9663872" y="1705902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9663872" y="1938741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9631263" y="5675347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0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9631262" y="5926155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9631789" y="6176963"/>
            <a:ext cx="265573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9631262" y="6427771"/>
            <a:ext cx="266100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9243929" y="371614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P0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01" name="직사각형 100"/>
          <p:cNvSpPr/>
          <p:nvPr/>
        </p:nvSpPr>
        <p:spPr>
          <a:xfrm>
            <a:off x="9663872" y="371614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9663872" y="394898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9663872" y="418182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9663872" y="441466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9243929" y="4650797"/>
            <a:ext cx="419943" cy="93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P1</a:t>
            </a:r>
          </a:p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I</a:t>
            </a:r>
          </a:p>
          <a:p>
            <a:pPr algn="ctr"/>
            <a:endParaRPr lang="en-US" altLang="ko-KR" sz="1500" dirty="0">
              <a:solidFill>
                <a:schemeClr val="tx1"/>
              </a:solidFill>
            </a:endParaRPr>
          </a:p>
        </p:txBody>
      </p:sp>
      <p:sp>
        <p:nvSpPr>
          <p:cNvPr id="106" name="직사각형 105"/>
          <p:cNvSpPr/>
          <p:nvPr/>
        </p:nvSpPr>
        <p:spPr>
          <a:xfrm>
            <a:off x="9663872" y="465079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0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9663872" y="488363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1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9663872" y="5116477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2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9663872" y="5349316"/>
            <a:ext cx="232840" cy="232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>
                <a:solidFill>
                  <a:schemeClr val="tx1"/>
                </a:solidFill>
              </a:rPr>
              <a:t>3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053552" y="2258746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&lt;1,1,1,1&gt;</a:t>
            </a:r>
            <a:endParaRPr lang="ko-KR" altLang="en-US" sz="1200" dirty="0"/>
          </a:p>
        </p:txBody>
      </p:sp>
      <p:sp>
        <p:nvSpPr>
          <p:cNvPr id="118" name="TextBox 117"/>
          <p:cNvSpPr txBox="1"/>
          <p:nvPr/>
        </p:nvSpPr>
        <p:spPr>
          <a:xfrm>
            <a:off x="1348353" y="4316257"/>
            <a:ext cx="2660793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Garbage collector is triggered</a:t>
            </a:r>
            <a:br>
              <a:rPr lang="en-US" altLang="ko-KR" sz="1400" dirty="0"/>
            </a:br>
            <a:r>
              <a:rPr lang="en-US" altLang="ko-KR" sz="1400" dirty="0"/>
              <a:t>when available memory is low</a:t>
            </a:r>
          </a:p>
          <a:p>
            <a:endParaRPr lang="en-US" altLang="ko-KR" sz="1400" dirty="0"/>
          </a:p>
          <a:p>
            <a:r>
              <a:rPr lang="en-US" altLang="ko-KR" sz="1400" dirty="0"/>
              <a:t>Garbage collector </a:t>
            </a:r>
            <a:br>
              <a:rPr lang="en-US" altLang="ko-KR" sz="1400" dirty="0"/>
            </a:br>
            <a:r>
              <a:rPr lang="en-US" altLang="ko-KR" sz="1400" dirty="0"/>
              <a:t>removes unnecessary data</a:t>
            </a:r>
          </a:p>
          <a:p>
            <a:endParaRPr lang="en-US" altLang="ko-KR" sz="1400" dirty="0"/>
          </a:p>
          <a:p>
            <a:endParaRPr lang="en-US" altLang="ko-KR" sz="1400" dirty="0"/>
          </a:p>
        </p:txBody>
      </p:sp>
      <p:sp>
        <p:nvSpPr>
          <p:cNvPr id="125" name="직사각형 124"/>
          <p:cNvSpPr/>
          <p:nvPr/>
        </p:nvSpPr>
        <p:spPr>
          <a:xfrm>
            <a:off x="5016499" y="1232616"/>
            <a:ext cx="457200" cy="46567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6" name="직사각형 125"/>
          <p:cNvSpPr/>
          <p:nvPr/>
        </p:nvSpPr>
        <p:spPr>
          <a:xfrm>
            <a:off x="6306508" y="2264772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6306508" y="2516560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8" name="직사각형 127"/>
          <p:cNvSpPr/>
          <p:nvPr/>
        </p:nvSpPr>
        <p:spPr>
          <a:xfrm>
            <a:off x="6306508" y="2766388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6306508" y="3016216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1" name="직사각형 130"/>
          <p:cNvSpPr/>
          <p:nvPr/>
        </p:nvSpPr>
        <p:spPr>
          <a:xfrm>
            <a:off x="10002577" y="2264772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2" name="직사각형 131"/>
          <p:cNvSpPr/>
          <p:nvPr/>
        </p:nvSpPr>
        <p:spPr>
          <a:xfrm>
            <a:off x="10002577" y="2516560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10002577" y="2766388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10002577" y="3016216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5" name="직사각형 134"/>
          <p:cNvSpPr/>
          <p:nvPr/>
        </p:nvSpPr>
        <p:spPr>
          <a:xfrm>
            <a:off x="10002577" y="5676327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6" name="직사각형 135"/>
          <p:cNvSpPr/>
          <p:nvPr/>
        </p:nvSpPr>
        <p:spPr>
          <a:xfrm>
            <a:off x="10002577" y="5928115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7" name="직사각형 136"/>
          <p:cNvSpPr/>
          <p:nvPr/>
        </p:nvSpPr>
        <p:spPr>
          <a:xfrm>
            <a:off x="10002577" y="6177943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10002577" y="6427771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6306508" y="5676327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6306508" y="5928115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6306508" y="6177943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6306508" y="6427771"/>
            <a:ext cx="964241" cy="2508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&lt;1,1,1,1&gt;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19" name="직사각형 118"/>
          <p:cNvSpPr/>
          <p:nvPr/>
        </p:nvSpPr>
        <p:spPr>
          <a:xfrm>
            <a:off x="8685752" y="3716147"/>
            <a:ext cx="457200" cy="465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3" name="직사각형 142"/>
          <p:cNvSpPr/>
          <p:nvPr/>
        </p:nvSpPr>
        <p:spPr>
          <a:xfrm>
            <a:off x="8685752" y="3710341"/>
            <a:ext cx="227977" cy="13964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4" name="직사각형 143"/>
          <p:cNvSpPr/>
          <p:nvPr/>
        </p:nvSpPr>
        <p:spPr>
          <a:xfrm>
            <a:off x="8685752" y="3847634"/>
            <a:ext cx="227977" cy="13964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5" name="직사각형 144"/>
          <p:cNvSpPr/>
          <p:nvPr/>
        </p:nvSpPr>
        <p:spPr>
          <a:xfrm>
            <a:off x="8916684" y="4037032"/>
            <a:ext cx="227977" cy="13964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6" name="TextBox 145"/>
          <p:cNvSpPr txBox="1"/>
          <p:nvPr/>
        </p:nvSpPr>
        <p:spPr>
          <a:xfrm>
            <a:off x="8685752" y="2258746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&lt;1,1,1,1&gt;</a:t>
            </a:r>
            <a:endParaRPr lang="ko-KR" altLang="en-US" sz="1200" dirty="0"/>
          </a:p>
        </p:txBody>
      </p:sp>
      <p:sp>
        <p:nvSpPr>
          <p:cNvPr id="147" name="TextBox 146"/>
          <p:cNvSpPr txBox="1"/>
          <p:nvPr/>
        </p:nvSpPr>
        <p:spPr>
          <a:xfrm>
            <a:off x="8685752" y="5675347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&lt;1,1,1,1&gt;</a:t>
            </a:r>
            <a:endParaRPr lang="ko-KR" altLang="en-US" sz="1200" dirty="0"/>
          </a:p>
        </p:txBody>
      </p:sp>
      <p:sp>
        <p:nvSpPr>
          <p:cNvPr id="148" name="TextBox 147"/>
          <p:cNvSpPr txBox="1"/>
          <p:nvPr/>
        </p:nvSpPr>
        <p:spPr>
          <a:xfrm>
            <a:off x="5016499" y="5675347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&lt;1,1,1,1&gt;</a:t>
            </a:r>
            <a:endParaRPr lang="ko-KR" altLang="en-US" sz="1200" dirty="0"/>
          </a:p>
        </p:txBody>
      </p:sp>
      <p:sp>
        <p:nvSpPr>
          <p:cNvPr id="94" name="직사각형 93"/>
          <p:cNvSpPr/>
          <p:nvPr/>
        </p:nvSpPr>
        <p:spPr>
          <a:xfrm>
            <a:off x="4946650" y="238676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" name="TextBox 98"/>
          <p:cNvSpPr txBox="1"/>
          <p:nvPr/>
        </p:nvSpPr>
        <p:spPr>
          <a:xfrm>
            <a:off x="7541602" y="241935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0</a:t>
            </a:r>
            <a:endParaRPr lang="ko-KR" altLang="en-US" sz="1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11224982" y="241935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1</a:t>
            </a:r>
            <a:endParaRPr lang="ko-KR" altLang="en-US" sz="1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11224982" y="3666114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3</a:t>
            </a:r>
            <a:endParaRPr lang="ko-KR" altLang="en-US" sz="1200" dirty="0"/>
          </a:p>
        </p:txBody>
      </p:sp>
      <p:sp>
        <p:nvSpPr>
          <p:cNvPr id="113" name="TextBox 112"/>
          <p:cNvSpPr txBox="1"/>
          <p:nvPr/>
        </p:nvSpPr>
        <p:spPr>
          <a:xfrm>
            <a:off x="7541602" y="3666114"/>
            <a:ext cx="846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Process 2</a:t>
            </a:r>
            <a:endParaRPr lang="ko-KR" altLang="en-US" sz="1200" dirty="0"/>
          </a:p>
        </p:txBody>
      </p:sp>
      <p:sp>
        <p:nvSpPr>
          <p:cNvPr id="114" name="직사각형 113"/>
          <p:cNvSpPr/>
          <p:nvPr/>
        </p:nvSpPr>
        <p:spPr>
          <a:xfrm>
            <a:off x="8629309" y="238676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5" name="직사각형 114"/>
          <p:cNvSpPr/>
          <p:nvPr/>
        </p:nvSpPr>
        <p:spPr>
          <a:xfrm>
            <a:off x="4946650" y="3666114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직사각형 115"/>
          <p:cNvSpPr/>
          <p:nvPr/>
        </p:nvSpPr>
        <p:spPr>
          <a:xfrm>
            <a:off x="8629309" y="3666114"/>
            <a:ext cx="3441802" cy="3117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596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Implementation Details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Interval Creation</a:t>
            </a:r>
          </a:p>
          <a:p>
            <a:pPr lvl="1"/>
            <a:r>
              <a:rPr lang="en-US" altLang="ko-KR" dirty="0"/>
              <a:t>Logically a new interval begins at each release and acquire</a:t>
            </a:r>
          </a:p>
          <a:p>
            <a:pPr lvl="1"/>
            <a:r>
              <a:rPr lang="en-US" altLang="ko-KR" dirty="0"/>
              <a:t>Practically interval creation is postponed until the communication occur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Diff creation</a:t>
            </a:r>
          </a:p>
          <a:p>
            <a:pPr lvl="1"/>
            <a:r>
              <a:rPr lang="en-US" altLang="ko-KR" dirty="0"/>
              <a:t>Lazy diff creation</a:t>
            </a:r>
          </a:p>
          <a:p>
            <a:pPr lvl="2"/>
            <a:r>
              <a:rPr lang="en-US" altLang="ko-KR" dirty="0"/>
              <a:t>Page is writable until a diff request or a write notice arrives for the page</a:t>
            </a:r>
          </a:p>
          <a:p>
            <a:pPr lvl="2"/>
            <a:r>
              <a:rPr lang="en-US" altLang="ko-KR" dirty="0"/>
              <a:t>At that time, the actual diff is created, the page is read protected, and the twin is discarded</a:t>
            </a:r>
          </a:p>
          <a:p>
            <a:pPr lvl="2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537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Implementation Details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Lock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sz="2400" dirty="0"/>
              <a:t>A statically assigned manager</a:t>
            </a:r>
          </a:p>
          <a:p>
            <a:r>
              <a:rPr lang="en-US" altLang="ko-KR" sz="2400" dirty="0"/>
              <a:t>acquired round-robin fashion</a:t>
            </a:r>
          </a:p>
          <a:p>
            <a:r>
              <a:rPr lang="en-US" altLang="ko-KR" sz="2400" dirty="0"/>
              <a:t>Releaser informs the synchronization information</a:t>
            </a:r>
          </a:p>
          <a:p>
            <a:pPr lvl="1"/>
            <a:r>
              <a:rPr lang="en-US" altLang="ko-KR" sz="2000" dirty="0"/>
              <a:t>Processor id</a:t>
            </a:r>
          </a:p>
          <a:p>
            <a:pPr lvl="1"/>
            <a:r>
              <a:rPr lang="en-US" altLang="ko-KR" sz="2000" dirty="0"/>
              <a:t>Vector timestamp</a:t>
            </a:r>
          </a:p>
          <a:p>
            <a:pPr lvl="1"/>
            <a:r>
              <a:rPr lang="en-US" altLang="ko-KR" sz="2000" dirty="0"/>
              <a:t>All write notices</a:t>
            </a:r>
          </a:p>
          <a:p>
            <a:r>
              <a:rPr lang="en-US" altLang="ko-KR" sz="2400" dirty="0"/>
              <a:t>Acquirer incorporates this information into its own data structure</a:t>
            </a:r>
          </a:p>
          <a:p>
            <a:pPr lvl="1"/>
            <a:r>
              <a:rPr lang="en-US" altLang="ko-KR" sz="2000" dirty="0"/>
              <a:t>Append interval record</a:t>
            </a:r>
          </a:p>
          <a:p>
            <a:pPr lvl="1"/>
            <a:r>
              <a:rPr lang="en-US" altLang="ko-KR" sz="2000" dirty="0"/>
              <a:t>Append write-notice and update pointers</a:t>
            </a:r>
          </a:p>
          <a:p>
            <a:endParaRPr lang="en-US" altLang="ko-KR" sz="2400" dirty="0"/>
          </a:p>
          <a:p>
            <a:endParaRPr lang="ko-KR" altLang="en-US" sz="2400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ko-KR" dirty="0"/>
              <a:t>Barrier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sz="2400" dirty="0"/>
              <a:t>A centralized manager</a:t>
            </a:r>
          </a:p>
          <a:p>
            <a:r>
              <a:rPr lang="en-US" altLang="ko-KR" sz="2400" dirty="0"/>
              <a:t>All clients informs its vector timestamp and intervals between the manager’s last timestamp and its own time stamp</a:t>
            </a:r>
          </a:p>
          <a:p>
            <a:r>
              <a:rPr lang="en-US" altLang="ko-KR" sz="2400" dirty="0"/>
              <a:t>After gathering all synchronization information, the manager informs all clients of all intervals between their time stamp and its current stamp </a:t>
            </a:r>
          </a:p>
          <a:p>
            <a:r>
              <a:rPr lang="en-US" altLang="ko-KR" sz="2400" dirty="0"/>
              <a:t>The clients incorporates this information into its own data structure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1815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Implementation Details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Access Misses</a:t>
            </a:r>
          </a:p>
          <a:p>
            <a:pPr lvl="1"/>
            <a:r>
              <a:rPr lang="en-US" altLang="ko-KR" dirty="0"/>
              <a:t>Initially assumed that process 0 has the page</a:t>
            </a:r>
          </a:p>
          <a:p>
            <a:pPr lvl="1"/>
            <a:r>
              <a:rPr lang="en-US" altLang="ko-KR" dirty="0"/>
              <a:t>If there are some write notices</a:t>
            </a:r>
          </a:p>
          <a:p>
            <a:pPr lvl="2"/>
            <a:r>
              <a:rPr lang="en-US" altLang="ko-KR" dirty="0"/>
              <a:t>Gather the write notices which have larger timestamp</a:t>
            </a:r>
          </a:p>
          <a:p>
            <a:pPr lvl="2"/>
            <a:r>
              <a:rPr lang="en-US" altLang="ko-KR" dirty="0"/>
              <a:t>Sending query to the diffs in parallel</a:t>
            </a:r>
          </a:p>
          <a:p>
            <a:pPr lvl="2"/>
            <a:r>
              <a:rPr lang="en-US" altLang="ko-KR" dirty="0"/>
              <a:t>Merge the query into the page</a:t>
            </a:r>
          </a:p>
          <a:p>
            <a:pPr lvl="2"/>
            <a:endParaRPr lang="en-US" altLang="ko-KR" dirty="0"/>
          </a:p>
          <a:p>
            <a:r>
              <a:rPr lang="en-US" altLang="ko-KR" dirty="0"/>
              <a:t>Garbage collection</a:t>
            </a:r>
          </a:p>
          <a:p>
            <a:pPr lvl="1"/>
            <a:r>
              <a:rPr lang="en-US" altLang="ko-KR" dirty="0"/>
              <a:t>Discards unnecessary data</a:t>
            </a:r>
          </a:p>
          <a:p>
            <a:pPr lvl="1"/>
            <a:r>
              <a:rPr lang="en-US" altLang="ko-KR" dirty="0"/>
              <a:t>Triggered when the available storage is dropped below a threshold</a:t>
            </a:r>
          </a:p>
          <a:p>
            <a:pPr lvl="1"/>
            <a:endParaRPr lang="en-US" altLang="ko-KR" dirty="0"/>
          </a:p>
          <a:p>
            <a:r>
              <a:rPr lang="en-US" altLang="ko-KR" dirty="0" err="1"/>
              <a:t>TreadMarks</a:t>
            </a:r>
            <a:r>
              <a:rPr lang="en-US" altLang="ko-KR" dirty="0"/>
              <a:t> relies on Unix standard</a:t>
            </a:r>
          </a:p>
          <a:p>
            <a:pPr marL="914400" lvl="2" indent="0">
              <a:buNone/>
            </a:pPr>
            <a:endParaRPr lang="en-US" altLang="ko-KR" dirty="0"/>
          </a:p>
          <a:p>
            <a:pPr lvl="2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484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Contents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Overview</a:t>
            </a:r>
          </a:p>
          <a:p>
            <a:r>
              <a:rPr lang="en-US" altLang="ko-KR" dirty="0"/>
              <a:t>Preliminaries: why</a:t>
            </a:r>
          </a:p>
          <a:p>
            <a:r>
              <a:rPr lang="en-US" altLang="ko-KR" dirty="0"/>
              <a:t>Implementations: how</a:t>
            </a:r>
          </a:p>
          <a:p>
            <a:r>
              <a:rPr lang="en-US" altLang="ko-KR" dirty="0"/>
              <a:t>Experiments</a:t>
            </a:r>
          </a:p>
          <a:p>
            <a:pPr lvl="1"/>
            <a:r>
              <a:rPr lang="en-US" altLang="ko-KR" dirty="0"/>
              <a:t>Environment</a:t>
            </a:r>
          </a:p>
          <a:p>
            <a:pPr lvl="1"/>
            <a:r>
              <a:rPr lang="en-US" altLang="ko-KR" dirty="0"/>
              <a:t>Basic Operations Costs</a:t>
            </a:r>
          </a:p>
          <a:p>
            <a:pPr lvl="1"/>
            <a:r>
              <a:rPr lang="en-US" altLang="ko-KR" dirty="0"/>
              <a:t>Applications</a:t>
            </a:r>
          </a:p>
          <a:p>
            <a:pPr lvl="1"/>
            <a:r>
              <a:rPr lang="en-US" altLang="ko-KR" dirty="0"/>
              <a:t>Results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8465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Results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altLang="ko-KR" dirty="0"/>
                  <a:t>Environment</a:t>
                </a:r>
              </a:p>
              <a:p>
                <a:pPr lvl="1"/>
                <a:r>
                  <a:rPr lang="en-US" altLang="ko-KR" dirty="0"/>
                  <a:t>8 DECstation-5000/240 running Ultrix V4.3</a:t>
                </a:r>
              </a:p>
              <a:p>
                <a:pPr lvl="1"/>
                <a:r>
                  <a:rPr lang="en-US" altLang="ko-KR" dirty="0"/>
                  <a:t>100 </a:t>
                </a:r>
                <a:r>
                  <a:rPr lang="en-US" altLang="ko-KR" dirty="0" err="1"/>
                  <a:t>Mbps</a:t>
                </a:r>
                <a:r>
                  <a:rPr lang="en-US" altLang="ko-KR" dirty="0"/>
                  <a:t> ATM Lan + 10 </a:t>
                </a:r>
                <a:r>
                  <a:rPr lang="en-US" altLang="ko-KR" dirty="0" err="1"/>
                  <a:t>Mbps</a:t>
                </a:r>
                <a:r>
                  <a:rPr lang="en-US" altLang="ko-KR" dirty="0"/>
                  <a:t> Ethernet</a:t>
                </a:r>
              </a:p>
              <a:p>
                <a:endParaRPr lang="en-US" altLang="ko-KR" dirty="0"/>
              </a:p>
              <a:p>
                <a:r>
                  <a:rPr lang="en-US" altLang="ko-KR" dirty="0"/>
                  <a:t>Base Operation Costs</a:t>
                </a:r>
              </a:p>
              <a:p>
                <a:pPr lvl="1"/>
                <a:r>
                  <a:rPr lang="en-US" altLang="ko-KR" dirty="0"/>
                  <a:t>The minimum roundtrip time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</a:rPr>
                      <m:t> 500 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US" altLang="ko-KR" dirty="0"/>
              </a:p>
              <a:p>
                <a:pPr lvl="1"/>
                <a:r>
                  <a:rPr lang="en-US" altLang="ko-KR" dirty="0"/>
                  <a:t>Using signal handler, the time is increases to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670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US" altLang="ko-KR" dirty="0"/>
              </a:p>
              <a:p>
                <a:pPr lvl="1"/>
                <a:endParaRPr lang="en-US" altLang="ko-KR" dirty="0"/>
              </a:p>
              <a:p>
                <a:pPr lvl="1"/>
                <a:r>
                  <a:rPr lang="en-US" altLang="ko-KR" dirty="0"/>
                  <a:t>Remotely acquire a free lock</a:t>
                </a:r>
              </a:p>
              <a:p>
                <a:pPr lvl="2"/>
                <a:r>
                  <a:rPr lang="en-US" altLang="ko-KR" dirty="0"/>
                  <a:t>The manager hold last lock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827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ko-KR" dirty="0"/>
                  <a:t>, otherwise </a:t>
                </a:r>
                <a14:m>
                  <m:oMath xmlns:m="http://schemas.openxmlformats.org/officeDocument/2006/math"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1149 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ko-KR" altLang="en-US" dirty="0"/>
              </a:p>
              <a:p>
                <a:pPr lvl="2"/>
                <a:endParaRPr lang="en-US" altLang="ko-KR" dirty="0"/>
              </a:p>
              <a:p>
                <a:pPr lvl="1"/>
                <a:r>
                  <a:rPr lang="en-US" altLang="ko-KR" dirty="0"/>
                  <a:t>The minimum time of 8 processor barrier </a:t>
                </a:r>
                <a14:m>
                  <m:oMath xmlns:m="http://schemas.openxmlformats.org/officeDocument/2006/math">
                    <m:r>
                      <a:rPr lang="en-US" altLang="ko-KR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ko-KR" b="0" i="0" dirty="0" smtClean="0">
                        <a:latin typeface="Cambria Math" panose="02040503050406030204" pitchFamily="18" charset="0"/>
                      </a:rPr>
                      <m:t>186</m:t>
                    </m:r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ko-KR" altLang="en-US" dirty="0"/>
              </a:p>
              <a:p>
                <a:pPr lvl="1"/>
                <a:endParaRPr lang="en-US" altLang="ko-KR" dirty="0"/>
              </a:p>
              <a:p>
                <a:pPr lvl="1"/>
                <a:endParaRPr lang="en-US" altLang="ko-KR" dirty="0"/>
              </a:p>
              <a:p>
                <a:pPr lvl="2"/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08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612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Experiments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Applications</a:t>
            </a:r>
          </a:p>
          <a:p>
            <a:pPr lvl="1"/>
            <a:r>
              <a:rPr lang="en-US" altLang="ko-KR" dirty="0"/>
              <a:t>Water – molecular dynamics simulation, 343 molecules for 5 steps</a:t>
            </a:r>
          </a:p>
          <a:p>
            <a:pPr lvl="1"/>
            <a:r>
              <a:rPr lang="en-US" altLang="ko-KR" dirty="0"/>
              <a:t>Jacobi – Success Over-Relaxation with a grid of 2000 by 1000 elements</a:t>
            </a:r>
          </a:p>
          <a:p>
            <a:pPr lvl="1"/>
            <a:r>
              <a:rPr lang="en-US" altLang="ko-KR" dirty="0"/>
              <a:t>TSP – branch &amp; bound algorithm to solve the traveling sales man problem for a 19 cities</a:t>
            </a:r>
          </a:p>
          <a:p>
            <a:pPr lvl="1"/>
            <a:r>
              <a:rPr lang="en-US" altLang="ko-KR" dirty="0"/>
              <a:t>Quicksort – sort an array of 256K integers. Using bubble sort to sort subarray of less than 1K elements</a:t>
            </a:r>
          </a:p>
          <a:p>
            <a:pPr lvl="1"/>
            <a:r>
              <a:rPr lang="en-US" altLang="ko-KR" dirty="0"/>
              <a:t>ILINK – genetic linkage analysis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6756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4598" y="3657517"/>
            <a:ext cx="6779201" cy="2519445"/>
          </a:xfrm>
        </p:spPr>
        <p:txBody>
          <a:bodyPr>
            <a:normAutofit fontScale="62500" lnSpcReduction="20000"/>
          </a:bodyPr>
          <a:lstStyle/>
          <a:p>
            <a:r>
              <a:rPr lang="en-US" altLang="ko-KR" dirty="0"/>
              <a:t>Jacobi &amp; TSP</a:t>
            </a:r>
          </a:p>
          <a:p>
            <a:pPr lvl="1"/>
            <a:r>
              <a:rPr lang="en-US" altLang="ko-KR" dirty="0"/>
              <a:t>High computation per communication</a:t>
            </a:r>
          </a:p>
          <a:p>
            <a:pPr lvl="1"/>
            <a:r>
              <a:rPr lang="en-US" altLang="ko-KR" dirty="0"/>
              <a:t>Small # of messages</a:t>
            </a:r>
          </a:p>
          <a:p>
            <a:r>
              <a:rPr lang="en-US" altLang="ko-KR" dirty="0"/>
              <a:t>Quicksort	</a:t>
            </a:r>
          </a:p>
          <a:p>
            <a:pPr lvl="1"/>
            <a:r>
              <a:rPr lang="en-US" altLang="ko-KR" dirty="0"/>
              <a:t>Twice larger massages and data per second than Jacobi’s </a:t>
            </a:r>
          </a:p>
          <a:p>
            <a:r>
              <a:rPr lang="en-US" altLang="ko-KR" dirty="0"/>
              <a:t>ILINK</a:t>
            </a:r>
          </a:p>
          <a:p>
            <a:pPr lvl="1"/>
            <a:r>
              <a:rPr lang="en-US" altLang="ko-KR" dirty="0"/>
              <a:t>Inherent load balancing problem</a:t>
            </a:r>
          </a:p>
          <a:p>
            <a:r>
              <a:rPr lang="en-US" altLang="ko-KR" dirty="0"/>
              <a:t>Water</a:t>
            </a:r>
          </a:p>
          <a:p>
            <a:pPr lvl="1"/>
            <a:r>
              <a:rPr lang="en-US" altLang="ko-KR" dirty="0"/>
              <a:t>High communication and synchronization rate (582 </a:t>
            </a:r>
            <a:r>
              <a:rPr lang="en-US" altLang="ko-KR" dirty="0" err="1"/>
              <a:t>lockssec</a:t>
            </a:r>
            <a:r>
              <a:rPr lang="en-US" altLang="ko-KR" dirty="0"/>
              <a:t>)</a:t>
            </a:r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483" y="1825625"/>
            <a:ext cx="3327116" cy="4331814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3880" y="1825625"/>
            <a:ext cx="5694997" cy="17848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1516" y="6123099"/>
            <a:ext cx="2619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Speed up obtained on </a:t>
            </a:r>
            <a:r>
              <a:rPr lang="en-US" altLang="ko-KR" sz="1200" dirty="0" err="1"/>
              <a:t>TreadMarks</a:t>
            </a:r>
            <a:endParaRPr lang="ko-KR" alt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643792" y="1552188"/>
            <a:ext cx="4375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Execution Statistics for an 8-Processor Run on </a:t>
            </a:r>
            <a:r>
              <a:rPr lang="en-US" altLang="ko-KR" sz="1200" dirty="0" err="1"/>
              <a:t>TreadMarks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68155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1825625"/>
            <a:ext cx="3505200" cy="3760899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399" y="1825624"/>
            <a:ext cx="3505200" cy="3760899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8597" y="1825623"/>
            <a:ext cx="3505200" cy="376089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31010" y="5586524"/>
            <a:ext cx="2919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err="1"/>
              <a:t>TreadMarks</a:t>
            </a:r>
            <a:r>
              <a:rPr lang="en-US" altLang="ko-KR" sz="1200" dirty="0"/>
              <a:t> Execution Time Breakdown</a:t>
            </a:r>
            <a:endParaRPr lang="ko-KR" alt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5064082" y="5582961"/>
            <a:ext cx="2063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Unix Overhead Breakdown</a:t>
            </a:r>
            <a:endParaRPr lang="ko-KR" alt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8334407" y="5582957"/>
            <a:ext cx="2533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err="1"/>
              <a:t>TreadMarks</a:t>
            </a:r>
            <a:r>
              <a:rPr lang="en-US" altLang="ko-KR" sz="1200" dirty="0"/>
              <a:t> Overhead Breakdown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12714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Cluster of Workstations vs. Supercomputers</a:t>
            </a:r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3657600" y="561846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/>
              <a:t>[Kleinrock85] L. </a:t>
            </a:r>
            <a:r>
              <a:rPr lang="en-US" altLang="ko-KR" dirty="0" err="1"/>
              <a:t>Kleinrock</a:t>
            </a:r>
            <a:r>
              <a:rPr lang="en-US" altLang="ko-KR" dirty="0"/>
              <a:t>, "</a:t>
            </a:r>
            <a:r>
              <a:rPr lang="en-US" altLang="ko-KR" dirty="0">
                <a:hlinkClick r:id="rId2" invalidUrl="http://dcslab.snu.ac.kr/courses/dip2016f/Papers/Fund_02_Distributed_Systems_L. Kleinrock.pdf" action="ppaction://hlinkfile" tooltip="Distributed Systems"/>
              </a:rPr>
              <a:t>Distributed Systems</a:t>
            </a:r>
            <a:r>
              <a:rPr lang="en-US" altLang="ko-KR" dirty="0"/>
              <a:t>," Communications of the ACM (CACM) Vol. 28, No.11, November 1985, pp. 1200-1213 </a:t>
            </a:r>
            <a:endParaRPr lang="ko-KR" alt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686" y="2144002"/>
            <a:ext cx="5743575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1776663" y="5629739"/>
            <a:ext cx="8638674" cy="85056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en-US" altLang="ko-KR" sz="2400" b="1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low-cost entry into parallel computing arena</a:t>
            </a:r>
          </a:p>
          <a:p>
            <a:pPr marL="285750" indent="-285750" algn="ctr">
              <a:buFontTx/>
              <a:buChar char="-"/>
            </a:pPr>
            <a:r>
              <a:rPr lang="en-US" altLang="ko-KR" sz="2400" b="1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No special HW is required</a:t>
            </a:r>
            <a:endParaRPr lang="ko-KR" altLang="en-US" sz="2400" b="1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30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Results</a:t>
            </a:r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0601" y="2310688"/>
            <a:ext cx="2890895" cy="31017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61232" y="5412469"/>
            <a:ext cx="1929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Execution time for Water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77199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Results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9221" y="211600"/>
            <a:ext cx="6035210" cy="6526210"/>
          </a:xfrm>
          <a:prstGeom prst="rect">
            <a:avLst/>
          </a:prstGeom>
        </p:spPr>
      </p:pic>
      <p:sp>
        <p:nvSpPr>
          <p:cNvPr id="5" name="타원 4"/>
          <p:cNvSpPr/>
          <p:nvPr/>
        </p:nvSpPr>
        <p:spPr>
          <a:xfrm>
            <a:off x="7146759" y="365125"/>
            <a:ext cx="493294" cy="477086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6384759" y="1328277"/>
            <a:ext cx="493294" cy="477086"/>
          </a:xfrm>
          <a:prstGeom prst="ellipse">
            <a:avLst/>
          </a:prstGeom>
          <a:noFill/>
          <a:ln w="38100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7535780" y="757193"/>
            <a:ext cx="493294" cy="477086"/>
          </a:xfrm>
          <a:prstGeom prst="ellipse">
            <a:avLst/>
          </a:prstGeom>
          <a:noFill/>
          <a:ln w="38100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2379060" y="5567775"/>
            <a:ext cx="283890" cy="274562"/>
          </a:xfrm>
          <a:prstGeom prst="ellipse">
            <a:avLst/>
          </a:prstGeom>
          <a:noFill/>
          <a:ln w="38100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723372" y="5520390"/>
            <a:ext cx="1734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Lazy &gt;&gt; Eager</a:t>
            </a:r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2379060" y="5982055"/>
            <a:ext cx="283890" cy="274562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723372" y="5934670"/>
            <a:ext cx="29932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Lazy &lt; Eager</a:t>
            </a:r>
          </a:p>
          <a:p>
            <a:pPr marL="108000"/>
            <a:r>
              <a:rPr lang="en-US" altLang="ko-KR" i="1" dirty="0" smtClean="0"/>
              <a:t>Branch and Bound is not properly labeled program</a:t>
            </a:r>
            <a:endParaRPr lang="ko-KR" altLang="en-US" i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직사각형 6"/>
              <p:cNvSpPr/>
              <p:nvPr/>
            </p:nvSpPr>
            <p:spPr>
              <a:xfrm>
                <a:off x="565483" y="2218877"/>
                <a:ext cx="4981074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ko-KR" sz="1400" dirty="0" smtClean="0"/>
                  <a:t>[Distributed Shared Memory: Concepts and Systems,</a:t>
                </a:r>
              </a:p>
              <a:p>
                <a:r>
                  <a:rPr lang="en-US" altLang="ko-KR" sz="1400" dirty="0" err="1"/>
                  <a:t>Jelica</a:t>
                </a:r>
                <a:r>
                  <a:rPr lang="en-US" altLang="ko-KR" sz="1400" dirty="0"/>
                  <a:t> </a:t>
                </a:r>
                <a:r>
                  <a:rPr lang="en-US" altLang="ko-KR" sz="1400" dirty="0" err="1"/>
                  <a:t>Protic,Milo</a:t>
                </a:r>
                <a:r>
                  <a:rPr lang="en-US" altLang="ko-KR" sz="1400" dirty="0"/>
                  <a:t> </a:t>
                </a:r>
                <a:r>
                  <a:rPr lang="en-US" altLang="ko-KR" sz="1400" dirty="0" err="1"/>
                  <a:t>Tomasevic,Veljko</a:t>
                </a:r>
                <a:r>
                  <a:rPr lang="en-US" altLang="ko-KR" sz="1400" dirty="0"/>
                  <a:t> </a:t>
                </a:r>
                <a:r>
                  <a:rPr lang="en-US" altLang="ko-KR" sz="1400" dirty="0" err="1" smtClean="0"/>
                  <a:t>Milutinović</a:t>
                </a:r>
                <a:r>
                  <a:rPr lang="en-US" altLang="ko-KR" sz="1400" dirty="0" smtClean="0"/>
                  <a:t>]</a:t>
                </a:r>
              </a:p>
              <a:p>
                <a:endParaRPr lang="en-US" altLang="ko-KR" sz="1400" dirty="0"/>
              </a:p>
              <a:p>
                <a:r>
                  <a:rPr lang="en-US" altLang="ko-KR" sz="1400" b="1" smtClean="0"/>
                  <a:t>Definition 3.2</a:t>
                </a:r>
                <a:endParaRPr lang="en-US" altLang="ko-KR" sz="1400" dirty="0" smtClean="0"/>
              </a:p>
              <a:p>
                <a:r>
                  <a:rPr lang="en-US" altLang="ko-KR" sz="1400" dirty="0" smtClean="0"/>
                  <a:t>A program is properly-labeled (PL) if the following hold: 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𝑠h𝑎𝑟𝑒𝑑</m:t>
                        </m:r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𝑎𝑐𝑐𝑒𝑠𝑠</m:t>
                        </m:r>
                      </m:e>
                    </m:d>
                    <m:r>
                      <a:rPr lang="en-US" altLang="ko-K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r>
                      <a:rPr lang="en-US" altLang="ko-K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𝑠h𝑎𝑟𝑒</m:t>
                    </m:r>
                    <m:sSub>
                      <m:sSubPr>
                        <m:ctrlPr>
                          <a:rPr lang="en-US" altLang="ko-K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ko-K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altLang="ko-KR" sz="1400" dirty="0" smtClean="0"/>
                  <a:t>, 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ko-KR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𝑐𝑜𝑚𝑝𝑒𝑡𝑖𝑛𝑔</m:t>
                        </m:r>
                      </m:e>
                    </m:d>
                    <m:r>
                      <a:rPr lang="en-US" altLang="ko-KR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r>
                      <a:rPr lang="en-US" altLang="ko-K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𝑠𝑝𝑒𝑐𝑖𝑎</m:t>
                    </m:r>
                    <m:sSub>
                      <m:sSubPr>
                        <m:ctrlPr>
                          <a:rPr lang="en-US" altLang="ko-K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altLang="ko-K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altLang="ko-KR" sz="1400" dirty="0" smtClean="0"/>
                  <a:t>,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ko-K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𝑒𝑛𝑜𝑢𝑔h</m:t>
                          </m:r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𝑠𝑝𝑒𝑎𝑐𝑖𝑎</m:t>
                          </m:r>
                          <m:sSub>
                            <m:sSubPr>
                              <m:ctrlP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e>
                      </m:d>
                      <m:r>
                        <a:rPr lang="en-US" altLang="ko-K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⊆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𝑎𝑐</m:t>
                      </m:r>
                      <m:sSub>
                        <m:sSub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altLang="ko-K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𝑜𝑟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𝑟𝑒</m:t>
                      </m:r>
                      <m:sSub>
                        <m:sSub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en-US" altLang="ko-KR" sz="1400" dirty="0" smtClean="0"/>
              </a:p>
            </p:txBody>
          </p:sp>
        </mc:Choice>
        <mc:Fallback xmlns="">
          <p:sp>
            <p:nvSpPr>
              <p:cNvPr id="7" name="직사각형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483" y="2218877"/>
                <a:ext cx="4981074" cy="1815882"/>
              </a:xfrm>
              <a:prstGeom prst="rect">
                <a:avLst/>
              </a:prstGeom>
              <a:blipFill rotWithShape="0">
                <a:blip r:embed="rId4"/>
                <a:stretch>
                  <a:fillRect l="-367" t="-671" b="-100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직사각형 15"/>
          <p:cNvSpPr/>
          <p:nvPr/>
        </p:nvSpPr>
        <p:spPr>
          <a:xfrm>
            <a:off x="562417" y="4430717"/>
            <a:ext cx="48186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TSP</a:t>
            </a:r>
            <a:r>
              <a:rPr lang="en-US" altLang="ko-KR" dirty="0"/>
              <a:t>: Traveling Salesperson Problem</a:t>
            </a:r>
          </a:p>
          <a:p>
            <a:r>
              <a:rPr lang="en-US" altLang="ko-KR" dirty="0"/>
              <a:t>Branch and Bound: pruned version of DFS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69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2" grpId="0" animBg="1"/>
      <p:bldP spid="6" grpId="0"/>
      <p:bldP spid="13" grpId="0" animBg="1"/>
      <p:bldP spid="14" grpId="0"/>
      <p:bldP spid="7" grpId="0"/>
      <p:bldP spid="1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DSM as a platform for parallel computation</a:t>
            </a:r>
          </a:p>
          <a:p>
            <a:pPr lvl="1"/>
            <a:r>
              <a:rPr lang="en-US" altLang="ko-KR" dirty="0" smtClean="0"/>
              <a:t>Efficiency</a:t>
            </a:r>
          </a:p>
          <a:p>
            <a:pPr lvl="1"/>
            <a:r>
              <a:rPr lang="en-US" altLang="ko-KR" dirty="0" smtClean="0"/>
              <a:t>User-level implementations</a:t>
            </a:r>
          </a:p>
          <a:p>
            <a:pPr lvl="1"/>
            <a:r>
              <a:rPr lang="en-US" altLang="ko-KR" dirty="0" smtClean="0"/>
              <a:t>Commercial systems</a:t>
            </a:r>
          </a:p>
          <a:p>
            <a:r>
              <a:rPr lang="en-US" altLang="ko-KR" dirty="0" smtClean="0"/>
              <a:t>Implementation</a:t>
            </a:r>
          </a:p>
          <a:p>
            <a:pPr lvl="1"/>
            <a:r>
              <a:rPr lang="en-US" altLang="ko-KR" dirty="0" smtClean="0"/>
              <a:t>Eight DECstation-5400/240’s connected to a ATM/Ethernet LAN</a:t>
            </a:r>
          </a:p>
          <a:p>
            <a:pPr lvl="1"/>
            <a:r>
              <a:rPr lang="en-US" altLang="ko-KR" dirty="0" smtClean="0"/>
              <a:t>Lazy RC, multiple-writer, lazy diff creation</a:t>
            </a:r>
          </a:p>
          <a:p>
            <a:r>
              <a:rPr lang="en-US" altLang="ko-KR" dirty="0" smtClean="0"/>
              <a:t>Good speedups for Jacobi, TSP, Quicksort and ILINK</a:t>
            </a:r>
          </a:p>
          <a:p>
            <a:pPr lvl="1"/>
            <a:r>
              <a:rPr lang="en-US" altLang="ko-KR" dirty="0" smtClean="0"/>
              <a:t>Moderate speedups </a:t>
            </a:r>
            <a:r>
              <a:rPr lang="en-US" altLang="ko-KR" smtClean="0"/>
              <a:t>for Water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17862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ko-KR" dirty="0"/>
              <a:t>Distributed Shared </a:t>
            </a:r>
            <a:r>
              <a:rPr lang="en-US" altLang="ko-KR" dirty="0" smtClean="0"/>
              <a:t>Memory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04850" y="1825625"/>
            <a:ext cx="10877550" cy="4351338"/>
          </a:xfrm>
        </p:spPr>
        <p:txBody>
          <a:bodyPr/>
          <a:lstStyle/>
          <a:p>
            <a:pPr marL="407034" marR="5080" indent="-358140">
              <a:buClr>
                <a:srgbClr val="083D87"/>
              </a:buClr>
              <a:buFont typeface="Wingdings"/>
              <a:buChar char=""/>
              <a:tabLst>
                <a:tab pos="406400" algn="l"/>
                <a:tab pos="407034" algn="l"/>
              </a:tabLst>
            </a:pPr>
            <a:r>
              <a:rPr lang="en-US" dirty="0"/>
              <a:t>DMS is a form of memory architecture where the </a:t>
            </a:r>
            <a:r>
              <a:rPr lang="en-US" dirty="0" smtClean="0"/>
              <a:t>(</a:t>
            </a:r>
            <a:r>
              <a:rPr lang="en-US" dirty="0"/>
              <a:t>physically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separate</a:t>
            </a:r>
            <a:r>
              <a:rPr lang="en-US" dirty="0"/>
              <a:t>) </a:t>
            </a:r>
            <a:r>
              <a:rPr lang="en-US" dirty="0"/>
              <a:t>memories can be addressed as </a:t>
            </a:r>
            <a:r>
              <a:rPr lang="en-US" dirty="0" smtClean="0"/>
              <a:t>one </a:t>
            </a:r>
            <a:r>
              <a:rPr lang="en-US" dirty="0"/>
              <a:t>(logically shared) address space</a:t>
            </a:r>
          </a:p>
          <a:p>
            <a:pPr marL="851535" lvl="1" indent="-345440">
              <a:lnSpc>
                <a:spcPct val="100000"/>
              </a:lnSpc>
              <a:spcBef>
                <a:spcPts val="295"/>
              </a:spcBef>
              <a:buClr>
                <a:srgbClr val="083D87"/>
              </a:buClr>
              <a:buFont typeface="Calibri"/>
              <a:buChar char="‒"/>
              <a:tabLst>
                <a:tab pos="851535" algn="l"/>
                <a:tab pos="852169" algn="l"/>
              </a:tabLst>
            </a:pPr>
            <a:r>
              <a:rPr lang="en-US" dirty="0"/>
              <a:t>Easier to program than MPI</a:t>
            </a:r>
          </a:p>
          <a:p>
            <a:pPr marL="851535" lvl="1" indent="-345440">
              <a:lnSpc>
                <a:spcPct val="100000"/>
              </a:lnSpc>
              <a:spcBef>
                <a:spcPts val="185"/>
              </a:spcBef>
              <a:buClr>
                <a:srgbClr val="083D87"/>
              </a:buClr>
              <a:buFont typeface="Calibri"/>
              <a:buChar char="‒"/>
              <a:tabLst>
                <a:tab pos="851535" algn="l"/>
                <a:tab pos="852169" algn="l"/>
              </a:tabLst>
            </a:pPr>
            <a:r>
              <a:rPr lang="en-US" dirty="0"/>
              <a:t>High cost of communication</a:t>
            </a:r>
          </a:p>
        </p:txBody>
      </p:sp>
      <p:sp>
        <p:nvSpPr>
          <p:cNvPr id="13" name="object 4"/>
          <p:cNvSpPr/>
          <p:nvPr/>
        </p:nvSpPr>
        <p:spPr>
          <a:xfrm>
            <a:off x="3057408" y="3906044"/>
            <a:ext cx="6077183" cy="28551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1184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Problems of DMS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0840" indent="-358140">
              <a:lnSpc>
                <a:spcPct val="100000"/>
              </a:lnSpc>
              <a:buClr>
                <a:srgbClr val="083D87"/>
              </a:buClr>
              <a:buFont typeface="Wingdings"/>
              <a:buChar char=""/>
              <a:tabLst>
                <a:tab pos="370205" algn="l"/>
                <a:tab pos="370840" algn="l"/>
              </a:tabLst>
            </a:pPr>
            <a:r>
              <a:rPr lang="en-US" dirty="0"/>
              <a:t>Lack of Portability</a:t>
            </a:r>
          </a:p>
          <a:p>
            <a:pPr marL="815340" lvl="1" indent="-345440">
              <a:lnSpc>
                <a:spcPct val="100000"/>
              </a:lnSpc>
              <a:spcBef>
                <a:spcPts val="229"/>
              </a:spcBef>
              <a:buClr>
                <a:srgbClr val="083D87"/>
              </a:buClr>
              <a:buFont typeface="Calibri"/>
              <a:buChar char="‒"/>
              <a:tabLst>
                <a:tab pos="815340" algn="l"/>
                <a:tab pos="815975" algn="l"/>
              </a:tabLst>
            </a:pPr>
            <a:r>
              <a:rPr lang="en-US" dirty="0"/>
              <a:t>Hardware</a:t>
            </a:r>
          </a:p>
          <a:p>
            <a:pPr marL="1155700" lvl="2">
              <a:lnSpc>
                <a:spcPct val="100000"/>
              </a:lnSpc>
              <a:spcBef>
                <a:spcPts val="270"/>
              </a:spcBef>
              <a:buClr>
                <a:srgbClr val="083D87"/>
              </a:buClr>
              <a:buFont typeface="Wingdings"/>
              <a:buChar char=""/>
              <a:tabLst>
                <a:tab pos="1156335" algn="l"/>
              </a:tabLst>
            </a:pPr>
            <a:r>
              <a:rPr lang="en-US" dirty="0"/>
              <a:t>In-house research platforms</a:t>
            </a:r>
          </a:p>
          <a:p>
            <a:pPr marL="815340" lvl="1" indent="-345440">
              <a:lnSpc>
                <a:spcPct val="100000"/>
              </a:lnSpc>
              <a:spcBef>
                <a:spcPts val="200"/>
              </a:spcBef>
              <a:buClr>
                <a:srgbClr val="083D87"/>
              </a:buClr>
              <a:buFont typeface="Calibri"/>
              <a:buChar char="‒"/>
              <a:tabLst>
                <a:tab pos="815340" algn="l"/>
                <a:tab pos="815975" algn="l"/>
              </a:tabLst>
            </a:pPr>
            <a:r>
              <a:rPr lang="en-US" dirty="0"/>
              <a:t>Software</a:t>
            </a:r>
          </a:p>
          <a:p>
            <a:pPr marL="1155700" lvl="2">
              <a:lnSpc>
                <a:spcPct val="100000"/>
              </a:lnSpc>
              <a:spcBef>
                <a:spcPts val="280"/>
              </a:spcBef>
              <a:buClr>
                <a:srgbClr val="083D87"/>
              </a:buClr>
              <a:buFont typeface="Wingdings"/>
              <a:buChar char=""/>
              <a:tabLst>
                <a:tab pos="1156335" algn="l"/>
              </a:tabLst>
            </a:pPr>
            <a:r>
              <a:rPr lang="en-US" dirty="0" smtClean="0"/>
              <a:t>Kernel </a:t>
            </a:r>
            <a:r>
              <a:rPr lang="en-US" dirty="0"/>
              <a:t>modifications</a:t>
            </a:r>
          </a:p>
          <a:p>
            <a:pPr lvl="2">
              <a:lnSpc>
                <a:spcPct val="100000"/>
              </a:lnSpc>
              <a:spcBef>
                <a:spcPts val="15"/>
              </a:spcBef>
              <a:buClr>
                <a:srgbClr val="083D87"/>
              </a:buClr>
              <a:buFont typeface="Wingdings"/>
              <a:buChar char=""/>
            </a:pPr>
            <a:endParaRPr lang="en-US" dirty="0"/>
          </a:p>
          <a:p>
            <a:pPr marL="370840" indent="-358140">
              <a:lnSpc>
                <a:spcPct val="100000"/>
              </a:lnSpc>
              <a:buClr>
                <a:srgbClr val="083D87"/>
              </a:buClr>
              <a:buFont typeface="Wingdings"/>
              <a:buChar char=""/>
              <a:tabLst>
                <a:tab pos="370205" algn="l"/>
                <a:tab pos="370840" algn="l"/>
              </a:tabLst>
            </a:pPr>
            <a:r>
              <a:rPr lang="en-US" dirty="0"/>
              <a:t>Poor Performance</a:t>
            </a:r>
          </a:p>
          <a:p>
            <a:pPr marL="815340" lvl="1" indent="-345440">
              <a:lnSpc>
                <a:spcPct val="100000"/>
              </a:lnSpc>
              <a:spcBef>
                <a:spcPts val="220"/>
              </a:spcBef>
              <a:buClr>
                <a:srgbClr val="083D87"/>
              </a:buClr>
              <a:buFont typeface="Calibri"/>
              <a:buChar char="‒"/>
              <a:tabLst>
                <a:tab pos="815340" algn="l"/>
                <a:tab pos="815975" algn="l"/>
              </a:tabLst>
            </a:pPr>
            <a:r>
              <a:rPr lang="en-US" dirty="0"/>
              <a:t>Communication overhead</a:t>
            </a:r>
          </a:p>
          <a:p>
            <a:pPr marL="815340" lvl="1" indent="-345440">
              <a:lnSpc>
                <a:spcPct val="100000"/>
              </a:lnSpc>
              <a:spcBef>
                <a:spcPts val="215"/>
              </a:spcBef>
              <a:buClr>
                <a:srgbClr val="083D87"/>
              </a:buClr>
              <a:buFont typeface="Calibri"/>
              <a:buChar char="‒"/>
              <a:tabLst>
                <a:tab pos="815340" algn="l"/>
                <a:tab pos="815975" algn="l"/>
              </a:tabLst>
            </a:pPr>
            <a:r>
              <a:rPr lang="en-US" dirty="0"/>
              <a:t>False sharing</a:t>
            </a:r>
          </a:p>
        </p:txBody>
      </p:sp>
    </p:spTree>
    <p:extLst>
      <p:ext uri="{BB962C8B-B14F-4D97-AF65-F5344CB8AC3E}">
        <p14:creationId xmlns:p14="http://schemas.microsoft.com/office/powerpoint/2010/main" val="286695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of DMS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0840" indent="-358140">
              <a:lnSpc>
                <a:spcPct val="100000"/>
              </a:lnSpc>
              <a:buClr>
                <a:srgbClr val="083D87"/>
              </a:buClr>
              <a:buFont typeface="Wingdings"/>
              <a:buChar char=""/>
              <a:tabLst>
                <a:tab pos="370205" algn="l"/>
                <a:tab pos="370840" algn="l"/>
              </a:tabLst>
            </a:pPr>
            <a:r>
              <a:rPr lang="en-US" dirty="0"/>
              <a:t>Lack of Portability</a:t>
            </a:r>
          </a:p>
          <a:p>
            <a:pPr marL="815340" lvl="1" indent="-345440">
              <a:lnSpc>
                <a:spcPct val="100000"/>
              </a:lnSpc>
              <a:spcBef>
                <a:spcPts val="229"/>
              </a:spcBef>
              <a:buClr>
                <a:srgbClr val="083D87"/>
              </a:buClr>
              <a:buFont typeface="Calibri"/>
              <a:buChar char="‒"/>
              <a:tabLst>
                <a:tab pos="815340" algn="l"/>
                <a:tab pos="815975" algn="l"/>
              </a:tabLst>
            </a:pPr>
            <a:r>
              <a:rPr lang="en-US" dirty="0"/>
              <a:t>Hardware</a:t>
            </a:r>
          </a:p>
          <a:p>
            <a:pPr marL="1155700" lvl="2">
              <a:lnSpc>
                <a:spcPct val="100000"/>
              </a:lnSpc>
              <a:spcBef>
                <a:spcPts val="270"/>
              </a:spcBef>
              <a:buClr>
                <a:srgbClr val="083D87"/>
              </a:buClr>
              <a:buFont typeface="Wingdings"/>
              <a:buChar char=""/>
              <a:tabLst>
                <a:tab pos="1156335" algn="l"/>
              </a:tabLst>
            </a:pPr>
            <a:r>
              <a:rPr lang="en-US" dirty="0"/>
              <a:t>In-house research platforms -&gt; </a:t>
            </a:r>
            <a:r>
              <a:rPr lang="en-US" b="1" dirty="0"/>
              <a:t>Standard Unix Systems Platforms</a:t>
            </a:r>
          </a:p>
          <a:p>
            <a:pPr marL="815340" lvl="1" indent="-345440">
              <a:lnSpc>
                <a:spcPct val="100000"/>
              </a:lnSpc>
              <a:spcBef>
                <a:spcPts val="200"/>
              </a:spcBef>
              <a:buClr>
                <a:srgbClr val="083D87"/>
              </a:buClr>
              <a:buFont typeface="Calibri"/>
              <a:buChar char="‒"/>
              <a:tabLst>
                <a:tab pos="815340" algn="l"/>
                <a:tab pos="815975" algn="l"/>
              </a:tabLst>
            </a:pPr>
            <a:r>
              <a:rPr lang="en-US" dirty="0"/>
              <a:t>Software</a:t>
            </a:r>
          </a:p>
          <a:p>
            <a:pPr marL="1155700" lvl="2">
              <a:lnSpc>
                <a:spcPct val="100000"/>
              </a:lnSpc>
              <a:spcBef>
                <a:spcPts val="280"/>
              </a:spcBef>
              <a:buClr>
                <a:srgbClr val="083D87"/>
              </a:buClr>
              <a:buFont typeface="Wingdings"/>
              <a:buChar char=""/>
              <a:tabLst>
                <a:tab pos="1156335" algn="l"/>
              </a:tabLst>
            </a:pPr>
            <a:r>
              <a:rPr lang="en-US" dirty="0" smtClean="0"/>
              <a:t>Kernel </a:t>
            </a:r>
            <a:r>
              <a:rPr lang="en-US" dirty="0"/>
              <a:t>modifications -&gt; </a:t>
            </a:r>
            <a:r>
              <a:rPr lang="en-US" b="1" dirty="0"/>
              <a:t>User-level </a:t>
            </a:r>
            <a:r>
              <a:rPr lang="en-US" b="1" dirty="0" smtClean="0"/>
              <a:t>implementation</a:t>
            </a:r>
            <a:br>
              <a:rPr lang="en-US" b="1" dirty="0" smtClean="0"/>
            </a:br>
            <a:endParaRPr lang="en-US" b="1" dirty="0"/>
          </a:p>
          <a:p>
            <a:pPr marL="370840" indent="-358140">
              <a:lnSpc>
                <a:spcPct val="100000"/>
              </a:lnSpc>
              <a:spcBef>
                <a:spcPts val="625"/>
              </a:spcBef>
              <a:buClr>
                <a:srgbClr val="083D87"/>
              </a:buClr>
              <a:buFont typeface="Wingdings"/>
              <a:buChar char=""/>
              <a:tabLst>
                <a:tab pos="370205" algn="l"/>
                <a:tab pos="370840" algn="l"/>
              </a:tabLst>
            </a:pPr>
            <a:r>
              <a:rPr lang="en-US" dirty="0"/>
              <a:t>Poor Performance</a:t>
            </a:r>
          </a:p>
          <a:p>
            <a:pPr marL="815340" marR="1045210" lvl="1" indent="-345440">
              <a:lnSpc>
                <a:spcPts val="3020"/>
              </a:lnSpc>
              <a:spcBef>
                <a:spcPts val="555"/>
              </a:spcBef>
              <a:buClr>
                <a:srgbClr val="083D87"/>
              </a:buClr>
              <a:buFont typeface="Calibri"/>
              <a:buChar char="‒"/>
              <a:tabLst>
                <a:tab pos="815340" algn="l"/>
                <a:tab pos="815975" algn="l"/>
              </a:tabLst>
            </a:pPr>
            <a:r>
              <a:rPr lang="en-US" dirty="0"/>
              <a:t>Communication overhead -&gt; </a:t>
            </a:r>
            <a:r>
              <a:rPr lang="en-US" b="1" dirty="0"/>
              <a:t>Lazy Release </a:t>
            </a:r>
            <a:r>
              <a:rPr lang="en-US" b="1" dirty="0" smtClean="0"/>
              <a:t>Consistency</a:t>
            </a:r>
            <a:endParaRPr lang="en-US" b="1" dirty="0"/>
          </a:p>
          <a:p>
            <a:pPr marL="815340" lvl="1" indent="-345440">
              <a:lnSpc>
                <a:spcPct val="100000"/>
              </a:lnSpc>
              <a:spcBef>
                <a:spcPts val="120"/>
              </a:spcBef>
              <a:buClr>
                <a:srgbClr val="083D87"/>
              </a:buClr>
              <a:buFont typeface="Calibri"/>
              <a:buChar char="‒"/>
              <a:tabLst>
                <a:tab pos="815340" algn="l"/>
                <a:tab pos="815975" algn="l"/>
              </a:tabLst>
            </a:pPr>
            <a:r>
              <a:rPr lang="en-US" dirty="0"/>
              <a:t>False sharing -&gt; </a:t>
            </a:r>
            <a:r>
              <a:rPr lang="en-US" b="1" dirty="0" smtClean="0"/>
              <a:t>Multiple Writer Protocols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39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Release </a:t>
            </a:r>
            <a:r>
              <a:rPr lang="en-US" altLang="ko-KR" dirty="0" smtClean="0"/>
              <a:t>Consistency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70840" marR="5080" indent="-358140">
              <a:buClr>
                <a:srgbClr val="083D87"/>
              </a:buClr>
              <a:buFont typeface="Wingdings"/>
              <a:buChar char=""/>
              <a:tabLst>
                <a:tab pos="370205" algn="l"/>
                <a:tab pos="370840" algn="l"/>
              </a:tabLst>
            </a:pPr>
            <a:r>
              <a:rPr lang="en-US" dirty="0"/>
              <a:t>Release Consistency (RC) is a relaxed memory </a:t>
            </a:r>
            <a:r>
              <a:rPr lang="en-US" dirty="0" smtClean="0"/>
              <a:t>consistency </a:t>
            </a:r>
            <a:br>
              <a:rPr lang="en-US" dirty="0" smtClean="0"/>
            </a:br>
            <a:r>
              <a:rPr lang="en-US" dirty="0" smtClean="0"/>
              <a:t>model </a:t>
            </a:r>
            <a:r>
              <a:rPr lang="en-US" dirty="0"/>
              <a:t>that permits a processor to delay  making its changes to shared data visible to other  processors until certain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synchronization </a:t>
            </a:r>
            <a:r>
              <a:rPr lang="en-US" dirty="0"/>
              <a:t>access occur</a:t>
            </a: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83D87"/>
              </a:buClr>
              <a:buFont typeface="Wingdings"/>
              <a:buChar char=""/>
            </a:pPr>
            <a:endParaRPr lang="en-US" dirty="0"/>
          </a:p>
          <a:p>
            <a:pPr marL="370840" indent="-358140">
              <a:lnSpc>
                <a:spcPct val="100000"/>
              </a:lnSpc>
              <a:buClr>
                <a:srgbClr val="083D87"/>
              </a:buClr>
              <a:buFont typeface="Wingdings"/>
              <a:buChar char=""/>
              <a:tabLst>
                <a:tab pos="370205" algn="l"/>
                <a:tab pos="370840" algn="l"/>
              </a:tabLst>
            </a:pPr>
            <a:r>
              <a:rPr lang="en-US" dirty="0"/>
              <a:t>Shared memory access</a:t>
            </a:r>
          </a:p>
          <a:p>
            <a:pPr marL="815340" lvl="1" indent="-345440">
              <a:lnSpc>
                <a:spcPct val="100000"/>
              </a:lnSpc>
              <a:spcBef>
                <a:spcPts val="220"/>
              </a:spcBef>
              <a:buClr>
                <a:srgbClr val="083D87"/>
              </a:buClr>
              <a:buFont typeface="Calibri"/>
              <a:buChar char="‒"/>
              <a:tabLst>
                <a:tab pos="815340" algn="l"/>
                <a:tab pos="815975" algn="l"/>
              </a:tabLst>
            </a:pPr>
            <a:r>
              <a:rPr lang="en-US" dirty="0"/>
              <a:t>Ordinary</a:t>
            </a:r>
          </a:p>
          <a:p>
            <a:pPr marL="815340" lvl="1" indent="-345440">
              <a:lnSpc>
                <a:spcPct val="100000"/>
              </a:lnSpc>
              <a:spcBef>
                <a:spcPts val="215"/>
              </a:spcBef>
              <a:buClr>
                <a:srgbClr val="083D87"/>
              </a:buClr>
              <a:buFont typeface="Calibri"/>
              <a:buChar char="‒"/>
              <a:tabLst>
                <a:tab pos="815340" algn="l"/>
                <a:tab pos="815975" algn="l"/>
              </a:tabLst>
            </a:pPr>
            <a:r>
              <a:rPr lang="en-US" dirty="0" smtClean="0"/>
              <a:t>Synchronized </a:t>
            </a:r>
            <a:r>
              <a:rPr lang="en-US" dirty="0"/>
              <a:t>Accesses</a:t>
            </a:r>
          </a:p>
          <a:p>
            <a:pPr marL="1155700" lvl="2">
              <a:lnSpc>
                <a:spcPct val="100000"/>
              </a:lnSpc>
              <a:spcBef>
                <a:spcPts val="280"/>
              </a:spcBef>
              <a:buClr>
                <a:srgbClr val="083D87"/>
              </a:buClr>
              <a:buFont typeface="Wingdings"/>
              <a:buChar char=""/>
              <a:tabLst>
                <a:tab pos="1156335" algn="l"/>
              </a:tabLst>
            </a:pPr>
            <a:r>
              <a:rPr lang="en-US" dirty="0"/>
              <a:t>Acquire access</a:t>
            </a:r>
          </a:p>
          <a:p>
            <a:pPr marL="1155700" lvl="2">
              <a:lnSpc>
                <a:spcPct val="100000"/>
              </a:lnSpc>
              <a:spcBef>
                <a:spcPts val="250"/>
              </a:spcBef>
              <a:buClr>
                <a:srgbClr val="083D87"/>
              </a:buClr>
              <a:buFont typeface="Wingdings"/>
              <a:buChar char=""/>
              <a:tabLst>
                <a:tab pos="1156335" algn="l"/>
              </a:tabLst>
            </a:pPr>
            <a:r>
              <a:rPr lang="en-US" dirty="0"/>
              <a:t>Release access</a:t>
            </a:r>
          </a:p>
        </p:txBody>
      </p:sp>
    </p:spTree>
    <p:extLst>
      <p:ext uri="{BB962C8B-B14F-4D97-AF65-F5344CB8AC3E}">
        <p14:creationId xmlns:p14="http://schemas.microsoft.com/office/powerpoint/2010/main" val="7800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P1: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a1: </a:t>
            </a:r>
            <a:r>
              <a:rPr lang="en-US" dirty="0" err="1" smtClean="0"/>
              <a:t>acq</a:t>
            </a:r>
            <a:r>
              <a:rPr lang="en-US" dirty="0" smtClean="0"/>
              <a:t>(L)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data access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r1: </a:t>
            </a:r>
            <a:r>
              <a:rPr lang="en-US" dirty="0" err="1" smtClean="0"/>
              <a:t>rel</a:t>
            </a:r>
            <a:r>
              <a:rPr lang="en-US" dirty="0" smtClean="0"/>
              <a:t>(L)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P2:</a:t>
            </a:r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en-US" altLang="ko-KR" dirty="0" smtClean="0"/>
              <a:t>a2: </a:t>
            </a:r>
            <a:r>
              <a:rPr lang="en-US" altLang="ko-KR" dirty="0" err="1" smtClean="0"/>
              <a:t>acq</a:t>
            </a:r>
            <a:r>
              <a:rPr lang="en-US" altLang="ko-KR" dirty="0" smtClean="0"/>
              <a:t>(L)</a:t>
            </a:r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en-US" altLang="ko-KR" dirty="0" smtClean="0"/>
              <a:t>     data access</a:t>
            </a:r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en-US" altLang="ko-KR" dirty="0" smtClean="0"/>
              <a:t>r2: </a:t>
            </a:r>
            <a:r>
              <a:rPr lang="en-US" altLang="ko-KR" dirty="0" err="1" smtClean="0"/>
              <a:t>rel</a:t>
            </a:r>
            <a:r>
              <a:rPr lang="en-US" altLang="ko-KR" dirty="0" smtClean="0"/>
              <a:t>(L)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199" y="4745420"/>
            <a:ext cx="10244959" cy="1566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If P1:r1 happened before P2:a2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- All coherence actions prior to P1:r1 should be complete before P2:a2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59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2691</Words>
  <Application>Microsoft Office PowerPoint</Application>
  <PresentationFormat>와이드스크린</PresentationFormat>
  <Paragraphs>1219</Paragraphs>
  <Slides>42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42</vt:i4>
      </vt:variant>
    </vt:vector>
  </HeadingPairs>
  <TitlesOfParts>
    <vt:vector size="50" baseType="lpstr">
      <vt:lpstr>맑은 고딕</vt:lpstr>
      <vt:lpstr>Arial</vt:lpstr>
      <vt:lpstr>Calibri</vt:lpstr>
      <vt:lpstr>Cambria Math</vt:lpstr>
      <vt:lpstr>Tahoma</vt:lpstr>
      <vt:lpstr>Times New Roman</vt:lpstr>
      <vt:lpstr>Wingdings</vt:lpstr>
      <vt:lpstr>Office 테마</vt:lpstr>
      <vt:lpstr>TreadMarks: Distributed Shared Memory on Standard Workstations and Operating Systems</vt:lpstr>
      <vt:lpstr>Big Picture</vt:lpstr>
      <vt:lpstr>Contents</vt:lpstr>
      <vt:lpstr>Cluster of Workstations vs. Supercomputers</vt:lpstr>
      <vt:lpstr>Distributed Shared Memory</vt:lpstr>
      <vt:lpstr>Problems of DMS</vt:lpstr>
      <vt:lpstr>Problems of DMS</vt:lpstr>
      <vt:lpstr>Release Consistency</vt:lpstr>
      <vt:lpstr>Release Consistency</vt:lpstr>
      <vt:lpstr>Release Consistency</vt:lpstr>
      <vt:lpstr>Eager Release Consistency</vt:lpstr>
      <vt:lpstr>Lazy Release Consistency</vt:lpstr>
      <vt:lpstr>Multiple Writer Protocols</vt:lpstr>
      <vt:lpstr>Multiple Writer Protocol</vt:lpstr>
      <vt:lpstr>Lazy Diff Creation</vt:lpstr>
      <vt:lpstr>Contents</vt:lpstr>
      <vt:lpstr>Data Structure Overview</vt:lpstr>
      <vt:lpstr>Data Structure Overview</vt:lpstr>
      <vt:lpstr>Data Structure Overview</vt:lpstr>
      <vt:lpstr>Data Structure Overview</vt:lpstr>
      <vt:lpstr>Data Structure Overview</vt:lpstr>
      <vt:lpstr>Data Structure Overview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Implementation Details</vt:lpstr>
      <vt:lpstr>Implementation Details</vt:lpstr>
      <vt:lpstr>Implementation Details</vt:lpstr>
      <vt:lpstr>Contents</vt:lpstr>
      <vt:lpstr>Results</vt:lpstr>
      <vt:lpstr>Experiments</vt:lpstr>
      <vt:lpstr>Results</vt:lpstr>
      <vt:lpstr>Results</vt:lpstr>
      <vt:lpstr>Results</vt:lpstr>
      <vt:lpstr>Results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TreadMarks: Distributed Shared Memory on Standard Workstations and Operating Systems</dc:title>
  <dc:creator>AD</dc:creator>
  <cp:lastModifiedBy>Joongsuk Park</cp:lastModifiedBy>
  <cp:revision>206</cp:revision>
  <dcterms:created xsi:type="dcterms:W3CDTF">2016-10-09T04:10:14Z</dcterms:created>
  <dcterms:modified xsi:type="dcterms:W3CDTF">2017-09-19T03:50:10Z</dcterms:modified>
</cp:coreProperties>
</file>