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notesMasterIdLst>
    <p:notesMasterId r:id="rId46"/>
  </p:notesMasterIdLst>
  <p:sldIdLst>
    <p:sldId id="256" r:id="rId2"/>
    <p:sldId id="29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98" r:id="rId21"/>
    <p:sldId id="299" r:id="rId22"/>
    <p:sldId id="300" r:id="rId23"/>
    <p:sldId id="301" r:id="rId24"/>
    <p:sldId id="302" r:id="rId25"/>
    <p:sldId id="289" r:id="rId26"/>
    <p:sldId id="290" r:id="rId27"/>
    <p:sldId id="258" r:id="rId28"/>
    <p:sldId id="257" r:id="rId29"/>
    <p:sldId id="259" r:id="rId30"/>
    <p:sldId id="260" r:id="rId31"/>
    <p:sldId id="262" r:id="rId32"/>
    <p:sldId id="263" r:id="rId33"/>
    <p:sldId id="261" r:id="rId34"/>
    <p:sldId id="304" r:id="rId35"/>
    <p:sldId id="264" r:id="rId36"/>
    <p:sldId id="306" r:id="rId37"/>
    <p:sldId id="265" r:id="rId38"/>
    <p:sldId id="266" r:id="rId39"/>
    <p:sldId id="293" r:id="rId40"/>
    <p:sldId id="294" r:id="rId41"/>
    <p:sldId id="268" r:id="rId42"/>
    <p:sldId id="303" r:id="rId43"/>
    <p:sldId id="297" r:id="rId44"/>
    <p:sldId id="296"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4887" autoAdjust="0"/>
  </p:normalViewPr>
  <p:slideViewPr>
    <p:cSldViewPr snapToGrid="0">
      <p:cViewPr varScale="1">
        <p:scale>
          <a:sx n="55" d="100"/>
          <a:sy n="55" d="100"/>
        </p:scale>
        <p:origin x="108" y="7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3FD83-61C9-49DD-84BE-3A5B7B2BFF1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1AAA4B5-DF09-4938-94CD-027DAD051651}">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400" b="1" dirty="0" smtClean="0">
              <a:solidFill>
                <a:srgbClr val="002060"/>
              </a:solidFill>
              <a:latin typeface="Times New Roman" panose="02020603050405020304" pitchFamily="18" charset="0"/>
              <a:cs typeface="Times New Roman" panose="02020603050405020304" pitchFamily="18" charset="0"/>
            </a:rPr>
            <a:t>Tree during Faults</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8001603A-7F73-4218-A92D-8524FBBE1535}" type="parTrans" cxnId="{7666C1CC-BE7A-4E9A-B34A-F518FE774285}">
      <dgm:prSet/>
      <dgm:spPr/>
      <dgm:t>
        <a:bodyPr/>
        <a:lstStyle/>
        <a:p>
          <a:endParaRPr lang="en-US"/>
        </a:p>
      </dgm:t>
    </dgm:pt>
    <dgm:pt modelId="{283FE4DD-542C-4121-8AB0-F454C5C4A29B}" type="sibTrans" cxnId="{7666C1CC-BE7A-4E9A-B34A-F518FE774285}">
      <dgm:prSet/>
      <dgm:spPr/>
      <dgm:t>
        <a:bodyPr/>
        <a:lstStyle/>
        <a:p>
          <a:endParaRPr lang="en-US"/>
        </a:p>
      </dgm:t>
    </dgm:pt>
    <dgm:pt modelId="{99F19F34-4CB5-4975-857F-76F155D7C5B6}">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2800" dirty="0" smtClean="0">
              <a:solidFill>
                <a:srgbClr val="002060"/>
              </a:solidFill>
              <a:latin typeface="Times New Roman" panose="02020603050405020304" pitchFamily="18" charset="0"/>
              <a:cs typeface="Times New Roman" panose="02020603050405020304" pitchFamily="18" charset="0"/>
            </a:rPr>
            <a:t>read</a:t>
          </a:r>
          <a:endParaRPr lang="en-US" sz="2800" dirty="0">
            <a:solidFill>
              <a:srgbClr val="002060"/>
            </a:solidFill>
            <a:latin typeface="Times New Roman" panose="02020603050405020304" pitchFamily="18" charset="0"/>
            <a:cs typeface="Times New Roman" panose="02020603050405020304" pitchFamily="18" charset="0"/>
          </a:endParaRPr>
        </a:p>
      </dgm:t>
    </dgm:pt>
    <dgm:pt modelId="{261D7997-612B-4314-85A4-DB7CAFFEF81E}" type="parTrans" cxnId="{AC0F6045-21B9-4A13-A290-035F9150582C}">
      <dgm:prSet/>
      <dgm:spPr/>
      <dgm:t>
        <a:bodyPr/>
        <a:lstStyle/>
        <a:p>
          <a:endParaRPr lang="en-US"/>
        </a:p>
      </dgm:t>
    </dgm:pt>
    <dgm:pt modelId="{6CB5F1F3-4F45-4C94-9F93-DDB36D29759D}" type="sibTrans" cxnId="{AC0F6045-21B9-4A13-A290-035F9150582C}">
      <dgm:prSet/>
      <dgm:spPr/>
      <dgm:t>
        <a:bodyPr/>
        <a:lstStyle/>
        <a:p>
          <a:endParaRPr lang="en-US"/>
        </a:p>
      </dgm:t>
    </dgm:pt>
    <dgm:pt modelId="{B421CEC2-BC75-4009-9502-76A421E2E7D0}">
      <dgm:prSet phldrT="[Text]" custT="1">
        <dgm:style>
          <a:lnRef idx="2">
            <a:schemeClr val="accent3"/>
          </a:lnRef>
          <a:fillRef idx="1">
            <a:schemeClr val="lt1"/>
          </a:fillRef>
          <a:effectRef idx="0">
            <a:schemeClr val="accent3"/>
          </a:effectRef>
          <a:fontRef idx="minor">
            <a:schemeClr val="dk1"/>
          </a:fontRef>
        </dgm:style>
      </dgm:prSet>
      <dgm:spPr/>
      <dgm:t>
        <a:bodyPr/>
        <a:lstStyle/>
        <a:p>
          <a:r>
            <a:rPr lang="en-US" sz="2000" dirty="0" smtClean="0">
              <a:solidFill>
                <a:srgbClr val="002060"/>
              </a:solidFill>
              <a:latin typeface="Times New Roman" panose="02020603050405020304" pitchFamily="18" charset="0"/>
              <a:cs typeface="Times New Roman" panose="02020603050405020304" pitchFamily="18" charset="0"/>
            </a:rPr>
            <a:t>Collapses the path up the tree through the </a:t>
          </a:r>
          <a:r>
            <a:rPr lang="en-US" sz="2000" dirty="0" err="1" smtClean="0">
              <a:solidFill>
                <a:srgbClr val="002060"/>
              </a:solidFill>
              <a:latin typeface="Times New Roman" panose="02020603050405020304" pitchFamily="18" charset="0"/>
              <a:cs typeface="Times New Roman" panose="02020603050405020304" pitchFamily="18" charset="0"/>
            </a:rPr>
            <a:t>probOwner</a:t>
          </a:r>
          <a:r>
            <a:rPr lang="en-US" sz="2000" dirty="0" smtClean="0">
              <a:solidFill>
                <a:srgbClr val="002060"/>
              </a:solidFill>
              <a:latin typeface="Times New Roman" panose="02020603050405020304" pitchFamily="18" charset="0"/>
              <a:cs typeface="Times New Roman" panose="02020603050405020304" pitchFamily="18" charset="0"/>
            </a:rPr>
            <a:t> field to the owner</a:t>
          </a:r>
          <a:endParaRPr lang="en-US" sz="2000" dirty="0">
            <a:solidFill>
              <a:srgbClr val="002060"/>
            </a:solidFill>
            <a:latin typeface="Times New Roman" panose="02020603050405020304" pitchFamily="18" charset="0"/>
            <a:cs typeface="Times New Roman" panose="02020603050405020304" pitchFamily="18" charset="0"/>
          </a:endParaRPr>
        </a:p>
      </dgm:t>
    </dgm:pt>
    <dgm:pt modelId="{A60A64D5-CFF2-4E53-A01D-5015518155F2}" type="parTrans" cxnId="{C69EBBEE-C49D-48EF-9569-18F3B8D4D428}">
      <dgm:prSet/>
      <dgm:spPr/>
      <dgm:t>
        <a:bodyPr/>
        <a:lstStyle/>
        <a:p>
          <a:endParaRPr lang="en-US"/>
        </a:p>
      </dgm:t>
    </dgm:pt>
    <dgm:pt modelId="{74FCEFE9-7543-494D-A902-6AA8203B7B28}" type="sibTrans" cxnId="{C69EBBEE-C49D-48EF-9569-18F3B8D4D428}">
      <dgm:prSet/>
      <dgm:spPr/>
      <dgm:t>
        <a:bodyPr/>
        <a:lstStyle/>
        <a:p>
          <a:endParaRPr lang="en-US"/>
        </a:p>
      </dgm:t>
    </dgm:pt>
    <dgm:pt modelId="{52A721C4-7904-433B-8FE1-6B2139CC3D32}">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2800" dirty="0" smtClean="0">
              <a:solidFill>
                <a:srgbClr val="002060"/>
              </a:solidFill>
              <a:latin typeface="Times New Roman" panose="02020603050405020304" pitchFamily="18" charset="0"/>
              <a:cs typeface="Times New Roman" panose="02020603050405020304" pitchFamily="18" charset="0"/>
            </a:rPr>
            <a:t>write</a:t>
          </a:r>
          <a:endParaRPr lang="en-US" sz="2800" dirty="0">
            <a:solidFill>
              <a:srgbClr val="002060"/>
            </a:solidFill>
            <a:latin typeface="Times New Roman" panose="02020603050405020304" pitchFamily="18" charset="0"/>
            <a:cs typeface="Times New Roman" panose="02020603050405020304" pitchFamily="18" charset="0"/>
          </a:endParaRPr>
        </a:p>
      </dgm:t>
    </dgm:pt>
    <dgm:pt modelId="{D8AA326E-09C0-4ACD-9A2E-F437BC0EAF74}" type="parTrans" cxnId="{17708034-F383-4A6A-BF12-F50F1E7BC55C}">
      <dgm:prSet/>
      <dgm:spPr/>
      <dgm:t>
        <a:bodyPr/>
        <a:lstStyle/>
        <a:p>
          <a:endParaRPr lang="en-US"/>
        </a:p>
      </dgm:t>
    </dgm:pt>
    <dgm:pt modelId="{08F6E406-F5FD-4E33-9DF8-D4933BEB0BE6}" type="sibTrans" cxnId="{17708034-F383-4A6A-BF12-F50F1E7BC55C}">
      <dgm:prSet/>
      <dgm:spPr/>
      <dgm:t>
        <a:bodyPr/>
        <a:lstStyle/>
        <a:p>
          <a:endParaRPr lang="en-US"/>
        </a:p>
      </dgm:t>
    </dgm:pt>
    <dgm:pt modelId="{9107E9CB-25BB-4D60-A69C-25957DBB7765}">
      <dgm:prSet phldrT="[Text]" custT="1">
        <dgm:style>
          <a:lnRef idx="2">
            <a:schemeClr val="accent3"/>
          </a:lnRef>
          <a:fillRef idx="1">
            <a:schemeClr val="lt1"/>
          </a:fillRef>
          <a:effectRef idx="0">
            <a:schemeClr val="accent3"/>
          </a:effectRef>
          <a:fontRef idx="minor">
            <a:schemeClr val="dk1"/>
          </a:fontRef>
        </dgm:style>
      </dgm:prSet>
      <dgm:spPr/>
      <dgm:t>
        <a:bodyPr/>
        <a:lstStyle/>
        <a:p>
          <a:r>
            <a:rPr lang="en-US" sz="1800" dirty="0" smtClean="0">
              <a:solidFill>
                <a:srgbClr val="002060"/>
              </a:solidFill>
              <a:latin typeface="Times New Roman" panose="02020603050405020304" pitchFamily="18" charset="0"/>
              <a:cs typeface="Times New Roman" panose="02020603050405020304" pitchFamily="18" charset="0"/>
            </a:rPr>
            <a:t>Invalidates all copies in tree inducing a wave of invalidation operations staring at the owner and propagating to the process in its copy set</a:t>
          </a:r>
          <a:endParaRPr lang="en-US" sz="1800" dirty="0">
            <a:solidFill>
              <a:srgbClr val="002060"/>
            </a:solidFill>
            <a:latin typeface="Times New Roman" panose="02020603050405020304" pitchFamily="18" charset="0"/>
            <a:cs typeface="Times New Roman" panose="02020603050405020304" pitchFamily="18" charset="0"/>
          </a:endParaRPr>
        </a:p>
      </dgm:t>
    </dgm:pt>
    <dgm:pt modelId="{DCD72EE7-1BDF-454A-A796-C1E2AC8000E9}" type="parTrans" cxnId="{3079E8E7-DC43-4256-9BEE-5A9BF11BC502}">
      <dgm:prSet/>
      <dgm:spPr/>
      <dgm:t>
        <a:bodyPr/>
        <a:lstStyle/>
        <a:p>
          <a:endParaRPr lang="en-US"/>
        </a:p>
      </dgm:t>
    </dgm:pt>
    <dgm:pt modelId="{2ABBF785-7D3A-4D68-AD20-7AC0D53212E1}" type="sibTrans" cxnId="{3079E8E7-DC43-4256-9BEE-5A9BF11BC502}">
      <dgm:prSet/>
      <dgm:spPr/>
      <dgm:t>
        <a:bodyPr/>
        <a:lstStyle/>
        <a:p>
          <a:endParaRPr lang="en-US"/>
        </a:p>
      </dgm:t>
    </dgm:pt>
    <dgm:pt modelId="{357AFD31-79E5-4990-8CF3-AA23897FE3A2}" type="pres">
      <dgm:prSet presAssocID="{1163FD83-61C9-49DD-84BE-3A5B7B2BFF16}" presName="hierChild1" presStyleCnt="0">
        <dgm:presLayoutVars>
          <dgm:chPref val="1"/>
          <dgm:dir/>
          <dgm:animOne val="branch"/>
          <dgm:animLvl val="lvl"/>
          <dgm:resizeHandles/>
        </dgm:presLayoutVars>
      </dgm:prSet>
      <dgm:spPr/>
      <dgm:t>
        <a:bodyPr/>
        <a:lstStyle/>
        <a:p>
          <a:endParaRPr lang="en-US"/>
        </a:p>
      </dgm:t>
    </dgm:pt>
    <dgm:pt modelId="{98A4A75A-EECC-4339-A5D6-8B225B657C01}" type="pres">
      <dgm:prSet presAssocID="{C1AAA4B5-DF09-4938-94CD-027DAD051651}" presName="hierRoot1" presStyleCnt="0"/>
      <dgm:spPr/>
    </dgm:pt>
    <dgm:pt modelId="{A607360C-1621-453F-9131-CA7A63466ED6}" type="pres">
      <dgm:prSet presAssocID="{C1AAA4B5-DF09-4938-94CD-027DAD051651}" presName="composite" presStyleCnt="0"/>
      <dgm:spPr/>
    </dgm:pt>
    <dgm:pt modelId="{D121040E-79A4-4E38-997D-8226D7417702}" type="pres">
      <dgm:prSet presAssocID="{C1AAA4B5-DF09-4938-94CD-027DAD051651}" presName="background" presStyleLbl="node0" presStyleIdx="0" presStyleCnt="1"/>
      <dgm:spPr/>
    </dgm:pt>
    <dgm:pt modelId="{87B706EB-79F1-4CA3-8DB5-DB1304BD1E17}" type="pres">
      <dgm:prSet presAssocID="{C1AAA4B5-DF09-4938-94CD-027DAD051651}" presName="text" presStyleLbl="fgAcc0" presStyleIdx="0" presStyleCnt="1" custScaleX="387253" custScaleY="183022">
        <dgm:presLayoutVars>
          <dgm:chPref val="3"/>
        </dgm:presLayoutVars>
      </dgm:prSet>
      <dgm:spPr/>
      <dgm:t>
        <a:bodyPr/>
        <a:lstStyle/>
        <a:p>
          <a:endParaRPr lang="en-US"/>
        </a:p>
      </dgm:t>
    </dgm:pt>
    <dgm:pt modelId="{79F0ECD9-A0BB-4706-9217-672451101765}" type="pres">
      <dgm:prSet presAssocID="{C1AAA4B5-DF09-4938-94CD-027DAD051651}" presName="hierChild2" presStyleCnt="0"/>
      <dgm:spPr/>
    </dgm:pt>
    <dgm:pt modelId="{23AB1B32-453F-4644-861A-9B1A5A435922}" type="pres">
      <dgm:prSet presAssocID="{261D7997-612B-4314-85A4-DB7CAFFEF81E}" presName="Name10" presStyleLbl="parChTrans1D2" presStyleIdx="0" presStyleCnt="2"/>
      <dgm:spPr/>
      <dgm:t>
        <a:bodyPr/>
        <a:lstStyle/>
        <a:p>
          <a:endParaRPr lang="en-US"/>
        </a:p>
      </dgm:t>
    </dgm:pt>
    <dgm:pt modelId="{B396CEC6-9787-498B-A87A-5130E4044D47}" type="pres">
      <dgm:prSet presAssocID="{99F19F34-4CB5-4975-857F-76F155D7C5B6}" presName="hierRoot2" presStyleCnt="0"/>
      <dgm:spPr/>
    </dgm:pt>
    <dgm:pt modelId="{FC199D16-F9BD-42B2-874A-A88EEA053D27}" type="pres">
      <dgm:prSet presAssocID="{99F19F34-4CB5-4975-857F-76F155D7C5B6}" presName="composite2" presStyleCnt="0"/>
      <dgm:spPr/>
    </dgm:pt>
    <dgm:pt modelId="{E0D5597C-7365-4943-857D-6B4750BAA04D}" type="pres">
      <dgm:prSet presAssocID="{99F19F34-4CB5-4975-857F-76F155D7C5B6}" presName="background2" presStyleLbl="node2" presStyleIdx="0" presStyleCnt="2"/>
      <dgm:spPr/>
    </dgm:pt>
    <dgm:pt modelId="{22CA40A7-6FAA-41B0-9968-21C8F90DD338}" type="pres">
      <dgm:prSet presAssocID="{99F19F34-4CB5-4975-857F-76F155D7C5B6}" presName="text2" presStyleLbl="fgAcc2" presStyleIdx="0" presStyleCnt="2" custScaleX="216771" custScaleY="114386">
        <dgm:presLayoutVars>
          <dgm:chPref val="3"/>
        </dgm:presLayoutVars>
      </dgm:prSet>
      <dgm:spPr/>
      <dgm:t>
        <a:bodyPr/>
        <a:lstStyle/>
        <a:p>
          <a:endParaRPr lang="en-US"/>
        </a:p>
      </dgm:t>
    </dgm:pt>
    <dgm:pt modelId="{71990F6D-AA70-471E-BD09-E5E05579E0ED}" type="pres">
      <dgm:prSet presAssocID="{99F19F34-4CB5-4975-857F-76F155D7C5B6}" presName="hierChild3" presStyleCnt="0"/>
      <dgm:spPr/>
    </dgm:pt>
    <dgm:pt modelId="{EB01DD07-69E5-447E-BD63-8DF4F22B7552}" type="pres">
      <dgm:prSet presAssocID="{A60A64D5-CFF2-4E53-A01D-5015518155F2}" presName="Name17" presStyleLbl="parChTrans1D3" presStyleIdx="0" presStyleCnt="2"/>
      <dgm:spPr/>
      <dgm:t>
        <a:bodyPr/>
        <a:lstStyle/>
        <a:p>
          <a:endParaRPr lang="en-US"/>
        </a:p>
      </dgm:t>
    </dgm:pt>
    <dgm:pt modelId="{B4BF0FDC-8AE0-4EFA-AC7B-0036E7AAC1A2}" type="pres">
      <dgm:prSet presAssocID="{B421CEC2-BC75-4009-9502-76A421E2E7D0}" presName="hierRoot3" presStyleCnt="0"/>
      <dgm:spPr/>
    </dgm:pt>
    <dgm:pt modelId="{E45E6FCD-37A5-4210-A0FD-EB23D0CDB12C}" type="pres">
      <dgm:prSet presAssocID="{B421CEC2-BC75-4009-9502-76A421E2E7D0}" presName="composite3" presStyleCnt="0"/>
      <dgm:spPr/>
    </dgm:pt>
    <dgm:pt modelId="{BB191951-EF06-4178-B508-47740873B96B}" type="pres">
      <dgm:prSet presAssocID="{B421CEC2-BC75-4009-9502-76A421E2E7D0}" presName="background3" presStyleLbl="node3" presStyleIdx="0" presStyleCnt="2"/>
      <dgm:spPr/>
    </dgm:pt>
    <dgm:pt modelId="{CF6B1251-14DF-413C-A680-6B42DBFEBC87}" type="pres">
      <dgm:prSet presAssocID="{B421CEC2-BC75-4009-9502-76A421E2E7D0}" presName="text3" presStyleLbl="fgAcc3" presStyleIdx="0" presStyleCnt="2" custScaleX="473174" custScaleY="260296">
        <dgm:presLayoutVars>
          <dgm:chPref val="3"/>
        </dgm:presLayoutVars>
      </dgm:prSet>
      <dgm:spPr/>
      <dgm:t>
        <a:bodyPr/>
        <a:lstStyle/>
        <a:p>
          <a:endParaRPr lang="en-US"/>
        </a:p>
      </dgm:t>
    </dgm:pt>
    <dgm:pt modelId="{8F16EB34-1D13-4695-83CB-02B178985794}" type="pres">
      <dgm:prSet presAssocID="{B421CEC2-BC75-4009-9502-76A421E2E7D0}" presName="hierChild4" presStyleCnt="0"/>
      <dgm:spPr/>
    </dgm:pt>
    <dgm:pt modelId="{18F48368-81D9-43A0-908B-4FD0BBD1F0DF}" type="pres">
      <dgm:prSet presAssocID="{D8AA326E-09C0-4ACD-9A2E-F437BC0EAF74}" presName="Name10" presStyleLbl="parChTrans1D2" presStyleIdx="1" presStyleCnt="2"/>
      <dgm:spPr/>
      <dgm:t>
        <a:bodyPr/>
        <a:lstStyle/>
        <a:p>
          <a:endParaRPr lang="en-US"/>
        </a:p>
      </dgm:t>
    </dgm:pt>
    <dgm:pt modelId="{2F70C0C4-49EF-406E-90C2-9036AE8DD903}" type="pres">
      <dgm:prSet presAssocID="{52A721C4-7904-433B-8FE1-6B2139CC3D32}" presName="hierRoot2" presStyleCnt="0"/>
      <dgm:spPr/>
    </dgm:pt>
    <dgm:pt modelId="{57EC18C2-99E0-49D5-A219-BB7CCEF08FE5}" type="pres">
      <dgm:prSet presAssocID="{52A721C4-7904-433B-8FE1-6B2139CC3D32}" presName="composite2" presStyleCnt="0"/>
      <dgm:spPr/>
    </dgm:pt>
    <dgm:pt modelId="{887C3334-1C55-4682-9413-640A5DB78F1B}" type="pres">
      <dgm:prSet presAssocID="{52A721C4-7904-433B-8FE1-6B2139CC3D32}" presName="background2" presStyleLbl="node2" presStyleIdx="1" presStyleCnt="2"/>
      <dgm:spPr/>
    </dgm:pt>
    <dgm:pt modelId="{BB864282-3F79-44CC-9132-85A027115B2B}" type="pres">
      <dgm:prSet presAssocID="{52A721C4-7904-433B-8FE1-6B2139CC3D32}" presName="text2" presStyleLbl="fgAcc2" presStyleIdx="1" presStyleCnt="2" custScaleX="185574" custScaleY="95682">
        <dgm:presLayoutVars>
          <dgm:chPref val="3"/>
        </dgm:presLayoutVars>
      </dgm:prSet>
      <dgm:spPr/>
      <dgm:t>
        <a:bodyPr/>
        <a:lstStyle/>
        <a:p>
          <a:endParaRPr lang="en-US"/>
        </a:p>
      </dgm:t>
    </dgm:pt>
    <dgm:pt modelId="{15CAFB43-0DCC-4BB2-ADA7-B79659D7C57F}" type="pres">
      <dgm:prSet presAssocID="{52A721C4-7904-433B-8FE1-6B2139CC3D32}" presName="hierChild3" presStyleCnt="0"/>
      <dgm:spPr/>
    </dgm:pt>
    <dgm:pt modelId="{06CC2B5B-B32F-4C33-9F43-744FD7F45FF8}" type="pres">
      <dgm:prSet presAssocID="{DCD72EE7-1BDF-454A-A796-C1E2AC8000E9}" presName="Name17" presStyleLbl="parChTrans1D3" presStyleIdx="1" presStyleCnt="2"/>
      <dgm:spPr/>
      <dgm:t>
        <a:bodyPr/>
        <a:lstStyle/>
        <a:p>
          <a:endParaRPr lang="en-US"/>
        </a:p>
      </dgm:t>
    </dgm:pt>
    <dgm:pt modelId="{2EAAB074-0301-4631-AAB3-93FBA7E77126}" type="pres">
      <dgm:prSet presAssocID="{9107E9CB-25BB-4D60-A69C-25957DBB7765}" presName="hierRoot3" presStyleCnt="0"/>
      <dgm:spPr/>
    </dgm:pt>
    <dgm:pt modelId="{C2EBA187-715A-4B79-A2C6-111AA0DBF7DB}" type="pres">
      <dgm:prSet presAssocID="{9107E9CB-25BB-4D60-A69C-25957DBB7765}" presName="composite3" presStyleCnt="0"/>
      <dgm:spPr/>
    </dgm:pt>
    <dgm:pt modelId="{A0714639-3BD0-49C8-9321-9CC3D30A0BF3}" type="pres">
      <dgm:prSet presAssocID="{9107E9CB-25BB-4D60-A69C-25957DBB7765}" presName="background3" presStyleLbl="node3" presStyleIdx="1" presStyleCnt="2"/>
      <dgm:spPr/>
    </dgm:pt>
    <dgm:pt modelId="{68C653FD-16AD-4D56-A677-DD7B5AFFE3D0}" type="pres">
      <dgm:prSet presAssocID="{9107E9CB-25BB-4D60-A69C-25957DBB7765}" presName="text3" presStyleLbl="fgAcc3" presStyleIdx="1" presStyleCnt="2" custScaleX="561051" custScaleY="273278">
        <dgm:presLayoutVars>
          <dgm:chPref val="3"/>
        </dgm:presLayoutVars>
      </dgm:prSet>
      <dgm:spPr/>
      <dgm:t>
        <a:bodyPr/>
        <a:lstStyle/>
        <a:p>
          <a:endParaRPr lang="en-US"/>
        </a:p>
      </dgm:t>
    </dgm:pt>
    <dgm:pt modelId="{7C3E93F0-0518-4D08-9D9D-39B7F439FDA2}" type="pres">
      <dgm:prSet presAssocID="{9107E9CB-25BB-4D60-A69C-25957DBB7765}" presName="hierChild4" presStyleCnt="0"/>
      <dgm:spPr/>
    </dgm:pt>
  </dgm:ptLst>
  <dgm:cxnLst>
    <dgm:cxn modelId="{DD7BFAE3-91DC-4BCF-A6B3-6829B5CD23E2}" type="presOf" srcId="{DCD72EE7-1BDF-454A-A796-C1E2AC8000E9}" destId="{06CC2B5B-B32F-4C33-9F43-744FD7F45FF8}" srcOrd="0" destOrd="0" presId="urn:microsoft.com/office/officeart/2005/8/layout/hierarchy1"/>
    <dgm:cxn modelId="{17708034-F383-4A6A-BF12-F50F1E7BC55C}" srcId="{C1AAA4B5-DF09-4938-94CD-027DAD051651}" destId="{52A721C4-7904-433B-8FE1-6B2139CC3D32}" srcOrd="1" destOrd="0" parTransId="{D8AA326E-09C0-4ACD-9A2E-F437BC0EAF74}" sibTransId="{08F6E406-F5FD-4E33-9DF8-D4933BEB0BE6}"/>
    <dgm:cxn modelId="{AC0F6045-21B9-4A13-A290-035F9150582C}" srcId="{C1AAA4B5-DF09-4938-94CD-027DAD051651}" destId="{99F19F34-4CB5-4975-857F-76F155D7C5B6}" srcOrd="0" destOrd="0" parTransId="{261D7997-612B-4314-85A4-DB7CAFFEF81E}" sibTransId="{6CB5F1F3-4F45-4C94-9F93-DDB36D29759D}"/>
    <dgm:cxn modelId="{6E5FF911-2711-40E6-A935-035B4E41E3F2}" type="presOf" srcId="{99F19F34-4CB5-4975-857F-76F155D7C5B6}" destId="{22CA40A7-6FAA-41B0-9968-21C8F90DD338}" srcOrd="0" destOrd="0" presId="urn:microsoft.com/office/officeart/2005/8/layout/hierarchy1"/>
    <dgm:cxn modelId="{1789B1B5-E808-4F5D-87FF-557664D0E747}" type="presOf" srcId="{9107E9CB-25BB-4D60-A69C-25957DBB7765}" destId="{68C653FD-16AD-4D56-A677-DD7B5AFFE3D0}" srcOrd="0" destOrd="0" presId="urn:microsoft.com/office/officeart/2005/8/layout/hierarchy1"/>
    <dgm:cxn modelId="{1EFBDCC9-54CB-47AC-9A02-ED5F3DABC05B}" type="presOf" srcId="{C1AAA4B5-DF09-4938-94CD-027DAD051651}" destId="{87B706EB-79F1-4CA3-8DB5-DB1304BD1E17}" srcOrd="0" destOrd="0" presId="urn:microsoft.com/office/officeart/2005/8/layout/hierarchy1"/>
    <dgm:cxn modelId="{E71CD6B2-F7B9-42DF-A4C6-1428070F1136}" type="presOf" srcId="{B421CEC2-BC75-4009-9502-76A421E2E7D0}" destId="{CF6B1251-14DF-413C-A680-6B42DBFEBC87}" srcOrd="0" destOrd="0" presId="urn:microsoft.com/office/officeart/2005/8/layout/hierarchy1"/>
    <dgm:cxn modelId="{BDDB2632-FFF3-4686-8C39-DB6E33749CE8}" type="presOf" srcId="{D8AA326E-09C0-4ACD-9A2E-F437BC0EAF74}" destId="{18F48368-81D9-43A0-908B-4FD0BBD1F0DF}" srcOrd="0" destOrd="0" presId="urn:microsoft.com/office/officeart/2005/8/layout/hierarchy1"/>
    <dgm:cxn modelId="{8F8033BC-71BD-4F90-A811-9ECE609B10B7}" type="presOf" srcId="{1163FD83-61C9-49DD-84BE-3A5B7B2BFF16}" destId="{357AFD31-79E5-4990-8CF3-AA23897FE3A2}" srcOrd="0" destOrd="0" presId="urn:microsoft.com/office/officeart/2005/8/layout/hierarchy1"/>
    <dgm:cxn modelId="{80E4E873-2E8E-4B8D-A358-9AB319D3655B}" type="presOf" srcId="{261D7997-612B-4314-85A4-DB7CAFFEF81E}" destId="{23AB1B32-453F-4644-861A-9B1A5A435922}" srcOrd="0" destOrd="0" presId="urn:microsoft.com/office/officeart/2005/8/layout/hierarchy1"/>
    <dgm:cxn modelId="{3079E8E7-DC43-4256-9BEE-5A9BF11BC502}" srcId="{52A721C4-7904-433B-8FE1-6B2139CC3D32}" destId="{9107E9CB-25BB-4D60-A69C-25957DBB7765}" srcOrd="0" destOrd="0" parTransId="{DCD72EE7-1BDF-454A-A796-C1E2AC8000E9}" sibTransId="{2ABBF785-7D3A-4D68-AD20-7AC0D53212E1}"/>
    <dgm:cxn modelId="{D46B912B-B652-408C-91EB-496412FD8FA0}" type="presOf" srcId="{A60A64D5-CFF2-4E53-A01D-5015518155F2}" destId="{EB01DD07-69E5-447E-BD63-8DF4F22B7552}" srcOrd="0" destOrd="0" presId="urn:microsoft.com/office/officeart/2005/8/layout/hierarchy1"/>
    <dgm:cxn modelId="{C69EBBEE-C49D-48EF-9569-18F3B8D4D428}" srcId="{99F19F34-4CB5-4975-857F-76F155D7C5B6}" destId="{B421CEC2-BC75-4009-9502-76A421E2E7D0}" srcOrd="0" destOrd="0" parTransId="{A60A64D5-CFF2-4E53-A01D-5015518155F2}" sibTransId="{74FCEFE9-7543-494D-A902-6AA8203B7B28}"/>
    <dgm:cxn modelId="{7666C1CC-BE7A-4E9A-B34A-F518FE774285}" srcId="{1163FD83-61C9-49DD-84BE-3A5B7B2BFF16}" destId="{C1AAA4B5-DF09-4938-94CD-027DAD051651}" srcOrd="0" destOrd="0" parTransId="{8001603A-7F73-4218-A92D-8524FBBE1535}" sibTransId="{283FE4DD-542C-4121-8AB0-F454C5C4A29B}"/>
    <dgm:cxn modelId="{AAF879CA-4E36-4B89-B0AA-F508913FC2EA}" type="presOf" srcId="{52A721C4-7904-433B-8FE1-6B2139CC3D32}" destId="{BB864282-3F79-44CC-9132-85A027115B2B}" srcOrd="0" destOrd="0" presId="urn:microsoft.com/office/officeart/2005/8/layout/hierarchy1"/>
    <dgm:cxn modelId="{20133639-F935-420B-B6C5-D38E75786E14}" type="presParOf" srcId="{357AFD31-79E5-4990-8CF3-AA23897FE3A2}" destId="{98A4A75A-EECC-4339-A5D6-8B225B657C01}" srcOrd="0" destOrd="0" presId="urn:microsoft.com/office/officeart/2005/8/layout/hierarchy1"/>
    <dgm:cxn modelId="{242A4433-D1B9-4417-B6C0-BA4CEF78F7E7}" type="presParOf" srcId="{98A4A75A-EECC-4339-A5D6-8B225B657C01}" destId="{A607360C-1621-453F-9131-CA7A63466ED6}" srcOrd="0" destOrd="0" presId="urn:microsoft.com/office/officeart/2005/8/layout/hierarchy1"/>
    <dgm:cxn modelId="{7FE3E483-1A0C-422A-B8E0-9FCAD0096BBE}" type="presParOf" srcId="{A607360C-1621-453F-9131-CA7A63466ED6}" destId="{D121040E-79A4-4E38-997D-8226D7417702}" srcOrd="0" destOrd="0" presId="urn:microsoft.com/office/officeart/2005/8/layout/hierarchy1"/>
    <dgm:cxn modelId="{466D5AC8-1CDC-40FC-BA57-9E698E3754E6}" type="presParOf" srcId="{A607360C-1621-453F-9131-CA7A63466ED6}" destId="{87B706EB-79F1-4CA3-8DB5-DB1304BD1E17}" srcOrd="1" destOrd="0" presId="urn:microsoft.com/office/officeart/2005/8/layout/hierarchy1"/>
    <dgm:cxn modelId="{AA667CD5-0965-4739-8416-FDC3041E2A32}" type="presParOf" srcId="{98A4A75A-EECC-4339-A5D6-8B225B657C01}" destId="{79F0ECD9-A0BB-4706-9217-672451101765}" srcOrd="1" destOrd="0" presId="urn:microsoft.com/office/officeart/2005/8/layout/hierarchy1"/>
    <dgm:cxn modelId="{AEC279DA-AAB8-42E4-9300-9519C1FFD047}" type="presParOf" srcId="{79F0ECD9-A0BB-4706-9217-672451101765}" destId="{23AB1B32-453F-4644-861A-9B1A5A435922}" srcOrd="0" destOrd="0" presId="urn:microsoft.com/office/officeart/2005/8/layout/hierarchy1"/>
    <dgm:cxn modelId="{279E89E3-798C-4F62-91B8-96A3BCA2C97D}" type="presParOf" srcId="{79F0ECD9-A0BB-4706-9217-672451101765}" destId="{B396CEC6-9787-498B-A87A-5130E4044D47}" srcOrd="1" destOrd="0" presId="urn:microsoft.com/office/officeart/2005/8/layout/hierarchy1"/>
    <dgm:cxn modelId="{4C26BCD3-F161-464B-A9C4-DB9D0FA3421D}" type="presParOf" srcId="{B396CEC6-9787-498B-A87A-5130E4044D47}" destId="{FC199D16-F9BD-42B2-874A-A88EEA053D27}" srcOrd="0" destOrd="0" presId="urn:microsoft.com/office/officeart/2005/8/layout/hierarchy1"/>
    <dgm:cxn modelId="{ACA3E6D4-6537-488B-8A39-A7B72599088F}" type="presParOf" srcId="{FC199D16-F9BD-42B2-874A-A88EEA053D27}" destId="{E0D5597C-7365-4943-857D-6B4750BAA04D}" srcOrd="0" destOrd="0" presId="urn:microsoft.com/office/officeart/2005/8/layout/hierarchy1"/>
    <dgm:cxn modelId="{647E50E4-A341-481E-86C4-F68BA2E0CDA9}" type="presParOf" srcId="{FC199D16-F9BD-42B2-874A-A88EEA053D27}" destId="{22CA40A7-6FAA-41B0-9968-21C8F90DD338}" srcOrd="1" destOrd="0" presId="urn:microsoft.com/office/officeart/2005/8/layout/hierarchy1"/>
    <dgm:cxn modelId="{142E507E-20D7-4109-8059-128EFB0F0E33}" type="presParOf" srcId="{B396CEC6-9787-498B-A87A-5130E4044D47}" destId="{71990F6D-AA70-471E-BD09-E5E05579E0ED}" srcOrd="1" destOrd="0" presId="urn:microsoft.com/office/officeart/2005/8/layout/hierarchy1"/>
    <dgm:cxn modelId="{FA3051D4-E263-4475-8DFE-4B4295BD5479}" type="presParOf" srcId="{71990F6D-AA70-471E-BD09-E5E05579E0ED}" destId="{EB01DD07-69E5-447E-BD63-8DF4F22B7552}" srcOrd="0" destOrd="0" presId="urn:microsoft.com/office/officeart/2005/8/layout/hierarchy1"/>
    <dgm:cxn modelId="{9470D68C-9FDF-4444-91AA-E79ED26DB12A}" type="presParOf" srcId="{71990F6D-AA70-471E-BD09-E5E05579E0ED}" destId="{B4BF0FDC-8AE0-4EFA-AC7B-0036E7AAC1A2}" srcOrd="1" destOrd="0" presId="urn:microsoft.com/office/officeart/2005/8/layout/hierarchy1"/>
    <dgm:cxn modelId="{19C0B82E-CB00-4798-A9FF-B8B6043E167A}" type="presParOf" srcId="{B4BF0FDC-8AE0-4EFA-AC7B-0036E7AAC1A2}" destId="{E45E6FCD-37A5-4210-A0FD-EB23D0CDB12C}" srcOrd="0" destOrd="0" presId="urn:microsoft.com/office/officeart/2005/8/layout/hierarchy1"/>
    <dgm:cxn modelId="{ED0E1EF7-9172-429C-89A2-AADE4F1F198C}" type="presParOf" srcId="{E45E6FCD-37A5-4210-A0FD-EB23D0CDB12C}" destId="{BB191951-EF06-4178-B508-47740873B96B}" srcOrd="0" destOrd="0" presId="urn:microsoft.com/office/officeart/2005/8/layout/hierarchy1"/>
    <dgm:cxn modelId="{19A663A0-267D-486D-BD9F-21C0641AA8A2}" type="presParOf" srcId="{E45E6FCD-37A5-4210-A0FD-EB23D0CDB12C}" destId="{CF6B1251-14DF-413C-A680-6B42DBFEBC87}" srcOrd="1" destOrd="0" presId="urn:microsoft.com/office/officeart/2005/8/layout/hierarchy1"/>
    <dgm:cxn modelId="{145D024E-E3B2-4FF0-84C4-8A4F44697650}" type="presParOf" srcId="{B4BF0FDC-8AE0-4EFA-AC7B-0036E7AAC1A2}" destId="{8F16EB34-1D13-4695-83CB-02B178985794}" srcOrd="1" destOrd="0" presId="urn:microsoft.com/office/officeart/2005/8/layout/hierarchy1"/>
    <dgm:cxn modelId="{D8D6E4A7-DAD3-4449-9DF8-691278998061}" type="presParOf" srcId="{79F0ECD9-A0BB-4706-9217-672451101765}" destId="{18F48368-81D9-43A0-908B-4FD0BBD1F0DF}" srcOrd="2" destOrd="0" presId="urn:microsoft.com/office/officeart/2005/8/layout/hierarchy1"/>
    <dgm:cxn modelId="{036EDE19-44CB-4282-A110-8C58DCE6C047}" type="presParOf" srcId="{79F0ECD9-A0BB-4706-9217-672451101765}" destId="{2F70C0C4-49EF-406E-90C2-9036AE8DD903}" srcOrd="3" destOrd="0" presId="urn:microsoft.com/office/officeart/2005/8/layout/hierarchy1"/>
    <dgm:cxn modelId="{2B929C0B-17DB-4695-9D8E-D55DB2E214A1}" type="presParOf" srcId="{2F70C0C4-49EF-406E-90C2-9036AE8DD903}" destId="{57EC18C2-99E0-49D5-A219-BB7CCEF08FE5}" srcOrd="0" destOrd="0" presId="urn:microsoft.com/office/officeart/2005/8/layout/hierarchy1"/>
    <dgm:cxn modelId="{0F97744E-3631-4301-862B-910D0739BCCA}" type="presParOf" srcId="{57EC18C2-99E0-49D5-A219-BB7CCEF08FE5}" destId="{887C3334-1C55-4682-9413-640A5DB78F1B}" srcOrd="0" destOrd="0" presId="urn:microsoft.com/office/officeart/2005/8/layout/hierarchy1"/>
    <dgm:cxn modelId="{F20B3620-7A8F-42B8-9C11-B960039144F6}" type="presParOf" srcId="{57EC18C2-99E0-49D5-A219-BB7CCEF08FE5}" destId="{BB864282-3F79-44CC-9132-85A027115B2B}" srcOrd="1" destOrd="0" presId="urn:microsoft.com/office/officeart/2005/8/layout/hierarchy1"/>
    <dgm:cxn modelId="{B8E8AC1C-CCE2-49B3-90F8-1947F54D303C}" type="presParOf" srcId="{2F70C0C4-49EF-406E-90C2-9036AE8DD903}" destId="{15CAFB43-0DCC-4BB2-ADA7-B79659D7C57F}" srcOrd="1" destOrd="0" presId="urn:microsoft.com/office/officeart/2005/8/layout/hierarchy1"/>
    <dgm:cxn modelId="{7C5F724B-AD2E-4FAC-9C81-92F9AA26774E}" type="presParOf" srcId="{15CAFB43-0DCC-4BB2-ADA7-B79659D7C57F}" destId="{06CC2B5B-B32F-4C33-9F43-744FD7F45FF8}" srcOrd="0" destOrd="0" presId="urn:microsoft.com/office/officeart/2005/8/layout/hierarchy1"/>
    <dgm:cxn modelId="{166959F9-608E-4A71-860D-6CB878FCD73B}" type="presParOf" srcId="{15CAFB43-0DCC-4BB2-ADA7-B79659D7C57F}" destId="{2EAAB074-0301-4631-AAB3-93FBA7E77126}" srcOrd="1" destOrd="0" presId="urn:microsoft.com/office/officeart/2005/8/layout/hierarchy1"/>
    <dgm:cxn modelId="{39C8B57D-BF24-4394-96A4-4C1E12986529}" type="presParOf" srcId="{2EAAB074-0301-4631-AAB3-93FBA7E77126}" destId="{C2EBA187-715A-4B79-A2C6-111AA0DBF7DB}" srcOrd="0" destOrd="0" presId="urn:microsoft.com/office/officeart/2005/8/layout/hierarchy1"/>
    <dgm:cxn modelId="{1D436340-88DE-48A6-84C7-902EA419C41A}" type="presParOf" srcId="{C2EBA187-715A-4B79-A2C6-111AA0DBF7DB}" destId="{A0714639-3BD0-49C8-9321-9CC3D30A0BF3}" srcOrd="0" destOrd="0" presId="urn:microsoft.com/office/officeart/2005/8/layout/hierarchy1"/>
    <dgm:cxn modelId="{7E40E9EE-9B9A-440C-9F06-2E1F5BC6C0B6}" type="presParOf" srcId="{C2EBA187-715A-4B79-A2C6-111AA0DBF7DB}" destId="{68C653FD-16AD-4D56-A677-DD7B5AFFE3D0}" srcOrd="1" destOrd="0" presId="urn:microsoft.com/office/officeart/2005/8/layout/hierarchy1"/>
    <dgm:cxn modelId="{D91ECEF4-6DC2-4B75-AEED-57FCD0F7E0D5}" type="presParOf" srcId="{2EAAB074-0301-4631-AAB3-93FBA7E77126}" destId="{7C3E93F0-0518-4D08-9D9D-39B7F439FD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B53A79-B914-4F07-B6DC-4DA3F6215FD4}" type="doc">
      <dgm:prSet loTypeId="urn:microsoft.com/office/officeart/2008/layout/NameandTitleOrganizationalChart" loCatId="hierarchy" qsTypeId="urn:microsoft.com/office/officeart/2005/8/quickstyle/simple1" qsCatId="simple" csTypeId="urn:microsoft.com/office/officeart/2005/8/colors/colorful4" csCatId="colorful" phldr="1"/>
      <dgm:spPr/>
      <dgm:t>
        <a:bodyPr/>
        <a:lstStyle/>
        <a:p>
          <a:endParaRPr lang="en-US"/>
        </a:p>
      </dgm:t>
    </dgm:pt>
    <dgm:pt modelId="{CFB5A5BA-7596-4EFB-9C14-7DEA58808616}">
      <dgm:prSet phldrT="[Text]" custT="1"/>
      <dgm:spPr/>
      <dgm:t>
        <a:bodyPr/>
        <a:lstStyle/>
        <a:p>
          <a:r>
            <a:rPr lang="en-US" sz="3200" dirty="0" smtClean="0">
              <a:latin typeface="Times New Roman" panose="02020603050405020304" pitchFamily="18" charset="0"/>
              <a:cs typeface="Times New Roman" panose="02020603050405020304" pitchFamily="18" charset="0"/>
            </a:rPr>
            <a:t>Memory Coherence Problem</a:t>
          </a:r>
          <a:endParaRPr lang="en-US" sz="3200" dirty="0">
            <a:latin typeface="Times New Roman" panose="02020603050405020304" pitchFamily="18" charset="0"/>
            <a:cs typeface="Times New Roman" panose="02020603050405020304" pitchFamily="18" charset="0"/>
          </a:endParaRPr>
        </a:p>
      </dgm:t>
    </dgm:pt>
    <dgm:pt modelId="{3C678533-DB11-451C-A0DE-52AA0A17E907}" type="parTrans" cxnId="{05A8FC8C-9AC8-4E60-BBDC-5AF20C98E3D6}">
      <dgm:prSet/>
      <dgm:spPr/>
      <dgm:t>
        <a:bodyPr/>
        <a:lstStyle/>
        <a:p>
          <a:endParaRPr lang="en-US"/>
        </a:p>
      </dgm:t>
    </dgm:pt>
    <dgm:pt modelId="{FAE6EF51-ACF8-46C0-A9E5-908AE2D2BFFA}" type="sibTrans" cxnId="{05A8FC8C-9AC8-4E60-BBDC-5AF20C98E3D6}">
      <dgm:prSet/>
      <dgm:spPr>
        <a:noFill/>
        <a:ln>
          <a:noFill/>
        </a:ln>
      </dgm:spPr>
      <dgm:t>
        <a:bodyPr/>
        <a:lstStyle/>
        <a:p>
          <a:endParaRPr lang="en-US"/>
        </a:p>
      </dgm:t>
    </dgm:pt>
    <dgm:pt modelId="{12087589-A2AB-4536-9BFD-EF9F527494D0}" type="asst">
      <dgm:prSet phldrT="[Text]" custT="1"/>
      <dgm:spPr/>
      <dgm:t>
        <a:bodyPr/>
        <a:lstStyle/>
        <a:p>
          <a:r>
            <a:rPr lang="en-US" sz="3200" dirty="0" smtClean="0">
              <a:latin typeface="Times New Roman" panose="02020603050405020304" pitchFamily="18" charset="0"/>
              <a:cs typeface="Times New Roman" panose="02020603050405020304" pitchFamily="18" charset="0"/>
            </a:rPr>
            <a:t>Distributed Manager</a:t>
          </a:r>
          <a:endParaRPr lang="en-US" sz="3200" dirty="0">
            <a:latin typeface="Times New Roman" panose="02020603050405020304" pitchFamily="18" charset="0"/>
            <a:cs typeface="Times New Roman" panose="02020603050405020304" pitchFamily="18" charset="0"/>
          </a:endParaRPr>
        </a:p>
      </dgm:t>
    </dgm:pt>
    <dgm:pt modelId="{545B7FA3-8FD5-4146-A92D-D262F461D298}" type="parTrans" cxnId="{72C48519-5EBB-4790-BA7D-628BE2FCD070}">
      <dgm:prSet/>
      <dgm:spPr/>
      <dgm:t>
        <a:bodyPr/>
        <a:lstStyle/>
        <a:p>
          <a:endParaRPr lang="en-US"/>
        </a:p>
      </dgm:t>
    </dgm:pt>
    <dgm:pt modelId="{5959FC85-5438-4A0E-BF01-41935C47578D}" type="sibTrans" cxnId="{72C48519-5EBB-4790-BA7D-628BE2FCD070}">
      <dgm:prSet/>
      <dgm:spPr>
        <a:noFill/>
        <a:ln>
          <a:noFill/>
        </a:ln>
      </dgm:spPr>
      <dgm:t>
        <a:bodyPr/>
        <a:lstStyle/>
        <a:p>
          <a:endParaRPr lang="en-US"/>
        </a:p>
      </dgm:t>
    </dgm:pt>
    <dgm:pt modelId="{DAAD164B-7446-4326-B572-FC0FEBC5B01A}">
      <dgm:prSet phldrT="[Text]" custT="1"/>
      <dgm:spPr/>
      <dgm:t>
        <a:bodyPr/>
        <a:lstStyle/>
        <a:p>
          <a:r>
            <a:rPr lang="en-US" sz="3200" dirty="0" smtClean="0">
              <a:latin typeface="Times New Roman" panose="02020603050405020304" pitchFamily="18" charset="0"/>
              <a:cs typeface="Times New Roman" panose="02020603050405020304" pitchFamily="18" charset="0"/>
            </a:rPr>
            <a:t>Centralized Manager</a:t>
          </a:r>
          <a:endParaRPr lang="en-US" sz="3200" dirty="0">
            <a:latin typeface="Times New Roman" panose="02020603050405020304" pitchFamily="18" charset="0"/>
            <a:cs typeface="Times New Roman" panose="02020603050405020304" pitchFamily="18" charset="0"/>
          </a:endParaRPr>
        </a:p>
      </dgm:t>
    </dgm:pt>
    <dgm:pt modelId="{6F0FDA22-966C-49EB-9BE6-6D04C4B8B673}" type="parTrans" cxnId="{4D30DA2C-9F01-437A-B912-8EC3A06AC183}">
      <dgm:prSet/>
      <dgm:spPr/>
      <dgm:t>
        <a:bodyPr/>
        <a:lstStyle/>
        <a:p>
          <a:endParaRPr lang="en-US"/>
        </a:p>
      </dgm:t>
    </dgm:pt>
    <dgm:pt modelId="{F64099D6-A599-4B77-A791-9FDE4680CF7E}" type="sibTrans" cxnId="{4D30DA2C-9F01-437A-B912-8EC3A06AC183}">
      <dgm:prSet custT="1"/>
      <dgm:spPr/>
      <dgm:t>
        <a:bodyPr/>
        <a:lstStyle/>
        <a:p>
          <a:pPr algn="ctr"/>
          <a:r>
            <a:rPr lang="en-US" sz="2000" dirty="0" smtClean="0">
              <a:solidFill>
                <a:srgbClr val="002060"/>
              </a:solidFill>
              <a:latin typeface="Times New Roman" panose="02020603050405020304" pitchFamily="18" charset="0"/>
              <a:cs typeface="Times New Roman" panose="02020603050405020304" pitchFamily="18" charset="0"/>
            </a:rPr>
            <a:t>-easy to implement</a:t>
          </a:r>
        </a:p>
        <a:p>
          <a:pPr algn="ctr"/>
          <a:r>
            <a:rPr lang="en-US" sz="2000" dirty="0" smtClean="0">
              <a:solidFill>
                <a:srgbClr val="002060"/>
              </a:solidFill>
              <a:latin typeface="Times New Roman" panose="02020603050405020304" pitchFamily="18" charset="0"/>
              <a:cs typeface="Times New Roman" panose="02020603050405020304" pitchFamily="18" charset="0"/>
            </a:rPr>
            <a:t>- one manager, traffic bottleneck</a:t>
          </a:r>
          <a:endParaRPr lang="en-US" sz="2000" dirty="0">
            <a:solidFill>
              <a:srgbClr val="002060"/>
            </a:solidFill>
            <a:latin typeface="Times New Roman" panose="02020603050405020304" pitchFamily="18" charset="0"/>
            <a:cs typeface="Times New Roman" panose="02020603050405020304" pitchFamily="18" charset="0"/>
          </a:endParaRPr>
        </a:p>
      </dgm:t>
    </dgm:pt>
    <dgm:pt modelId="{497A0DC4-F631-476D-B782-90C2A90A523E}">
      <dgm:prSet phldrT="[Text]" custT="1"/>
      <dgm:spPr>
        <a:solidFill>
          <a:schemeClr val="accent6"/>
        </a:solidFill>
      </dgm:spPr>
      <dgm:t>
        <a:bodyPr/>
        <a:lstStyle/>
        <a:p>
          <a:r>
            <a:rPr lang="en-US" sz="3200" dirty="0" smtClean="0">
              <a:latin typeface="Times New Roman" panose="02020603050405020304" pitchFamily="18" charset="0"/>
              <a:cs typeface="Times New Roman" panose="02020603050405020304" pitchFamily="18" charset="0"/>
            </a:rPr>
            <a:t>Fixed distributed</a:t>
          </a:r>
          <a:endParaRPr lang="en-US" sz="3200" dirty="0">
            <a:latin typeface="Times New Roman" panose="02020603050405020304" pitchFamily="18" charset="0"/>
            <a:cs typeface="Times New Roman" panose="02020603050405020304" pitchFamily="18" charset="0"/>
          </a:endParaRPr>
        </a:p>
      </dgm:t>
    </dgm:pt>
    <dgm:pt modelId="{2E36EB94-072D-421B-8698-5402D5F3E244}" type="parTrans" cxnId="{8C0F2AE2-94F5-4E97-915F-E9532E61982C}">
      <dgm:prSet/>
      <dgm:spPr/>
      <dgm:t>
        <a:bodyPr/>
        <a:lstStyle/>
        <a:p>
          <a:endParaRPr lang="en-US"/>
        </a:p>
      </dgm:t>
    </dgm:pt>
    <dgm:pt modelId="{356B6E6C-F6E2-42E5-9528-A94150E22339}" type="sibTrans" cxnId="{8C0F2AE2-94F5-4E97-915F-E9532E61982C}">
      <dgm:prSet custT="1"/>
      <dgm:spPr>
        <a:ln>
          <a:solidFill>
            <a:schemeClr val="accent6"/>
          </a:solidFill>
        </a:ln>
      </dgm:spPr>
      <dgm:t>
        <a:bodyPr/>
        <a:lstStyle/>
        <a:p>
          <a:pPr algn="ctr"/>
          <a:r>
            <a:rPr lang="en-US" sz="1800" dirty="0" smtClean="0">
              <a:solidFill>
                <a:srgbClr val="002060"/>
              </a:solidFill>
              <a:latin typeface="Times New Roman" panose="02020603050405020304" pitchFamily="18" charset="0"/>
              <a:cs typeface="Times New Roman" panose="02020603050405020304" pitchFamily="18" charset="0"/>
            </a:rPr>
            <a:t>-reduce the traffic bottleneck</a:t>
          </a:r>
        </a:p>
        <a:p>
          <a:pPr algn="ctr"/>
          <a:r>
            <a:rPr lang="en-US" sz="1800" dirty="0" smtClean="0">
              <a:solidFill>
                <a:srgbClr val="002060"/>
              </a:solidFill>
              <a:latin typeface="Times New Roman" panose="02020603050405020304" pitchFamily="18" charset="0"/>
              <a:cs typeface="Times New Roman" panose="02020603050405020304" pitchFamily="18" charset="0"/>
            </a:rPr>
            <a:t>-still need around two message to locate an owner</a:t>
          </a:r>
          <a:endParaRPr lang="en-US" sz="1800" dirty="0">
            <a:solidFill>
              <a:srgbClr val="002060"/>
            </a:solidFill>
            <a:latin typeface="Times New Roman" panose="02020603050405020304" pitchFamily="18" charset="0"/>
            <a:cs typeface="Times New Roman" panose="02020603050405020304" pitchFamily="18" charset="0"/>
          </a:endParaRPr>
        </a:p>
      </dgm:t>
    </dgm:pt>
    <dgm:pt modelId="{88AB371D-39F4-414E-A934-ED83E1C69535}">
      <dgm:prSet custT="1"/>
      <dgm:spPr>
        <a:solidFill>
          <a:schemeClr val="accent2"/>
        </a:solidFill>
      </dgm:spPr>
      <dgm:t>
        <a:bodyPr/>
        <a:lstStyle/>
        <a:p>
          <a:r>
            <a:rPr lang="en-US" sz="3200" dirty="0" smtClean="0">
              <a:latin typeface="Times New Roman" panose="02020603050405020304" pitchFamily="18" charset="0"/>
              <a:cs typeface="Times New Roman" panose="02020603050405020304" pitchFamily="18" charset="0"/>
            </a:rPr>
            <a:t>Dynamic Distributed</a:t>
          </a:r>
          <a:endParaRPr lang="en-US" sz="3200" dirty="0">
            <a:latin typeface="Times New Roman" panose="02020603050405020304" pitchFamily="18" charset="0"/>
            <a:cs typeface="Times New Roman" panose="02020603050405020304" pitchFamily="18" charset="0"/>
          </a:endParaRPr>
        </a:p>
      </dgm:t>
    </dgm:pt>
    <dgm:pt modelId="{4360661F-FE1A-4C41-8268-5F03A331682F}" type="parTrans" cxnId="{A29E428C-4E1D-47EE-8220-68DDF30ACAE4}">
      <dgm:prSet/>
      <dgm:spPr/>
      <dgm:t>
        <a:bodyPr/>
        <a:lstStyle/>
        <a:p>
          <a:endParaRPr lang="en-US"/>
        </a:p>
      </dgm:t>
    </dgm:pt>
    <dgm:pt modelId="{67AD1201-8C1E-4D12-BD85-AEEF8BC5623F}" type="sibTrans" cxnId="{A29E428C-4E1D-47EE-8220-68DDF30ACAE4}">
      <dgm:prSet custT="1"/>
      <dgm:spPr>
        <a:solidFill>
          <a:schemeClr val="bg1">
            <a:alpha val="90000"/>
          </a:schemeClr>
        </a:solidFill>
        <a:ln>
          <a:solidFill>
            <a:schemeClr val="accent2"/>
          </a:solidFill>
        </a:ln>
      </dgm:spPr>
      <dgm:t>
        <a:bodyPr/>
        <a:lstStyle/>
        <a:p>
          <a:pPr algn="ctr"/>
          <a:r>
            <a:rPr lang="en-US" sz="2000" dirty="0" smtClean="0">
              <a:solidFill>
                <a:srgbClr val="002060"/>
              </a:solidFill>
              <a:latin typeface="Times New Roman" panose="02020603050405020304" pitchFamily="18" charset="0"/>
              <a:cs typeface="Times New Roman" panose="02020603050405020304" pitchFamily="18" charset="0"/>
            </a:rPr>
            <a:t>-performs better than other methods</a:t>
          </a:r>
        </a:p>
        <a:p>
          <a:pPr algn="ctr"/>
          <a:r>
            <a:rPr lang="en-US" sz="2000" dirty="0" smtClean="0">
              <a:solidFill>
                <a:srgbClr val="002060"/>
              </a:solidFill>
              <a:latin typeface="Times New Roman" panose="02020603050405020304" pitchFamily="18" charset="0"/>
              <a:cs typeface="Times New Roman" panose="02020603050405020304" pitchFamily="18" charset="0"/>
            </a:rPr>
            <a:t>- useful for </a:t>
          </a:r>
          <a:r>
            <a:rPr lang="en-US" sz="2000" b="0" i="0" dirty="0" smtClean="0">
              <a:solidFill>
                <a:srgbClr val="002060"/>
              </a:solidFill>
              <a:latin typeface="Times New Roman" panose="02020603050405020304" pitchFamily="18" charset="0"/>
              <a:cs typeface="Times New Roman" panose="02020603050405020304" pitchFamily="18" charset="0"/>
            </a:rPr>
            <a:t>a large-scale multiprocessor system</a:t>
          </a:r>
          <a:endParaRPr lang="en-US" sz="2000" b="0" i="0" dirty="0">
            <a:solidFill>
              <a:srgbClr val="002060"/>
            </a:solidFill>
            <a:latin typeface="Times New Roman" panose="02020603050405020304" pitchFamily="18" charset="0"/>
            <a:cs typeface="Times New Roman" panose="02020603050405020304" pitchFamily="18" charset="0"/>
          </a:endParaRPr>
        </a:p>
      </dgm:t>
    </dgm:pt>
    <dgm:pt modelId="{1DD48635-2355-4258-B3DD-E127E4EB17E0}" type="pres">
      <dgm:prSet presAssocID="{77B53A79-B914-4F07-B6DC-4DA3F6215FD4}" presName="hierChild1" presStyleCnt="0">
        <dgm:presLayoutVars>
          <dgm:orgChart val="1"/>
          <dgm:chPref val="1"/>
          <dgm:dir/>
          <dgm:animOne val="branch"/>
          <dgm:animLvl val="lvl"/>
          <dgm:resizeHandles/>
        </dgm:presLayoutVars>
      </dgm:prSet>
      <dgm:spPr/>
      <dgm:t>
        <a:bodyPr/>
        <a:lstStyle/>
        <a:p>
          <a:endParaRPr lang="en-US"/>
        </a:p>
      </dgm:t>
    </dgm:pt>
    <dgm:pt modelId="{8BE6E22E-6ECB-4E2F-AA07-E48A235B5012}" type="pres">
      <dgm:prSet presAssocID="{CFB5A5BA-7596-4EFB-9C14-7DEA58808616}" presName="hierRoot1" presStyleCnt="0">
        <dgm:presLayoutVars>
          <dgm:hierBranch val="init"/>
        </dgm:presLayoutVars>
      </dgm:prSet>
      <dgm:spPr/>
    </dgm:pt>
    <dgm:pt modelId="{78512E20-A7B5-4F5C-8A6C-49E909DE9093}" type="pres">
      <dgm:prSet presAssocID="{CFB5A5BA-7596-4EFB-9C14-7DEA58808616}" presName="rootComposite1" presStyleCnt="0"/>
      <dgm:spPr/>
    </dgm:pt>
    <dgm:pt modelId="{6B350785-FF36-46A8-9D3E-27884617F48D}" type="pres">
      <dgm:prSet presAssocID="{CFB5A5BA-7596-4EFB-9C14-7DEA58808616}" presName="rootText1" presStyleLbl="node0" presStyleIdx="0" presStyleCnt="3" custScaleX="780927" custScaleY="340130" custLinFactX="286116" custLinFactY="-199242" custLinFactNeighborX="300000" custLinFactNeighborY="-200000">
        <dgm:presLayoutVars>
          <dgm:chMax/>
          <dgm:chPref val="3"/>
        </dgm:presLayoutVars>
      </dgm:prSet>
      <dgm:spPr/>
      <dgm:t>
        <a:bodyPr/>
        <a:lstStyle/>
        <a:p>
          <a:endParaRPr lang="en-US"/>
        </a:p>
      </dgm:t>
    </dgm:pt>
    <dgm:pt modelId="{BBEA342D-893B-4191-8C4B-AFF7976B1DE3}" type="pres">
      <dgm:prSet presAssocID="{CFB5A5BA-7596-4EFB-9C14-7DEA58808616}" presName="titleText1" presStyleLbl="fgAcc0" presStyleIdx="0" presStyleCnt="3" custScaleX="132705" custScaleY="208770" custLinFactX="100000" custLinFactNeighborX="171188" custLinFactNeighborY="-53685">
        <dgm:presLayoutVars>
          <dgm:chMax val="0"/>
          <dgm:chPref val="0"/>
        </dgm:presLayoutVars>
      </dgm:prSet>
      <dgm:spPr/>
      <dgm:t>
        <a:bodyPr/>
        <a:lstStyle/>
        <a:p>
          <a:endParaRPr lang="en-US"/>
        </a:p>
      </dgm:t>
    </dgm:pt>
    <dgm:pt modelId="{D7B488E7-5F69-4571-B8FC-041C0715C671}" type="pres">
      <dgm:prSet presAssocID="{CFB5A5BA-7596-4EFB-9C14-7DEA58808616}" presName="rootConnector1" presStyleLbl="node1" presStyleIdx="0" presStyleCnt="1"/>
      <dgm:spPr/>
      <dgm:t>
        <a:bodyPr/>
        <a:lstStyle/>
        <a:p>
          <a:endParaRPr lang="en-US"/>
        </a:p>
      </dgm:t>
    </dgm:pt>
    <dgm:pt modelId="{8CAC0D01-507B-4A50-BE40-60344D8DC9A0}" type="pres">
      <dgm:prSet presAssocID="{CFB5A5BA-7596-4EFB-9C14-7DEA58808616}" presName="hierChild2" presStyleCnt="0"/>
      <dgm:spPr/>
    </dgm:pt>
    <dgm:pt modelId="{4F861CE0-86C1-4EA2-9146-9D0FF5E08B10}" type="pres">
      <dgm:prSet presAssocID="{6F0FDA22-966C-49EB-9BE6-6D04C4B8B673}" presName="Name37" presStyleLbl="parChTrans1D2" presStyleIdx="0" presStyleCnt="2"/>
      <dgm:spPr/>
      <dgm:t>
        <a:bodyPr/>
        <a:lstStyle/>
        <a:p>
          <a:endParaRPr lang="en-US"/>
        </a:p>
      </dgm:t>
    </dgm:pt>
    <dgm:pt modelId="{C2EB886E-C42F-45D8-8E82-10676A0A7858}" type="pres">
      <dgm:prSet presAssocID="{DAAD164B-7446-4326-B572-FC0FEBC5B01A}" presName="hierRoot2" presStyleCnt="0">
        <dgm:presLayoutVars>
          <dgm:hierBranch val="init"/>
        </dgm:presLayoutVars>
      </dgm:prSet>
      <dgm:spPr/>
    </dgm:pt>
    <dgm:pt modelId="{24264FDB-5B86-4811-951D-76B900A1FA9D}" type="pres">
      <dgm:prSet presAssocID="{DAAD164B-7446-4326-B572-FC0FEBC5B01A}" presName="rootComposite" presStyleCnt="0"/>
      <dgm:spPr/>
    </dgm:pt>
    <dgm:pt modelId="{3677B234-F9F0-451E-8AAB-B3ACD20297C9}" type="pres">
      <dgm:prSet presAssocID="{DAAD164B-7446-4326-B572-FC0FEBC5B01A}" presName="rootText" presStyleLbl="node1" presStyleIdx="0" presStyleCnt="1" custScaleX="564457" custScaleY="298321" custLinFactX="500000" custLinFactY="-275533" custLinFactNeighborX="511619" custLinFactNeighborY="-300000">
        <dgm:presLayoutVars>
          <dgm:chMax/>
          <dgm:chPref val="3"/>
        </dgm:presLayoutVars>
      </dgm:prSet>
      <dgm:spPr/>
      <dgm:t>
        <a:bodyPr/>
        <a:lstStyle/>
        <a:p>
          <a:endParaRPr lang="en-US"/>
        </a:p>
      </dgm:t>
    </dgm:pt>
    <dgm:pt modelId="{372407F6-A702-4E20-B97A-AC64DDF89B24}" type="pres">
      <dgm:prSet presAssocID="{DAAD164B-7446-4326-B572-FC0FEBC5B01A}" presName="titleText2" presStyleLbl="fgAcc1" presStyleIdx="0" presStyleCnt="1" custScaleX="445471" custScaleY="956381" custLinFactX="600000" custLinFactY="-500000" custLinFactNeighborX="638736" custLinFactNeighborY="-574337">
        <dgm:presLayoutVars>
          <dgm:chMax val="0"/>
          <dgm:chPref val="0"/>
        </dgm:presLayoutVars>
      </dgm:prSet>
      <dgm:spPr/>
      <dgm:t>
        <a:bodyPr/>
        <a:lstStyle/>
        <a:p>
          <a:endParaRPr lang="en-US"/>
        </a:p>
      </dgm:t>
    </dgm:pt>
    <dgm:pt modelId="{698EA4FE-4C74-4BC3-AA69-080FC4B511BF}" type="pres">
      <dgm:prSet presAssocID="{DAAD164B-7446-4326-B572-FC0FEBC5B01A}" presName="rootConnector" presStyleLbl="node2" presStyleIdx="0" presStyleCnt="0"/>
      <dgm:spPr/>
      <dgm:t>
        <a:bodyPr/>
        <a:lstStyle/>
        <a:p>
          <a:endParaRPr lang="en-US"/>
        </a:p>
      </dgm:t>
    </dgm:pt>
    <dgm:pt modelId="{8327BC88-F73A-4CC7-A8E8-ED7D3D9A24F3}" type="pres">
      <dgm:prSet presAssocID="{DAAD164B-7446-4326-B572-FC0FEBC5B01A}" presName="hierChild4" presStyleCnt="0"/>
      <dgm:spPr/>
    </dgm:pt>
    <dgm:pt modelId="{699BFFE8-B128-4670-9712-7A51680F8377}" type="pres">
      <dgm:prSet presAssocID="{DAAD164B-7446-4326-B572-FC0FEBC5B01A}" presName="hierChild5" presStyleCnt="0"/>
      <dgm:spPr/>
    </dgm:pt>
    <dgm:pt modelId="{3AC7A581-D3FB-459A-9905-8FF2C2DB9801}" type="pres">
      <dgm:prSet presAssocID="{CFB5A5BA-7596-4EFB-9C14-7DEA58808616}" presName="hierChild3" presStyleCnt="0"/>
      <dgm:spPr/>
    </dgm:pt>
    <dgm:pt modelId="{85B43997-5E33-428D-AB8E-0876D7C71C77}" type="pres">
      <dgm:prSet presAssocID="{545B7FA3-8FD5-4146-A92D-D262F461D298}" presName="Name96" presStyleLbl="parChTrans1D2" presStyleIdx="1" presStyleCnt="2"/>
      <dgm:spPr/>
      <dgm:t>
        <a:bodyPr/>
        <a:lstStyle/>
        <a:p>
          <a:endParaRPr lang="en-US"/>
        </a:p>
      </dgm:t>
    </dgm:pt>
    <dgm:pt modelId="{BB1CA7E2-1D1C-4AF6-AAFC-BE312466FE87}" type="pres">
      <dgm:prSet presAssocID="{12087589-A2AB-4536-9BFD-EF9F527494D0}" presName="hierRoot3" presStyleCnt="0">
        <dgm:presLayoutVars>
          <dgm:hierBranch val="init"/>
        </dgm:presLayoutVars>
      </dgm:prSet>
      <dgm:spPr/>
    </dgm:pt>
    <dgm:pt modelId="{1691741A-BD48-4F5A-BAFF-0543F3A29E51}" type="pres">
      <dgm:prSet presAssocID="{12087589-A2AB-4536-9BFD-EF9F527494D0}" presName="rootComposite3" presStyleCnt="0"/>
      <dgm:spPr/>
    </dgm:pt>
    <dgm:pt modelId="{92D1C0A5-71ED-4373-904A-6EE54712634B}" type="pres">
      <dgm:prSet presAssocID="{12087589-A2AB-4536-9BFD-EF9F527494D0}" presName="rootText3" presStyleLbl="asst1" presStyleIdx="0" presStyleCnt="1" custScaleX="449168" custScaleY="316626" custLinFactX="100000" custLinFactY="-115365" custLinFactNeighborX="187352" custLinFactNeighborY="-200000">
        <dgm:presLayoutVars>
          <dgm:chPref val="3"/>
        </dgm:presLayoutVars>
      </dgm:prSet>
      <dgm:spPr/>
      <dgm:t>
        <a:bodyPr/>
        <a:lstStyle/>
        <a:p>
          <a:endParaRPr lang="en-US"/>
        </a:p>
      </dgm:t>
    </dgm:pt>
    <dgm:pt modelId="{C838C99B-88CE-4FC6-8D64-DD4BBC48C036}" type="pres">
      <dgm:prSet presAssocID="{12087589-A2AB-4536-9BFD-EF9F527494D0}" presName="titleText3" presStyleLbl="fgAcc2" presStyleIdx="0" presStyleCnt="1" custScaleX="171451" custScaleY="211873" custLinFactNeighborX="-53594" custLinFactNeighborY="30588">
        <dgm:presLayoutVars>
          <dgm:chMax val="0"/>
          <dgm:chPref val="0"/>
        </dgm:presLayoutVars>
      </dgm:prSet>
      <dgm:spPr/>
      <dgm:t>
        <a:bodyPr/>
        <a:lstStyle/>
        <a:p>
          <a:endParaRPr lang="en-US"/>
        </a:p>
      </dgm:t>
    </dgm:pt>
    <dgm:pt modelId="{4EB5F25B-6276-4743-A7E4-1AE5E2324AD9}" type="pres">
      <dgm:prSet presAssocID="{12087589-A2AB-4536-9BFD-EF9F527494D0}" presName="rootConnector3" presStyleLbl="asst1" presStyleIdx="0" presStyleCnt="1"/>
      <dgm:spPr/>
      <dgm:t>
        <a:bodyPr/>
        <a:lstStyle/>
        <a:p>
          <a:endParaRPr lang="en-US"/>
        </a:p>
      </dgm:t>
    </dgm:pt>
    <dgm:pt modelId="{2FFC7F0D-02A6-4766-A146-81AF846A1037}" type="pres">
      <dgm:prSet presAssocID="{12087589-A2AB-4536-9BFD-EF9F527494D0}" presName="hierChild6" presStyleCnt="0"/>
      <dgm:spPr/>
    </dgm:pt>
    <dgm:pt modelId="{6C20E00E-23A0-4313-BBA1-43B4D1E809F8}" type="pres">
      <dgm:prSet presAssocID="{12087589-A2AB-4536-9BFD-EF9F527494D0}" presName="hierChild7" presStyleCnt="0"/>
      <dgm:spPr/>
    </dgm:pt>
    <dgm:pt modelId="{02413357-8136-4EB9-BDD7-73B6E7BB09B0}" type="pres">
      <dgm:prSet presAssocID="{497A0DC4-F631-476D-B782-90C2A90A523E}" presName="hierRoot1" presStyleCnt="0">
        <dgm:presLayoutVars>
          <dgm:hierBranch val="init"/>
        </dgm:presLayoutVars>
      </dgm:prSet>
      <dgm:spPr/>
    </dgm:pt>
    <dgm:pt modelId="{E82D8DA0-7ED6-48C2-96AA-4CBB83F7ACE4}" type="pres">
      <dgm:prSet presAssocID="{497A0DC4-F631-476D-B782-90C2A90A523E}" presName="rootComposite1" presStyleCnt="0"/>
      <dgm:spPr/>
    </dgm:pt>
    <dgm:pt modelId="{497DAFDE-B75D-44E6-8EF1-4A61ACC0580E}" type="pres">
      <dgm:prSet presAssocID="{497A0DC4-F631-476D-B782-90C2A90A523E}" presName="rootText1" presStyleLbl="node0" presStyleIdx="1" presStyleCnt="3" custScaleX="382111" custScaleY="325516" custLinFactX="-400000" custLinFactY="273260" custLinFactNeighborX="-486222" custLinFactNeighborY="300000">
        <dgm:presLayoutVars>
          <dgm:chMax/>
          <dgm:chPref val="3"/>
        </dgm:presLayoutVars>
      </dgm:prSet>
      <dgm:spPr/>
      <dgm:t>
        <a:bodyPr/>
        <a:lstStyle/>
        <a:p>
          <a:endParaRPr lang="en-US"/>
        </a:p>
      </dgm:t>
    </dgm:pt>
    <dgm:pt modelId="{F7867444-ABCC-418B-873E-619CA2255BA2}" type="pres">
      <dgm:prSet presAssocID="{497A0DC4-F631-476D-B782-90C2A90A523E}" presName="titleText1" presStyleLbl="fgAcc0" presStyleIdx="1" presStyleCnt="3" custScaleX="513527" custScaleY="1031085" custLinFactX="-466945" custLinFactY="1200000" custLinFactNeighborX="-500000" custLinFactNeighborY="1225461">
        <dgm:presLayoutVars>
          <dgm:chMax val="0"/>
          <dgm:chPref val="0"/>
        </dgm:presLayoutVars>
      </dgm:prSet>
      <dgm:spPr/>
      <dgm:t>
        <a:bodyPr/>
        <a:lstStyle/>
        <a:p>
          <a:endParaRPr lang="en-US"/>
        </a:p>
      </dgm:t>
    </dgm:pt>
    <dgm:pt modelId="{E090BAD7-714A-42AE-A0C4-CBE579D2684A}" type="pres">
      <dgm:prSet presAssocID="{497A0DC4-F631-476D-B782-90C2A90A523E}" presName="rootConnector1" presStyleLbl="node1" presStyleIdx="0" presStyleCnt="1"/>
      <dgm:spPr/>
      <dgm:t>
        <a:bodyPr/>
        <a:lstStyle/>
        <a:p>
          <a:endParaRPr lang="en-US"/>
        </a:p>
      </dgm:t>
    </dgm:pt>
    <dgm:pt modelId="{3A02C3BE-2DA2-4767-84B6-CAF99C337F79}" type="pres">
      <dgm:prSet presAssocID="{497A0DC4-F631-476D-B782-90C2A90A523E}" presName="hierChild2" presStyleCnt="0"/>
      <dgm:spPr/>
    </dgm:pt>
    <dgm:pt modelId="{5DB6F610-D16E-47ED-9116-5CEFA3A85216}" type="pres">
      <dgm:prSet presAssocID="{497A0DC4-F631-476D-B782-90C2A90A523E}" presName="hierChild3" presStyleCnt="0"/>
      <dgm:spPr/>
    </dgm:pt>
    <dgm:pt modelId="{7ABC2480-82DB-45D3-99BC-B2B0C3FBC803}" type="pres">
      <dgm:prSet presAssocID="{88AB371D-39F4-414E-A934-ED83E1C69535}" presName="hierRoot1" presStyleCnt="0">
        <dgm:presLayoutVars>
          <dgm:hierBranch val="init"/>
        </dgm:presLayoutVars>
      </dgm:prSet>
      <dgm:spPr/>
    </dgm:pt>
    <dgm:pt modelId="{ED62FB57-823F-41E5-B77E-3BCF2D3BD36C}" type="pres">
      <dgm:prSet presAssocID="{88AB371D-39F4-414E-A934-ED83E1C69535}" presName="rootComposite1" presStyleCnt="0"/>
      <dgm:spPr/>
    </dgm:pt>
    <dgm:pt modelId="{908A17ED-1F9E-43EA-AD69-1949B80AF7BA}" type="pres">
      <dgm:prSet presAssocID="{88AB371D-39F4-414E-A934-ED83E1C69535}" presName="rootText1" presStyleLbl="node0" presStyleIdx="2" presStyleCnt="3" custScaleX="367160" custScaleY="274176" custLinFactX="-325082" custLinFactY="300000" custLinFactNeighborX="-400000" custLinFactNeighborY="358444">
        <dgm:presLayoutVars>
          <dgm:chMax/>
          <dgm:chPref val="3"/>
        </dgm:presLayoutVars>
      </dgm:prSet>
      <dgm:spPr/>
      <dgm:t>
        <a:bodyPr/>
        <a:lstStyle/>
        <a:p>
          <a:endParaRPr lang="en-US"/>
        </a:p>
      </dgm:t>
    </dgm:pt>
    <dgm:pt modelId="{63789322-B4D9-45A6-B3AC-E9FEB215EBBF}" type="pres">
      <dgm:prSet presAssocID="{88AB371D-39F4-414E-A934-ED83E1C69535}" presName="titleText1" presStyleLbl="fgAcc0" presStyleIdx="2" presStyleCnt="3" custScaleX="667652" custScaleY="1306888" custLinFactX="-352804" custLinFactY="1409602" custLinFactNeighborX="-400000" custLinFactNeighborY="1500000">
        <dgm:presLayoutVars>
          <dgm:chMax val="0"/>
          <dgm:chPref val="0"/>
        </dgm:presLayoutVars>
      </dgm:prSet>
      <dgm:spPr/>
      <dgm:t>
        <a:bodyPr/>
        <a:lstStyle/>
        <a:p>
          <a:endParaRPr lang="en-US"/>
        </a:p>
      </dgm:t>
    </dgm:pt>
    <dgm:pt modelId="{97B407E5-B450-410A-AAA9-5FA00F649CBB}" type="pres">
      <dgm:prSet presAssocID="{88AB371D-39F4-414E-A934-ED83E1C69535}" presName="rootConnector1" presStyleLbl="node1" presStyleIdx="0" presStyleCnt="1"/>
      <dgm:spPr/>
      <dgm:t>
        <a:bodyPr/>
        <a:lstStyle/>
        <a:p>
          <a:endParaRPr lang="en-US"/>
        </a:p>
      </dgm:t>
    </dgm:pt>
    <dgm:pt modelId="{93F4232D-2668-4BC7-AADE-492FB894FD3A}" type="pres">
      <dgm:prSet presAssocID="{88AB371D-39F4-414E-A934-ED83E1C69535}" presName="hierChild2" presStyleCnt="0"/>
      <dgm:spPr/>
    </dgm:pt>
    <dgm:pt modelId="{6425E495-D18B-4BD1-9F7B-99155F8428B0}" type="pres">
      <dgm:prSet presAssocID="{88AB371D-39F4-414E-A934-ED83E1C69535}" presName="hierChild3" presStyleCnt="0"/>
      <dgm:spPr/>
    </dgm:pt>
  </dgm:ptLst>
  <dgm:cxnLst>
    <dgm:cxn modelId="{4BA52B00-152A-4359-A5C6-4DBEA016DBB2}" type="presOf" srcId="{88AB371D-39F4-414E-A934-ED83E1C69535}" destId="{908A17ED-1F9E-43EA-AD69-1949B80AF7BA}" srcOrd="0" destOrd="0" presId="urn:microsoft.com/office/officeart/2008/layout/NameandTitleOrganizationalChart"/>
    <dgm:cxn modelId="{5F021D3C-9514-4713-9BFF-1F6E154857C1}" type="presOf" srcId="{DAAD164B-7446-4326-B572-FC0FEBC5B01A}" destId="{698EA4FE-4C74-4BC3-AA69-080FC4B511BF}" srcOrd="1" destOrd="0" presId="urn:microsoft.com/office/officeart/2008/layout/NameandTitleOrganizationalChart"/>
    <dgm:cxn modelId="{798B8B47-4DAB-4387-BDE4-A5254B5BC7DB}" type="presOf" srcId="{6F0FDA22-966C-49EB-9BE6-6D04C4B8B673}" destId="{4F861CE0-86C1-4EA2-9146-9D0FF5E08B10}" srcOrd="0" destOrd="0" presId="urn:microsoft.com/office/officeart/2008/layout/NameandTitleOrganizationalChart"/>
    <dgm:cxn modelId="{E4DF1348-5B0E-47ED-9873-66510ED18EE0}" type="presOf" srcId="{497A0DC4-F631-476D-B782-90C2A90A523E}" destId="{497DAFDE-B75D-44E6-8EF1-4A61ACC0580E}" srcOrd="0" destOrd="0" presId="urn:microsoft.com/office/officeart/2008/layout/NameandTitleOrganizationalChart"/>
    <dgm:cxn modelId="{769E4DC6-C2AF-4908-A842-F30BB8983BFD}" type="presOf" srcId="{CFB5A5BA-7596-4EFB-9C14-7DEA58808616}" destId="{D7B488E7-5F69-4571-B8FC-041C0715C671}" srcOrd="1" destOrd="0" presId="urn:microsoft.com/office/officeart/2008/layout/NameandTitleOrganizationalChart"/>
    <dgm:cxn modelId="{29E17D5C-3701-4AC0-AE14-6295797CC56C}" type="presOf" srcId="{CFB5A5BA-7596-4EFB-9C14-7DEA58808616}" destId="{6B350785-FF36-46A8-9D3E-27884617F48D}" srcOrd="0" destOrd="0" presId="urn:microsoft.com/office/officeart/2008/layout/NameandTitleOrganizationalChart"/>
    <dgm:cxn modelId="{C895582F-9178-4779-8B2E-0BE95FA93911}" type="presOf" srcId="{497A0DC4-F631-476D-B782-90C2A90A523E}" destId="{E090BAD7-714A-42AE-A0C4-CBE579D2684A}" srcOrd="1" destOrd="0" presId="urn:microsoft.com/office/officeart/2008/layout/NameandTitleOrganizationalChart"/>
    <dgm:cxn modelId="{05A8FC8C-9AC8-4E60-BBDC-5AF20C98E3D6}" srcId="{77B53A79-B914-4F07-B6DC-4DA3F6215FD4}" destId="{CFB5A5BA-7596-4EFB-9C14-7DEA58808616}" srcOrd="0" destOrd="0" parTransId="{3C678533-DB11-451C-A0DE-52AA0A17E907}" sibTransId="{FAE6EF51-ACF8-46C0-A9E5-908AE2D2BFFA}"/>
    <dgm:cxn modelId="{814FB491-CCB6-4E78-8AB6-E095FAFE6999}" type="presOf" srcId="{DAAD164B-7446-4326-B572-FC0FEBC5B01A}" destId="{3677B234-F9F0-451E-8AAB-B3ACD20297C9}" srcOrd="0" destOrd="0" presId="urn:microsoft.com/office/officeart/2008/layout/NameandTitleOrganizationalChart"/>
    <dgm:cxn modelId="{CC9FD8E8-7FEB-4F93-8A0A-E4C778C6F127}" type="presOf" srcId="{12087589-A2AB-4536-9BFD-EF9F527494D0}" destId="{4EB5F25B-6276-4743-A7E4-1AE5E2324AD9}" srcOrd="1" destOrd="0" presId="urn:microsoft.com/office/officeart/2008/layout/NameandTitleOrganizationalChart"/>
    <dgm:cxn modelId="{2B294913-C1E4-4C63-95F1-D9A5A528E8E4}" type="presOf" srcId="{77B53A79-B914-4F07-B6DC-4DA3F6215FD4}" destId="{1DD48635-2355-4258-B3DD-E127E4EB17E0}" srcOrd="0" destOrd="0" presId="urn:microsoft.com/office/officeart/2008/layout/NameandTitleOrganizationalChart"/>
    <dgm:cxn modelId="{2890A19A-ECF1-475B-9632-653C852BFEC4}" type="presOf" srcId="{545B7FA3-8FD5-4146-A92D-D262F461D298}" destId="{85B43997-5E33-428D-AB8E-0876D7C71C77}" srcOrd="0" destOrd="0" presId="urn:microsoft.com/office/officeart/2008/layout/NameandTitleOrganizationalChart"/>
    <dgm:cxn modelId="{49B6B608-3ECB-45D8-B17C-C3209CF9777F}" type="presOf" srcId="{F64099D6-A599-4B77-A791-9FDE4680CF7E}" destId="{372407F6-A702-4E20-B97A-AC64DDF89B24}" srcOrd="0" destOrd="0" presId="urn:microsoft.com/office/officeart/2008/layout/NameandTitleOrganizationalChart"/>
    <dgm:cxn modelId="{4D30DA2C-9F01-437A-B912-8EC3A06AC183}" srcId="{CFB5A5BA-7596-4EFB-9C14-7DEA58808616}" destId="{DAAD164B-7446-4326-B572-FC0FEBC5B01A}" srcOrd="1" destOrd="0" parTransId="{6F0FDA22-966C-49EB-9BE6-6D04C4B8B673}" sibTransId="{F64099D6-A599-4B77-A791-9FDE4680CF7E}"/>
    <dgm:cxn modelId="{CAF87958-18EF-4045-AA23-6D443C816622}" type="presOf" srcId="{5959FC85-5438-4A0E-BF01-41935C47578D}" destId="{C838C99B-88CE-4FC6-8D64-DD4BBC48C036}" srcOrd="0" destOrd="0" presId="urn:microsoft.com/office/officeart/2008/layout/NameandTitleOrganizationalChart"/>
    <dgm:cxn modelId="{2025571C-64C3-4B28-BDB5-71B5AF49F2B0}" type="presOf" srcId="{FAE6EF51-ACF8-46C0-A9E5-908AE2D2BFFA}" destId="{BBEA342D-893B-4191-8C4B-AFF7976B1DE3}" srcOrd="0" destOrd="0" presId="urn:microsoft.com/office/officeart/2008/layout/NameandTitleOrganizationalChart"/>
    <dgm:cxn modelId="{83D3578E-F779-498B-8A0B-761ACE5DE13B}" type="presOf" srcId="{12087589-A2AB-4536-9BFD-EF9F527494D0}" destId="{92D1C0A5-71ED-4373-904A-6EE54712634B}" srcOrd="0" destOrd="0" presId="urn:microsoft.com/office/officeart/2008/layout/NameandTitleOrganizationalChart"/>
    <dgm:cxn modelId="{8C0F2AE2-94F5-4E97-915F-E9532E61982C}" srcId="{77B53A79-B914-4F07-B6DC-4DA3F6215FD4}" destId="{497A0DC4-F631-476D-B782-90C2A90A523E}" srcOrd="1" destOrd="0" parTransId="{2E36EB94-072D-421B-8698-5402D5F3E244}" sibTransId="{356B6E6C-F6E2-42E5-9528-A94150E22339}"/>
    <dgm:cxn modelId="{D2DB3C8C-0EBF-4A95-BE25-DE228CA45589}" type="presOf" srcId="{356B6E6C-F6E2-42E5-9528-A94150E22339}" destId="{F7867444-ABCC-418B-873E-619CA2255BA2}" srcOrd="0" destOrd="0" presId="urn:microsoft.com/office/officeart/2008/layout/NameandTitleOrganizationalChart"/>
    <dgm:cxn modelId="{72C48519-5EBB-4790-BA7D-628BE2FCD070}" srcId="{CFB5A5BA-7596-4EFB-9C14-7DEA58808616}" destId="{12087589-A2AB-4536-9BFD-EF9F527494D0}" srcOrd="0" destOrd="0" parTransId="{545B7FA3-8FD5-4146-A92D-D262F461D298}" sibTransId="{5959FC85-5438-4A0E-BF01-41935C47578D}"/>
    <dgm:cxn modelId="{78DD7102-98CE-49D4-AD53-50FA546F4AFF}" type="presOf" srcId="{88AB371D-39F4-414E-A934-ED83E1C69535}" destId="{97B407E5-B450-410A-AAA9-5FA00F649CBB}" srcOrd="1" destOrd="0" presId="urn:microsoft.com/office/officeart/2008/layout/NameandTitleOrganizationalChart"/>
    <dgm:cxn modelId="{A29E428C-4E1D-47EE-8220-68DDF30ACAE4}" srcId="{77B53A79-B914-4F07-B6DC-4DA3F6215FD4}" destId="{88AB371D-39F4-414E-A934-ED83E1C69535}" srcOrd="2" destOrd="0" parTransId="{4360661F-FE1A-4C41-8268-5F03A331682F}" sibTransId="{67AD1201-8C1E-4D12-BD85-AEEF8BC5623F}"/>
    <dgm:cxn modelId="{6EC0DB72-7584-46E7-B0EB-0891CC2E8B79}" type="presOf" srcId="{67AD1201-8C1E-4D12-BD85-AEEF8BC5623F}" destId="{63789322-B4D9-45A6-B3AC-E9FEB215EBBF}" srcOrd="0" destOrd="0" presId="urn:microsoft.com/office/officeart/2008/layout/NameandTitleOrganizationalChart"/>
    <dgm:cxn modelId="{AAE9692F-2220-4087-A7E9-A279DBBFE368}" type="presParOf" srcId="{1DD48635-2355-4258-B3DD-E127E4EB17E0}" destId="{8BE6E22E-6ECB-4E2F-AA07-E48A235B5012}" srcOrd="0" destOrd="0" presId="urn:microsoft.com/office/officeart/2008/layout/NameandTitleOrganizationalChart"/>
    <dgm:cxn modelId="{5C94F288-8891-470C-9EEB-DE4936FB7491}" type="presParOf" srcId="{8BE6E22E-6ECB-4E2F-AA07-E48A235B5012}" destId="{78512E20-A7B5-4F5C-8A6C-49E909DE9093}" srcOrd="0" destOrd="0" presId="urn:microsoft.com/office/officeart/2008/layout/NameandTitleOrganizationalChart"/>
    <dgm:cxn modelId="{89170D54-E2E6-45EF-98F8-4C2B623393CD}" type="presParOf" srcId="{78512E20-A7B5-4F5C-8A6C-49E909DE9093}" destId="{6B350785-FF36-46A8-9D3E-27884617F48D}" srcOrd="0" destOrd="0" presId="urn:microsoft.com/office/officeart/2008/layout/NameandTitleOrganizationalChart"/>
    <dgm:cxn modelId="{A5308469-9C7A-419F-861A-ADC799212361}" type="presParOf" srcId="{78512E20-A7B5-4F5C-8A6C-49E909DE9093}" destId="{BBEA342D-893B-4191-8C4B-AFF7976B1DE3}" srcOrd="1" destOrd="0" presId="urn:microsoft.com/office/officeart/2008/layout/NameandTitleOrganizationalChart"/>
    <dgm:cxn modelId="{DFFAA963-75DF-4D54-8EA9-B6D942C33EA1}" type="presParOf" srcId="{78512E20-A7B5-4F5C-8A6C-49E909DE9093}" destId="{D7B488E7-5F69-4571-B8FC-041C0715C671}" srcOrd="2" destOrd="0" presId="urn:microsoft.com/office/officeart/2008/layout/NameandTitleOrganizationalChart"/>
    <dgm:cxn modelId="{B06D707F-4A58-41A9-B86A-4F57C11CD54E}" type="presParOf" srcId="{8BE6E22E-6ECB-4E2F-AA07-E48A235B5012}" destId="{8CAC0D01-507B-4A50-BE40-60344D8DC9A0}" srcOrd="1" destOrd="0" presId="urn:microsoft.com/office/officeart/2008/layout/NameandTitleOrganizationalChart"/>
    <dgm:cxn modelId="{56862AA8-FE24-4A05-B3B4-FC391D07A13C}" type="presParOf" srcId="{8CAC0D01-507B-4A50-BE40-60344D8DC9A0}" destId="{4F861CE0-86C1-4EA2-9146-9D0FF5E08B10}" srcOrd="0" destOrd="0" presId="urn:microsoft.com/office/officeart/2008/layout/NameandTitleOrganizationalChart"/>
    <dgm:cxn modelId="{92B351C6-C2D1-45CA-9C02-634D16964A72}" type="presParOf" srcId="{8CAC0D01-507B-4A50-BE40-60344D8DC9A0}" destId="{C2EB886E-C42F-45D8-8E82-10676A0A7858}" srcOrd="1" destOrd="0" presId="urn:microsoft.com/office/officeart/2008/layout/NameandTitleOrganizationalChart"/>
    <dgm:cxn modelId="{643E8FE6-F86D-4546-8A70-86E8206A9936}" type="presParOf" srcId="{C2EB886E-C42F-45D8-8E82-10676A0A7858}" destId="{24264FDB-5B86-4811-951D-76B900A1FA9D}" srcOrd="0" destOrd="0" presId="urn:microsoft.com/office/officeart/2008/layout/NameandTitleOrganizationalChart"/>
    <dgm:cxn modelId="{B6970CA3-2051-4700-9EAA-E97F9B2BEF9B}" type="presParOf" srcId="{24264FDB-5B86-4811-951D-76B900A1FA9D}" destId="{3677B234-F9F0-451E-8AAB-B3ACD20297C9}" srcOrd="0" destOrd="0" presId="urn:microsoft.com/office/officeart/2008/layout/NameandTitleOrganizationalChart"/>
    <dgm:cxn modelId="{B6CC292D-8921-4F98-9170-6BD9F1A5C13B}" type="presParOf" srcId="{24264FDB-5B86-4811-951D-76B900A1FA9D}" destId="{372407F6-A702-4E20-B97A-AC64DDF89B24}" srcOrd="1" destOrd="0" presId="urn:microsoft.com/office/officeart/2008/layout/NameandTitleOrganizationalChart"/>
    <dgm:cxn modelId="{DC11EEA4-FE4F-4737-96DD-168F9C7838B3}" type="presParOf" srcId="{24264FDB-5B86-4811-951D-76B900A1FA9D}" destId="{698EA4FE-4C74-4BC3-AA69-080FC4B511BF}" srcOrd="2" destOrd="0" presId="urn:microsoft.com/office/officeart/2008/layout/NameandTitleOrganizationalChart"/>
    <dgm:cxn modelId="{9B0D729C-7D13-4482-AB49-589D2920E228}" type="presParOf" srcId="{C2EB886E-C42F-45D8-8E82-10676A0A7858}" destId="{8327BC88-F73A-4CC7-A8E8-ED7D3D9A24F3}" srcOrd="1" destOrd="0" presId="urn:microsoft.com/office/officeart/2008/layout/NameandTitleOrganizationalChart"/>
    <dgm:cxn modelId="{41D7FE94-49A4-444D-8CF0-5B5C1C4780AE}" type="presParOf" srcId="{C2EB886E-C42F-45D8-8E82-10676A0A7858}" destId="{699BFFE8-B128-4670-9712-7A51680F8377}" srcOrd="2" destOrd="0" presId="urn:microsoft.com/office/officeart/2008/layout/NameandTitleOrganizationalChart"/>
    <dgm:cxn modelId="{A41DC467-2A03-4195-AD49-A5B2A003F753}" type="presParOf" srcId="{8BE6E22E-6ECB-4E2F-AA07-E48A235B5012}" destId="{3AC7A581-D3FB-459A-9905-8FF2C2DB9801}" srcOrd="2" destOrd="0" presId="urn:microsoft.com/office/officeart/2008/layout/NameandTitleOrganizationalChart"/>
    <dgm:cxn modelId="{DB19EAEA-B841-4E62-95B3-0A426F22BC46}" type="presParOf" srcId="{3AC7A581-D3FB-459A-9905-8FF2C2DB9801}" destId="{85B43997-5E33-428D-AB8E-0876D7C71C77}" srcOrd="0" destOrd="0" presId="urn:microsoft.com/office/officeart/2008/layout/NameandTitleOrganizationalChart"/>
    <dgm:cxn modelId="{B554B3E6-9675-445B-94DD-C5F8A726F9EB}" type="presParOf" srcId="{3AC7A581-D3FB-459A-9905-8FF2C2DB9801}" destId="{BB1CA7E2-1D1C-4AF6-AAFC-BE312466FE87}" srcOrd="1" destOrd="0" presId="urn:microsoft.com/office/officeart/2008/layout/NameandTitleOrganizationalChart"/>
    <dgm:cxn modelId="{1650A057-6CF2-4E60-A273-7AFB4BFDE2FF}" type="presParOf" srcId="{BB1CA7E2-1D1C-4AF6-AAFC-BE312466FE87}" destId="{1691741A-BD48-4F5A-BAFF-0543F3A29E51}" srcOrd="0" destOrd="0" presId="urn:microsoft.com/office/officeart/2008/layout/NameandTitleOrganizationalChart"/>
    <dgm:cxn modelId="{2C2731FA-81C2-41D8-A939-4FA1D9B19C2A}" type="presParOf" srcId="{1691741A-BD48-4F5A-BAFF-0543F3A29E51}" destId="{92D1C0A5-71ED-4373-904A-6EE54712634B}" srcOrd="0" destOrd="0" presId="urn:microsoft.com/office/officeart/2008/layout/NameandTitleOrganizationalChart"/>
    <dgm:cxn modelId="{DB61E28F-B72D-40FB-9AB9-86951D859A57}" type="presParOf" srcId="{1691741A-BD48-4F5A-BAFF-0543F3A29E51}" destId="{C838C99B-88CE-4FC6-8D64-DD4BBC48C036}" srcOrd="1" destOrd="0" presId="urn:microsoft.com/office/officeart/2008/layout/NameandTitleOrganizationalChart"/>
    <dgm:cxn modelId="{E3B2FB81-FBAD-4DA3-93DC-BA5B91B19B3A}" type="presParOf" srcId="{1691741A-BD48-4F5A-BAFF-0543F3A29E51}" destId="{4EB5F25B-6276-4743-A7E4-1AE5E2324AD9}" srcOrd="2" destOrd="0" presId="urn:microsoft.com/office/officeart/2008/layout/NameandTitleOrganizationalChart"/>
    <dgm:cxn modelId="{5F9B4DD7-FA4A-4929-8E1D-5D8B8608B508}" type="presParOf" srcId="{BB1CA7E2-1D1C-4AF6-AAFC-BE312466FE87}" destId="{2FFC7F0D-02A6-4766-A146-81AF846A1037}" srcOrd="1" destOrd="0" presId="urn:microsoft.com/office/officeart/2008/layout/NameandTitleOrganizationalChart"/>
    <dgm:cxn modelId="{DF335A1B-94B3-415B-803C-56B61571293C}" type="presParOf" srcId="{BB1CA7E2-1D1C-4AF6-AAFC-BE312466FE87}" destId="{6C20E00E-23A0-4313-BBA1-43B4D1E809F8}" srcOrd="2" destOrd="0" presId="urn:microsoft.com/office/officeart/2008/layout/NameandTitleOrganizationalChart"/>
    <dgm:cxn modelId="{FD51E788-722F-49DF-8471-E37CE1AA8418}" type="presParOf" srcId="{1DD48635-2355-4258-B3DD-E127E4EB17E0}" destId="{02413357-8136-4EB9-BDD7-73B6E7BB09B0}" srcOrd="1" destOrd="0" presId="urn:microsoft.com/office/officeart/2008/layout/NameandTitleOrganizationalChart"/>
    <dgm:cxn modelId="{4C5C08F1-C46B-4988-8D3B-92BECA7255C7}" type="presParOf" srcId="{02413357-8136-4EB9-BDD7-73B6E7BB09B0}" destId="{E82D8DA0-7ED6-48C2-96AA-4CBB83F7ACE4}" srcOrd="0" destOrd="0" presId="urn:microsoft.com/office/officeart/2008/layout/NameandTitleOrganizationalChart"/>
    <dgm:cxn modelId="{2B04A584-6BC8-4E85-8890-51B2459CA094}" type="presParOf" srcId="{E82D8DA0-7ED6-48C2-96AA-4CBB83F7ACE4}" destId="{497DAFDE-B75D-44E6-8EF1-4A61ACC0580E}" srcOrd="0" destOrd="0" presId="urn:microsoft.com/office/officeart/2008/layout/NameandTitleOrganizationalChart"/>
    <dgm:cxn modelId="{3C4B31D7-4F79-4672-9EEC-3A12B5169AFF}" type="presParOf" srcId="{E82D8DA0-7ED6-48C2-96AA-4CBB83F7ACE4}" destId="{F7867444-ABCC-418B-873E-619CA2255BA2}" srcOrd="1" destOrd="0" presId="urn:microsoft.com/office/officeart/2008/layout/NameandTitleOrganizationalChart"/>
    <dgm:cxn modelId="{D4884E04-58DD-4C53-B3D4-0005369BE571}" type="presParOf" srcId="{E82D8DA0-7ED6-48C2-96AA-4CBB83F7ACE4}" destId="{E090BAD7-714A-42AE-A0C4-CBE579D2684A}" srcOrd="2" destOrd="0" presId="urn:microsoft.com/office/officeart/2008/layout/NameandTitleOrganizationalChart"/>
    <dgm:cxn modelId="{102873FD-CD14-4927-96BF-4053605FC479}" type="presParOf" srcId="{02413357-8136-4EB9-BDD7-73B6E7BB09B0}" destId="{3A02C3BE-2DA2-4767-84B6-CAF99C337F79}" srcOrd="1" destOrd="0" presId="urn:microsoft.com/office/officeart/2008/layout/NameandTitleOrganizationalChart"/>
    <dgm:cxn modelId="{98FB5B64-8F49-41D1-A7A2-C4ABD3BC3FFF}" type="presParOf" srcId="{02413357-8136-4EB9-BDD7-73B6E7BB09B0}" destId="{5DB6F610-D16E-47ED-9116-5CEFA3A85216}" srcOrd="2" destOrd="0" presId="urn:microsoft.com/office/officeart/2008/layout/NameandTitleOrganizationalChart"/>
    <dgm:cxn modelId="{F37D74CD-E3B0-44CE-A365-90F208464A07}" type="presParOf" srcId="{1DD48635-2355-4258-B3DD-E127E4EB17E0}" destId="{7ABC2480-82DB-45D3-99BC-B2B0C3FBC803}" srcOrd="2" destOrd="0" presId="urn:microsoft.com/office/officeart/2008/layout/NameandTitleOrganizationalChart"/>
    <dgm:cxn modelId="{E894713E-C02E-44AE-8E9A-E253376E12A1}" type="presParOf" srcId="{7ABC2480-82DB-45D3-99BC-B2B0C3FBC803}" destId="{ED62FB57-823F-41E5-B77E-3BCF2D3BD36C}" srcOrd="0" destOrd="0" presId="urn:microsoft.com/office/officeart/2008/layout/NameandTitleOrganizationalChart"/>
    <dgm:cxn modelId="{A2F46405-EED6-43A8-BC87-6FEEE0C12EDD}" type="presParOf" srcId="{ED62FB57-823F-41E5-B77E-3BCF2D3BD36C}" destId="{908A17ED-1F9E-43EA-AD69-1949B80AF7BA}" srcOrd="0" destOrd="0" presId="urn:microsoft.com/office/officeart/2008/layout/NameandTitleOrganizationalChart"/>
    <dgm:cxn modelId="{FC683FF2-429F-4A8F-927E-43FE93709545}" type="presParOf" srcId="{ED62FB57-823F-41E5-B77E-3BCF2D3BD36C}" destId="{63789322-B4D9-45A6-B3AC-E9FEB215EBBF}" srcOrd="1" destOrd="0" presId="urn:microsoft.com/office/officeart/2008/layout/NameandTitleOrganizationalChart"/>
    <dgm:cxn modelId="{130AA333-E2F0-4E98-9DE3-BE2861FF89FD}" type="presParOf" srcId="{ED62FB57-823F-41E5-B77E-3BCF2D3BD36C}" destId="{97B407E5-B450-410A-AAA9-5FA00F649CBB}" srcOrd="2" destOrd="0" presId="urn:microsoft.com/office/officeart/2008/layout/NameandTitleOrganizationalChart"/>
    <dgm:cxn modelId="{AD03CD92-44E8-4EC9-950A-46B9F06252F2}" type="presParOf" srcId="{7ABC2480-82DB-45D3-99BC-B2B0C3FBC803}" destId="{93F4232D-2668-4BC7-AADE-492FB894FD3A}" srcOrd="1" destOrd="0" presId="urn:microsoft.com/office/officeart/2008/layout/NameandTitleOrganizationalChart"/>
    <dgm:cxn modelId="{C2B0E8B7-CA66-4A42-A1E5-3858624493F9}" type="presParOf" srcId="{7ABC2480-82DB-45D3-99BC-B2B0C3FBC803}" destId="{6425E495-D18B-4BD1-9F7B-99155F8428B0}"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CC2B5B-B32F-4C33-9F43-744FD7F45FF8}">
      <dsp:nvSpPr>
        <dsp:cNvPr id="0" name=""/>
        <dsp:cNvSpPr/>
      </dsp:nvSpPr>
      <dsp:spPr>
        <a:xfrm>
          <a:off x="6795947" y="1982425"/>
          <a:ext cx="91440" cy="256313"/>
        </a:xfrm>
        <a:custGeom>
          <a:avLst/>
          <a:gdLst/>
          <a:ahLst/>
          <a:cxnLst/>
          <a:rect l="0" t="0" r="0" b="0"/>
          <a:pathLst>
            <a:path>
              <a:moveTo>
                <a:pt x="45720" y="0"/>
              </a:moveTo>
              <a:lnTo>
                <a:pt x="45720" y="256313"/>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F48368-81D9-43A0-908B-4FD0BBD1F0DF}">
      <dsp:nvSpPr>
        <dsp:cNvPr id="0" name=""/>
        <dsp:cNvSpPr/>
      </dsp:nvSpPr>
      <dsp:spPr>
        <a:xfrm>
          <a:off x="4396339" y="1190648"/>
          <a:ext cx="2445328" cy="256313"/>
        </a:xfrm>
        <a:custGeom>
          <a:avLst/>
          <a:gdLst/>
          <a:ahLst/>
          <a:cxnLst/>
          <a:rect l="0" t="0" r="0" b="0"/>
          <a:pathLst>
            <a:path>
              <a:moveTo>
                <a:pt x="0" y="0"/>
              </a:moveTo>
              <a:lnTo>
                <a:pt x="0" y="174669"/>
              </a:lnTo>
              <a:lnTo>
                <a:pt x="2445328" y="174669"/>
              </a:lnTo>
              <a:lnTo>
                <a:pt x="2445328" y="256313"/>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01DD07-69E5-447E-BD63-8DF4F22B7552}">
      <dsp:nvSpPr>
        <dsp:cNvPr id="0" name=""/>
        <dsp:cNvSpPr/>
      </dsp:nvSpPr>
      <dsp:spPr>
        <a:xfrm>
          <a:off x="2042760" y="2087098"/>
          <a:ext cx="91440" cy="256313"/>
        </a:xfrm>
        <a:custGeom>
          <a:avLst/>
          <a:gdLst/>
          <a:ahLst/>
          <a:cxnLst/>
          <a:rect l="0" t="0" r="0" b="0"/>
          <a:pathLst>
            <a:path>
              <a:moveTo>
                <a:pt x="45720" y="0"/>
              </a:moveTo>
              <a:lnTo>
                <a:pt x="45720" y="256313"/>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B1B32-453F-4644-861A-9B1A5A435922}">
      <dsp:nvSpPr>
        <dsp:cNvPr id="0" name=""/>
        <dsp:cNvSpPr/>
      </dsp:nvSpPr>
      <dsp:spPr>
        <a:xfrm>
          <a:off x="2088480" y="1190648"/>
          <a:ext cx="2307858" cy="256313"/>
        </a:xfrm>
        <a:custGeom>
          <a:avLst/>
          <a:gdLst/>
          <a:ahLst/>
          <a:cxnLst/>
          <a:rect l="0" t="0" r="0" b="0"/>
          <a:pathLst>
            <a:path>
              <a:moveTo>
                <a:pt x="2307858" y="0"/>
              </a:moveTo>
              <a:lnTo>
                <a:pt x="2307858" y="174669"/>
              </a:lnTo>
              <a:lnTo>
                <a:pt x="0" y="174669"/>
              </a:lnTo>
              <a:lnTo>
                <a:pt x="0" y="256313"/>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1040E-79A4-4E38-997D-8226D7417702}">
      <dsp:nvSpPr>
        <dsp:cNvPr id="0" name=""/>
        <dsp:cNvSpPr/>
      </dsp:nvSpPr>
      <dsp:spPr>
        <a:xfrm>
          <a:off x="2689898" y="166404"/>
          <a:ext cx="3412882" cy="1024244"/>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B706EB-79F1-4CA3-8DB5-DB1304BD1E17}">
      <dsp:nvSpPr>
        <dsp:cNvPr id="0" name=""/>
        <dsp:cNvSpPr/>
      </dsp:nvSpPr>
      <dsp:spPr>
        <a:xfrm>
          <a:off x="2787820" y="259431"/>
          <a:ext cx="3412882" cy="1024244"/>
        </a:xfrm>
        <a:prstGeom prst="roundRect">
          <a:avLst>
            <a:gd name="adj" fmla="val 10000"/>
          </a:avLst>
        </a:prstGeom>
        <a:solidFill>
          <a:schemeClr val="lt1"/>
        </a:solidFill>
        <a:ln w="34925" cap="flat" cmpd="sng" algn="in">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2060"/>
              </a:solidFill>
              <a:latin typeface="Times New Roman" panose="02020603050405020304" pitchFamily="18" charset="0"/>
              <a:cs typeface="Times New Roman" panose="02020603050405020304" pitchFamily="18" charset="0"/>
            </a:rPr>
            <a:t>Tree during Faults</a:t>
          </a:r>
          <a:endParaRPr lang="en-US" sz="2400" b="1" kern="1200" dirty="0">
            <a:solidFill>
              <a:srgbClr val="002060"/>
            </a:solidFill>
            <a:latin typeface="Times New Roman" panose="02020603050405020304" pitchFamily="18" charset="0"/>
            <a:cs typeface="Times New Roman" panose="02020603050405020304" pitchFamily="18" charset="0"/>
          </a:endParaRPr>
        </a:p>
      </dsp:txBody>
      <dsp:txXfrm>
        <a:off x="2817819" y="289430"/>
        <a:ext cx="3352884" cy="964246"/>
      </dsp:txXfrm>
    </dsp:sp>
    <dsp:sp modelId="{E0D5597C-7365-4943-857D-6B4750BAA04D}">
      <dsp:nvSpPr>
        <dsp:cNvPr id="0" name=""/>
        <dsp:cNvSpPr/>
      </dsp:nvSpPr>
      <dsp:spPr>
        <a:xfrm>
          <a:off x="1133273" y="1446961"/>
          <a:ext cx="1910414" cy="640137"/>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CA40A7-6FAA-41B0-9968-21C8F90DD338}">
      <dsp:nvSpPr>
        <dsp:cNvPr id="0" name=""/>
        <dsp:cNvSpPr/>
      </dsp:nvSpPr>
      <dsp:spPr>
        <a:xfrm>
          <a:off x="1231196" y="1539988"/>
          <a:ext cx="1910414" cy="640137"/>
        </a:xfrm>
        <a:prstGeom prst="roundRect">
          <a:avLst>
            <a:gd name="adj" fmla="val 10000"/>
          </a:avLst>
        </a:prstGeom>
        <a:solidFill>
          <a:schemeClr val="lt1"/>
        </a:solidFill>
        <a:ln w="34925" cap="flat" cmpd="sng" algn="in">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2060"/>
              </a:solidFill>
              <a:latin typeface="Times New Roman" panose="02020603050405020304" pitchFamily="18" charset="0"/>
              <a:cs typeface="Times New Roman" panose="02020603050405020304" pitchFamily="18" charset="0"/>
            </a:rPr>
            <a:t>read</a:t>
          </a:r>
          <a:endParaRPr lang="en-US" sz="2800" kern="1200" dirty="0">
            <a:solidFill>
              <a:srgbClr val="002060"/>
            </a:solidFill>
            <a:latin typeface="Times New Roman" panose="02020603050405020304" pitchFamily="18" charset="0"/>
            <a:cs typeface="Times New Roman" panose="02020603050405020304" pitchFamily="18" charset="0"/>
          </a:endParaRPr>
        </a:p>
      </dsp:txBody>
      <dsp:txXfrm>
        <a:off x="1249945" y="1558737"/>
        <a:ext cx="1872916" cy="602639"/>
      </dsp:txXfrm>
    </dsp:sp>
    <dsp:sp modelId="{BB191951-EF06-4178-B508-47740873B96B}">
      <dsp:nvSpPr>
        <dsp:cNvPr id="0" name=""/>
        <dsp:cNvSpPr/>
      </dsp:nvSpPr>
      <dsp:spPr>
        <a:xfrm>
          <a:off x="3426" y="2343411"/>
          <a:ext cx="4170108" cy="14566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6B1251-14DF-413C-A680-6B42DBFEBC87}">
      <dsp:nvSpPr>
        <dsp:cNvPr id="0" name=""/>
        <dsp:cNvSpPr/>
      </dsp:nvSpPr>
      <dsp:spPr>
        <a:xfrm>
          <a:off x="101349" y="2436438"/>
          <a:ext cx="4170108" cy="1456691"/>
        </a:xfrm>
        <a:prstGeom prst="roundRect">
          <a:avLst>
            <a:gd name="adj" fmla="val 10000"/>
          </a:avLst>
        </a:prstGeom>
        <a:solidFill>
          <a:schemeClr val="lt1"/>
        </a:solidFill>
        <a:ln w="34925" cap="flat" cmpd="sng" algn="in">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002060"/>
              </a:solidFill>
              <a:latin typeface="Times New Roman" panose="02020603050405020304" pitchFamily="18" charset="0"/>
              <a:cs typeface="Times New Roman" panose="02020603050405020304" pitchFamily="18" charset="0"/>
            </a:rPr>
            <a:t>Collapses the path up the tree through the </a:t>
          </a:r>
          <a:r>
            <a:rPr lang="en-US" sz="2000" kern="1200" dirty="0" err="1" smtClean="0">
              <a:solidFill>
                <a:srgbClr val="002060"/>
              </a:solidFill>
              <a:latin typeface="Times New Roman" panose="02020603050405020304" pitchFamily="18" charset="0"/>
              <a:cs typeface="Times New Roman" panose="02020603050405020304" pitchFamily="18" charset="0"/>
            </a:rPr>
            <a:t>probOwner</a:t>
          </a:r>
          <a:r>
            <a:rPr lang="en-US" sz="2000" kern="1200" dirty="0" smtClean="0">
              <a:solidFill>
                <a:srgbClr val="002060"/>
              </a:solidFill>
              <a:latin typeface="Times New Roman" panose="02020603050405020304" pitchFamily="18" charset="0"/>
              <a:cs typeface="Times New Roman" panose="02020603050405020304" pitchFamily="18" charset="0"/>
            </a:rPr>
            <a:t> field to the owner</a:t>
          </a:r>
          <a:endParaRPr lang="en-US" sz="2000" kern="1200" dirty="0">
            <a:solidFill>
              <a:srgbClr val="002060"/>
            </a:solidFill>
            <a:latin typeface="Times New Roman" panose="02020603050405020304" pitchFamily="18" charset="0"/>
            <a:cs typeface="Times New Roman" panose="02020603050405020304" pitchFamily="18" charset="0"/>
          </a:endParaRPr>
        </a:p>
      </dsp:txBody>
      <dsp:txXfrm>
        <a:off x="144014" y="2479103"/>
        <a:ext cx="4084778" cy="1371361"/>
      </dsp:txXfrm>
    </dsp:sp>
    <dsp:sp modelId="{887C3334-1C55-4682-9413-640A5DB78F1B}">
      <dsp:nvSpPr>
        <dsp:cNvPr id="0" name=""/>
        <dsp:cNvSpPr/>
      </dsp:nvSpPr>
      <dsp:spPr>
        <a:xfrm>
          <a:off x="6023930" y="1446961"/>
          <a:ext cx="1635473" cy="535464"/>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864282-3F79-44CC-9132-85A027115B2B}">
      <dsp:nvSpPr>
        <dsp:cNvPr id="0" name=""/>
        <dsp:cNvSpPr/>
      </dsp:nvSpPr>
      <dsp:spPr>
        <a:xfrm>
          <a:off x="6121853" y="1539988"/>
          <a:ext cx="1635473" cy="535464"/>
        </a:xfrm>
        <a:prstGeom prst="roundRect">
          <a:avLst>
            <a:gd name="adj" fmla="val 10000"/>
          </a:avLst>
        </a:prstGeom>
        <a:solidFill>
          <a:schemeClr val="lt1"/>
        </a:solidFill>
        <a:ln w="34925" cap="flat" cmpd="sng" algn="in">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2060"/>
              </a:solidFill>
              <a:latin typeface="Times New Roman" panose="02020603050405020304" pitchFamily="18" charset="0"/>
              <a:cs typeface="Times New Roman" panose="02020603050405020304" pitchFamily="18" charset="0"/>
            </a:rPr>
            <a:t>write</a:t>
          </a:r>
          <a:endParaRPr lang="en-US" sz="2800" kern="1200" dirty="0">
            <a:solidFill>
              <a:srgbClr val="002060"/>
            </a:solidFill>
            <a:latin typeface="Times New Roman" panose="02020603050405020304" pitchFamily="18" charset="0"/>
            <a:cs typeface="Times New Roman" panose="02020603050405020304" pitchFamily="18" charset="0"/>
          </a:endParaRPr>
        </a:p>
      </dsp:txBody>
      <dsp:txXfrm>
        <a:off x="6137536" y="1555671"/>
        <a:ext cx="1604107" cy="504098"/>
      </dsp:txXfrm>
    </dsp:sp>
    <dsp:sp modelId="{A0714639-3BD0-49C8-9321-9CC3D30A0BF3}">
      <dsp:nvSpPr>
        <dsp:cNvPr id="0" name=""/>
        <dsp:cNvSpPr/>
      </dsp:nvSpPr>
      <dsp:spPr>
        <a:xfrm>
          <a:off x="4369380" y="2238738"/>
          <a:ext cx="4944573" cy="1529343"/>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C653FD-16AD-4D56-A677-DD7B5AFFE3D0}">
      <dsp:nvSpPr>
        <dsp:cNvPr id="0" name=""/>
        <dsp:cNvSpPr/>
      </dsp:nvSpPr>
      <dsp:spPr>
        <a:xfrm>
          <a:off x="4467303" y="2331765"/>
          <a:ext cx="4944573" cy="1529343"/>
        </a:xfrm>
        <a:prstGeom prst="roundRect">
          <a:avLst>
            <a:gd name="adj" fmla="val 10000"/>
          </a:avLst>
        </a:prstGeom>
        <a:solidFill>
          <a:schemeClr val="lt1"/>
        </a:solidFill>
        <a:ln w="34925" cap="flat" cmpd="sng" algn="in">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2060"/>
              </a:solidFill>
              <a:latin typeface="Times New Roman" panose="02020603050405020304" pitchFamily="18" charset="0"/>
              <a:cs typeface="Times New Roman" panose="02020603050405020304" pitchFamily="18" charset="0"/>
            </a:rPr>
            <a:t>Invalidates all copies in tree inducing a wave of invalidation operations staring at the owner and propagating to the process in its copy set</a:t>
          </a:r>
          <a:endParaRPr lang="en-US" sz="1800" kern="1200" dirty="0">
            <a:solidFill>
              <a:srgbClr val="002060"/>
            </a:solidFill>
            <a:latin typeface="Times New Roman" panose="02020603050405020304" pitchFamily="18" charset="0"/>
            <a:cs typeface="Times New Roman" panose="02020603050405020304" pitchFamily="18" charset="0"/>
          </a:endParaRPr>
        </a:p>
      </dsp:txBody>
      <dsp:txXfrm>
        <a:off x="4512096" y="2376558"/>
        <a:ext cx="4854987" cy="1439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43997-5E33-428D-AB8E-0876D7C71C77}">
      <dsp:nvSpPr>
        <dsp:cNvPr id="0" name=""/>
        <dsp:cNvSpPr/>
      </dsp:nvSpPr>
      <dsp:spPr>
        <a:xfrm>
          <a:off x="4424465" y="1529150"/>
          <a:ext cx="1811985" cy="871802"/>
        </a:xfrm>
        <a:custGeom>
          <a:avLst/>
          <a:gdLst/>
          <a:ahLst/>
          <a:cxnLst/>
          <a:rect l="0" t="0" r="0" b="0"/>
          <a:pathLst>
            <a:path>
              <a:moveTo>
                <a:pt x="1811985" y="0"/>
              </a:moveTo>
              <a:lnTo>
                <a:pt x="1811985" y="871802"/>
              </a:lnTo>
              <a:lnTo>
                <a:pt x="0" y="871802"/>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861CE0-86C1-4EA2-9146-9D0FF5E08B10}">
      <dsp:nvSpPr>
        <dsp:cNvPr id="0" name=""/>
        <dsp:cNvSpPr/>
      </dsp:nvSpPr>
      <dsp:spPr>
        <a:xfrm>
          <a:off x="6236451" y="1529150"/>
          <a:ext cx="2480352" cy="705237"/>
        </a:xfrm>
        <a:custGeom>
          <a:avLst/>
          <a:gdLst/>
          <a:ahLst/>
          <a:cxnLst/>
          <a:rect l="0" t="0" r="0" b="0"/>
          <a:pathLst>
            <a:path>
              <a:moveTo>
                <a:pt x="0" y="0"/>
              </a:moveTo>
              <a:lnTo>
                <a:pt x="0" y="634815"/>
              </a:lnTo>
              <a:lnTo>
                <a:pt x="2480352" y="634815"/>
              </a:lnTo>
              <a:lnTo>
                <a:pt x="2480352" y="705237"/>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50785-FF36-46A8-9D3E-27884617F48D}">
      <dsp:nvSpPr>
        <dsp:cNvPr id="0" name=""/>
        <dsp:cNvSpPr/>
      </dsp:nvSpPr>
      <dsp:spPr>
        <a:xfrm>
          <a:off x="3960351" y="502599"/>
          <a:ext cx="4552199" cy="1026551"/>
        </a:xfrm>
        <a:prstGeom prst="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42589" numCol="1" spcCol="1270" anchor="ctr" anchorCtr="0">
          <a:noAutofit/>
        </a:bodyPr>
        <a:lstStyle/>
        <a:p>
          <a:pPr lvl="0" algn="ctr"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Memory Coherence Problem</a:t>
          </a:r>
          <a:endParaRPr lang="en-US" sz="3200" kern="1200" dirty="0">
            <a:latin typeface="Times New Roman" panose="02020603050405020304" pitchFamily="18" charset="0"/>
            <a:cs typeface="Times New Roman" panose="02020603050405020304" pitchFamily="18" charset="0"/>
          </a:endParaRPr>
        </a:p>
      </dsp:txBody>
      <dsp:txXfrm>
        <a:off x="3960351" y="502599"/>
        <a:ext cx="4552199" cy="1026551"/>
      </dsp:txXfrm>
    </dsp:sp>
    <dsp:sp modelId="{BBEA342D-893B-4191-8C4B-AFF7976B1DE3}">
      <dsp:nvSpPr>
        <dsp:cNvPr id="0" name=""/>
        <dsp:cNvSpPr/>
      </dsp:nvSpPr>
      <dsp:spPr>
        <a:xfrm>
          <a:off x="3981916" y="2195946"/>
          <a:ext cx="696210" cy="210030"/>
        </a:xfrm>
        <a:prstGeom prst="rect">
          <a:avLst/>
        </a:prstGeom>
        <a:noFill/>
        <a:ln w="34925" cap="flat" cmpd="sng" algn="in">
          <a:no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33020" bIns="8255" numCol="1" spcCol="1270" anchor="ctr" anchorCtr="0">
          <a:noAutofit/>
        </a:bodyPr>
        <a:lstStyle/>
        <a:p>
          <a:pPr lvl="0" algn="r" defTabSz="577850">
            <a:lnSpc>
              <a:spcPct val="90000"/>
            </a:lnSpc>
            <a:spcBef>
              <a:spcPct val="0"/>
            </a:spcBef>
            <a:spcAft>
              <a:spcPct val="35000"/>
            </a:spcAft>
          </a:pPr>
          <a:endParaRPr lang="en-US" sz="1300" kern="1200"/>
        </a:p>
      </dsp:txBody>
      <dsp:txXfrm>
        <a:off x="3981916" y="2195946"/>
        <a:ext cx="696210" cy="210030"/>
      </dsp:txXfrm>
    </dsp:sp>
    <dsp:sp modelId="{3677B234-F9F0-451E-8AAB-B3ACD20297C9}">
      <dsp:nvSpPr>
        <dsp:cNvPr id="0" name=""/>
        <dsp:cNvSpPr/>
      </dsp:nvSpPr>
      <dsp:spPr>
        <a:xfrm>
          <a:off x="7071630" y="2234388"/>
          <a:ext cx="3290347" cy="900366"/>
        </a:xfrm>
        <a:prstGeom prst="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42589" numCol="1" spcCol="1270" anchor="ctr" anchorCtr="0">
          <a:noAutofit/>
        </a:bodyPr>
        <a:lstStyle/>
        <a:p>
          <a:pPr lvl="0" algn="ctr"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Centralized Manager</a:t>
          </a:r>
          <a:endParaRPr lang="en-US" sz="3200" kern="1200" dirty="0">
            <a:latin typeface="Times New Roman" panose="02020603050405020304" pitchFamily="18" charset="0"/>
            <a:cs typeface="Times New Roman" panose="02020603050405020304" pitchFamily="18" charset="0"/>
          </a:endParaRPr>
        </a:p>
      </dsp:txBody>
      <dsp:txXfrm>
        <a:off x="7071630" y="2234388"/>
        <a:ext cx="3290347" cy="900366"/>
      </dsp:txXfrm>
    </dsp:sp>
    <dsp:sp modelId="{372407F6-A702-4E20-B97A-AC64DDF89B24}">
      <dsp:nvSpPr>
        <dsp:cNvPr id="0" name=""/>
        <dsp:cNvSpPr/>
      </dsp:nvSpPr>
      <dsp:spPr>
        <a:xfrm>
          <a:off x="8237533" y="2993832"/>
          <a:ext cx="2337075" cy="962155"/>
        </a:xfrm>
        <a:prstGeom prst="rect">
          <a:avLst/>
        </a:prstGeom>
        <a:solidFill>
          <a:schemeClr val="lt1">
            <a:alpha val="90000"/>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ctr" defTabSz="889000">
            <a:lnSpc>
              <a:spcPct val="90000"/>
            </a:lnSpc>
            <a:spcBef>
              <a:spcPct val="0"/>
            </a:spcBef>
            <a:spcAft>
              <a:spcPct val="35000"/>
            </a:spcAft>
          </a:pPr>
          <a:r>
            <a:rPr lang="en-US" sz="2000" kern="1200" dirty="0" smtClean="0">
              <a:solidFill>
                <a:srgbClr val="002060"/>
              </a:solidFill>
              <a:latin typeface="Times New Roman" panose="02020603050405020304" pitchFamily="18" charset="0"/>
              <a:cs typeface="Times New Roman" panose="02020603050405020304" pitchFamily="18" charset="0"/>
            </a:rPr>
            <a:t>-easy to implement</a:t>
          </a:r>
        </a:p>
        <a:p>
          <a:pPr lvl="0" algn="ctr" defTabSz="889000">
            <a:lnSpc>
              <a:spcPct val="90000"/>
            </a:lnSpc>
            <a:spcBef>
              <a:spcPct val="0"/>
            </a:spcBef>
            <a:spcAft>
              <a:spcPct val="35000"/>
            </a:spcAft>
          </a:pPr>
          <a:r>
            <a:rPr lang="en-US" sz="2000" kern="1200" dirty="0" smtClean="0">
              <a:solidFill>
                <a:srgbClr val="002060"/>
              </a:solidFill>
              <a:latin typeface="Times New Roman" panose="02020603050405020304" pitchFamily="18" charset="0"/>
              <a:cs typeface="Times New Roman" panose="02020603050405020304" pitchFamily="18" charset="0"/>
            </a:rPr>
            <a:t>- one manager, traffic bottleneck</a:t>
          </a:r>
          <a:endParaRPr lang="en-US" sz="2000" kern="1200" dirty="0">
            <a:solidFill>
              <a:srgbClr val="002060"/>
            </a:solidFill>
            <a:latin typeface="Times New Roman" panose="02020603050405020304" pitchFamily="18" charset="0"/>
            <a:cs typeface="Times New Roman" panose="02020603050405020304" pitchFamily="18" charset="0"/>
          </a:endParaRPr>
        </a:p>
      </dsp:txBody>
      <dsp:txXfrm>
        <a:off x="8237533" y="2993832"/>
        <a:ext cx="2337075" cy="962155"/>
      </dsp:txXfrm>
    </dsp:sp>
    <dsp:sp modelId="{92D1C0A5-71ED-4373-904A-6EE54712634B}">
      <dsp:nvSpPr>
        <dsp:cNvPr id="0" name=""/>
        <dsp:cNvSpPr/>
      </dsp:nvSpPr>
      <dsp:spPr>
        <a:xfrm>
          <a:off x="1806164" y="1923146"/>
          <a:ext cx="2618301" cy="955613"/>
        </a:xfrm>
        <a:prstGeom prst="rect">
          <a:avLst/>
        </a:prstGeom>
        <a:solidFill>
          <a:schemeClr val="accent5">
            <a:hueOff val="0"/>
            <a:satOff val="0"/>
            <a:lumOff val="0"/>
            <a:alphaOff val="0"/>
          </a:schemeClr>
        </a:solidFill>
        <a:ln w="34925" cap="flat" cmpd="sng" algn="in">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42589" numCol="1" spcCol="1270" anchor="ctr" anchorCtr="0">
          <a:noAutofit/>
        </a:bodyPr>
        <a:lstStyle/>
        <a:p>
          <a:pPr lvl="0" algn="ctr"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Distributed Manager</a:t>
          </a:r>
          <a:endParaRPr lang="en-US" sz="3200" kern="1200" dirty="0">
            <a:latin typeface="Times New Roman" panose="02020603050405020304" pitchFamily="18" charset="0"/>
            <a:cs typeface="Times New Roman" panose="02020603050405020304" pitchFamily="18" charset="0"/>
          </a:endParaRPr>
        </a:p>
      </dsp:txBody>
      <dsp:txXfrm>
        <a:off x="1806164" y="1923146"/>
        <a:ext cx="2618301" cy="955613"/>
      </dsp:txXfrm>
    </dsp:sp>
    <dsp:sp modelId="{C838C99B-88CE-4FC6-8D64-DD4BBC48C036}">
      <dsp:nvSpPr>
        <dsp:cNvPr id="0" name=""/>
        <dsp:cNvSpPr/>
      </dsp:nvSpPr>
      <dsp:spPr>
        <a:xfrm>
          <a:off x="796801" y="3411095"/>
          <a:ext cx="899483" cy="213152"/>
        </a:xfrm>
        <a:prstGeom prst="rect">
          <a:avLst/>
        </a:prstGeom>
        <a:noFill/>
        <a:ln w="34925" cap="flat" cmpd="sng" algn="in">
          <a:no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33020" bIns="8255" numCol="1" spcCol="1270" anchor="ctr" anchorCtr="0">
          <a:noAutofit/>
        </a:bodyPr>
        <a:lstStyle/>
        <a:p>
          <a:pPr lvl="0" algn="r" defTabSz="577850">
            <a:lnSpc>
              <a:spcPct val="90000"/>
            </a:lnSpc>
            <a:spcBef>
              <a:spcPct val="0"/>
            </a:spcBef>
            <a:spcAft>
              <a:spcPct val="35000"/>
            </a:spcAft>
          </a:pPr>
          <a:endParaRPr lang="en-US" sz="1300" kern="1200"/>
        </a:p>
      </dsp:txBody>
      <dsp:txXfrm>
        <a:off x="796801" y="3411095"/>
        <a:ext cx="899483" cy="213152"/>
      </dsp:txXfrm>
    </dsp:sp>
    <dsp:sp modelId="{497DAFDE-B75D-44E6-8EF1-4A61ACC0580E}">
      <dsp:nvSpPr>
        <dsp:cNvPr id="0" name=""/>
        <dsp:cNvSpPr/>
      </dsp:nvSpPr>
      <dsp:spPr>
        <a:xfrm>
          <a:off x="216721" y="3437721"/>
          <a:ext cx="2227411" cy="982444"/>
        </a:xfrm>
        <a:prstGeom prst="rect">
          <a:avLst/>
        </a:prstGeom>
        <a:solidFill>
          <a:schemeClr val="accent6"/>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42589" numCol="1" spcCol="1270" anchor="ctr" anchorCtr="0">
          <a:noAutofit/>
        </a:bodyPr>
        <a:lstStyle/>
        <a:p>
          <a:pPr lvl="0" algn="ctr"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Fixed distributed</a:t>
          </a:r>
          <a:endParaRPr lang="en-US" sz="3200" kern="1200" dirty="0">
            <a:latin typeface="Times New Roman" panose="02020603050405020304" pitchFamily="18" charset="0"/>
            <a:cs typeface="Times New Roman" panose="02020603050405020304" pitchFamily="18" charset="0"/>
          </a:endParaRPr>
        </a:p>
      </dsp:txBody>
      <dsp:txXfrm>
        <a:off x="216721" y="3437721"/>
        <a:ext cx="2227411" cy="982444"/>
      </dsp:txXfrm>
    </dsp:sp>
    <dsp:sp modelId="{F7867444-ABCC-418B-873E-619CA2255BA2}">
      <dsp:nvSpPr>
        <dsp:cNvPr id="0" name=""/>
        <dsp:cNvSpPr/>
      </dsp:nvSpPr>
      <dsp:spPr>
        <a:xfrm>
          <a:off x="163907" y="4254368"/>
          <a:ext cx="2694118" cy="1037310"/>
        </a:xfrm>
        <a:prstGeom prst="rect">
          <a:avLst/>
        </a:prstGeom>
        <a:solidFill>
          <a:schemeClr val="lt1">
            <a:alpha val="90000"/>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2060"/>
              </a:solidFill>
              <a:latin typeface="Times New Roman" panose="02020603050405020304" pitchFamily="18" charset="0"/>
              <a:cs typeface="Times New Roman" panose="02020603050405020304" pitchFamily="18" charset="0"/>
            </a:rPr>
            <a:t>-reduce the traffic bottleneck</a:t>
          </a:r>
        </a:p>
        <a:p>
          <a:pPr lvl="0" algn="ctr" defTabSz="800100">
            <a:lnSpc>
              <a:spcPct val="90000"/>
            </a:lnSpc>
            <a:spcBef>
              <a:spcPct val="0"/>
            </a:spcBef>
            <a:spcAft>
              <a:spcPct val="35000"/>
            </a:spcAft>
          </a:pPr>
          <a:r>
            <a:rPr lang="en-US" sz="1800" kern="1200" dirty="0" smtClean="0">
              <a:solidFill>
                <a:srgbClr val="002060"/>
              </a:solidFill>
              <a:latin typeface="Times New Roman" panose="02020603050405020304" pitchFamily="18" charset="0"/>
              <a:cs typeface="Times New Roman" panose="02020603050405020304" pitchFamily="18" charset="0"/>
            </a:rPr>
            <a:t>-still need around two message to locate an owner</a:t>
          </a:r>
          <a:endParaRPr lang="en-US" sz="1800" kern="1200" dirty="0">
            <a:solidFill>
              <a:srgbClr val="002060"/>
            </a:solidFill>
            <a:latin typeface="Times New Roman" panose="02020603050405020304" pitchFamily="18" charset="0"/>
            <a:cs typeface="Times New Roman" panose="02020603050405020304" pitchFamily="18" charset="0"/>
          </a:endParaRPr>
        </a:p>
      </dsp:txBody>
      <dsp:txXfrm>
        <a:off x="163907" y="4254368"/>
        <a:ext cx="2694118" cy="1037310"/>
      </dsp:txXfrm>
    </dsp:sp>
    <dsp:sp modelId="{908A17ED-1F9E-43EA-AD69-1949B80AF7BA}">
      <dsp:nvSpPr>
        <dsp:cNvPr id="0" name=""/>
        <dsp:cNvSpPr/>
      </dsp:nvSpPr>
      <dsp:spPr>
        <a:xfrm>
          <a:off x="4438875" y="3804320"/>
          <a:ext cx="2140258" cy="827494"/>
        </a:xfrm>
        <a:prstGeom prst="rect">
          <a:avLst/>
        </a:prstGeom>
        <a:solidFill>
          <a:schemeClr val="accent2"/>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42589" numCol="1" spcCol="1270" anchor="ctr" anchorCtr="0">
          <a:noAutofit/>
        </a:bodyPr>
        <a:lstStyle/>
        <a:p>
          <a:pPr lvl="0" algn="ctr"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Dynamic Distributed</a:t>
          </a:r>
          <a:endParaRPr lang="en-US" sz="3200" kern="1200" dirty="0">
            <a:latin typeface="Times New Roman" panose="02020603050405020304" pitchFamily="18" charset="0"/>
            <a:cs typeface="Times New Roman" panose="02020603050405020304" pitchFamily="18" charset="0"/>
          </a:endParaRPr>
        </a:p>
      </dsp:txBody>
      <dsp:txXfrm>
        <a:off x="4438875" y="3804320"/>
        <a:ext cx="2140258" cy="827494"/>
      </dsp:txXfrm>
    </dsp:sp>
    <dsp:sp modelId="{63789322-B4D9-45A6-B3AC-E9FEB215EBBF}">
      <dsp:nvSpPr>
        <dsp:cNvPr id="0" name=""/>
        <dsp:cNvSpPr/>
      </dsp:nvSpPr>
      <dsp:spPr>
        <a:xfrm>
          <a:off x="4122319" y="4634728"/>
          <a:ext cx="3502704" cy="1314779"/>
        </a:xfrm>
        <a:prstGeom prst="rect">
          <a:avLst/>
        </a:prstGeom>
        <a:solidFill>
          <a:schemeClr val="bg1">
            <a:alpha val="90000"/>
          </a:schemeClr>
        </a:solidFill>
        <a:ln w="34925" cap="flat" cmpd="sng" algn="in">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ctr" defTabSz="889000">
            <a:lnSpc>
              <a:spcPct val="90000"/>
            </a:lnSpc>
            <a:spcBef>
              <a:spcPct val="0"/>
            </a:spcBef>
            <a:spcAft>
              <a:spcPct val="35000"/>
            </a:spcAft>
          </a:pPr>
          <a:r>
            <a:rPr lang="en-US" sz="2000" kern="1200" dirty="0" smtClean="0">
              <a:solidFill>
                <a:srgbClr val="002060"/>
              </a:solidFill>
              <a:latin typeface="Times New Roman" panose="02020603050405020304" pitchFamily="18" charset="0"/>
              <a:cs typeface="Times New Roman" panose="02020603050405020304" pitchFamily="18" charset="0"/>
            </a:rPr>
            <a:t>-performs better than other methods</a:t>
          </a:r>
        </a:p>
        <a:p>
          <a:pPr lvl="0" algn="ctr" defTabSz="889000">
            <a:lnSpc>
              <a:spcPct val="90000"/>
            </a:lnSpc>
            <a:spcBef>
              <a:spcPct val="0"/>
            </a:spcBef>
            <a:spcAft>
              <a:spcPct val="35000"/>
            </a:spcAft>
          </a:pPr>
          <a:r>
            <a:rPr lang="en-US" sz="2000" kern="1200" dirty="0" smtClean="0">
              <a:solidFill>
                <a:srgbClr val="002060"/>
              </a:solidFill>
              <a:latin typeface="Times New Roman" panose="02020603050405020304" pitchFamily="18" charset="0"/>
              <a:cs typeface="Times New Roman" panose="02020603050405020304" pitchFamily="18" charset="0"/>
            </a:rPr>
            <a:t>- useful for </a:t>
          </a:r>
          <a:r>
            <a:rPr lang="en-US" sz="2000" b="0" i="0" kern="1200" dirty="0" smtClean="0">
              <a:solidFill>
                <a:srgbClr val="002060"/>
              </a:solidFill>
              <a:latin typeface="Times New Roman" panose="02020603050405020304" pitchFamily="18" charset="0"/>
              <a:cs typeface="Times New Roman" panose="02020603050405020304" pitchFamily="18" charset="0"/>
            </a:rPr>
            <a:t>a large-scale multiprocessor system</a:t>
          </a:r>
          <a:endParaRPr lang="en-US" sz="2000" b="0" i="0" kern="1200" dirty="0">
            <a:solidFill>
              <a:srgbClr val="002060"/>
            </a:solidFill>
            <a:latin typeface="Times New Roman" panose="02020603050405020304" pitchFamily="18" charset="0"/>
            <a:cs typeface="Times New Roman" panose="02020603050405020304" pitchFamily="18" charset="0"/>
          </a:endParaRPr>
        </a:p>
      </dsp:txBody>
      <dsp:txXfrm>
        <a:off x="4122319" y="4634728"/>
        <a:ext cx="3502704" cy="13147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2B420-2DFE-42DE-9524-51761369EAE7}" type="datetimeFigureOut">
              <a:rPr lang="en-US" smtClean="0"/>
              <a:t>10/18/2016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10147E-DE63-4AC1-A4CB-84AF18CE1CB9}" type="slidenum">
              <a:rPr lang="en-US" smtClean="0"/>
              <a:t>‹#›</a:t>
            </a:fld>
            <a:endParaRPr lang="en-US"/>
          </a:p>
        </p:txBody>
      </p:sp>
    </p:spTree>
    <p:extLst>
      <p:ext uri="{BB962C8B-B14F-4D97-AF65-F5344CB8AC3E}">
        <p14:creationId xmlns:p14="http://schemas.microsoft.com/office/powerpoint/2010/main" val="194826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n.wikipedia.org/wiki/Broadcasting_(computing)"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s://en.wikipedia.org/wiki/Messaging"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Briefly</a:t>
            </a:r>
            <a:r>
              <a:rPr lang="en-US" sz="1200" b="0" i="0" kern="1200" baseline="0" dirty="0" smtClean="0">
                <a:solidFill>
                  <a:schemeClr val="tx1"/>
                </a:solidFill>
                <a:effectLst/>
                <a:latin typeface="+mn-lt"/>
                <a:ea typeface="+mn-ea"/>
                <a:cs typeface="+mn-cs"/>
              </a:rPr>
              <a:t> explain the topics to be discussed in this presentation.</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2</a:t>
            </a:fld>
            <a:endParaRPr lang="en-US"/>
          </a:p>
        </p:txBody>
      </p:sp>
    </p:spTree>
    <p:extLst>
      <p:ext uri="{BB962C8B-B14F-4D97-AF65-F5344CB8AC3E}">
        <p14:creationId xmlns:p14="http://schemas.microsoft.com/office/powerpoint/2010/main" val="662666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Now that I</a:t>
            </a:r>
            <a:r>
              <a:rPr lang="en-US" baseline="0" dirty="0" smtClean="0">
                <a:latin typeface="Times New Roman" panose="02020603050405020304" pitchFamily="18" charset="0"/>
                <a:cs typeface="Times New Roman" panose="02020603050405020304" pitchFamily="18" charset="0"/>
              </a:rPr>
              <a:t> have set up the foundations of the discussion, I will move to discuss the Centralized Manager Algorithms discussed in this paper with regards to shared virtual memory systems.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B10147E-DE63-4AC1-A4CB-84AF18CE1CB9}" type="slidenum">
              <a:rPr lang="en-US" smtClean="0"/>
              <a:t>11</a:t>
            </a:fld>
            <a:endParaRPr lang="en-US"/>
          </a:p>
        </p:txBody>
      </p:sp>
    </p:spTree>
    <p:extLst>
      <p:ext uri="{BB962C8B-B14F-4D97-AF65-F5344CB8AC3E}">
        <p14:creationId xmlns:p14="http://schemas.microsoft.com/office/powerpoint/2010/main" val="428220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monitor-like</a:t>
            </a:r>
            <a:r>
              <a:rPr lang="en-US" baseline="0" dirty="0" smtClean="0"/>
              <a:t> centralized algorithm, the manager resides on a single process. The manager keeps track of the owner of each shared virtual memory page as well as which processors currently have a copy of a given page. Each individual processor has a page table that indicates the access state and lock of a given page locally on the processor.</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12</a:t>
            </a:fld>
            <a:endParaRPr lang="en-US"/>
          </a:p>
        </p:txBody>
      </p:sp>
    </p:spTree>
    <p:extLst>
      <p:ext uri="{BB962C8B-B14F-4D97-AF65-F5344CB8AC3E}">
        <p14:creationId xmlns:p14="http://schemas.microsoft.com/office/powerpoint/2010/main" val="3994760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algorithm, a page does not have a fixed owner, and there is only one manager that knows who the owner is at a given time. The</a:t>
            </a:r>
            <a:r>
              <a:rPr lang="en-US" baseline="0" dirty="0" smtClean="0"/>
              <a:t> owner of the page send a copy to processors requesting a read copy. As long as a read copy exists out on other processors, the page is not writeable without an invalidation operation, which causes invalidation messages to be sent to all of the processors containing read copies. This information is known by the owner process via the Copy set table. When a processor finishes a read or write request, a confirmation message is sent to the manager to indicate completion of the request.</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13</a:t>
            </a:fld>
            <a:endParaRPr lang="en-US"/>
          </a:p>
        </p:txBody>
      </p:sp>
    </p:spTree>
    <p:extLst>
      <p:ext uri="{BB962C8B-B14F-4D97-AF65-F5344CB8AC3E}">
        <p14:creationId xmlns:p14="http://schemas.microsoft.com/office/powerpoint/2010/main" val="158679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initial</a:t>
            </a:r>
            <a:r>
              <a:rPr lang="en-US" baseline="0" dirty="0" smtClean="0"/>
              <a:t> state of the system. As we can see, the page of interest is owned by P2 and a copy of it exists on P1. Thus we can see that P2 has read access as well as P1 on this page. Lets imagine that a read Fault for this page occurs on P3.</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14</a:t>
            </a:fld>
            <a:endParaRPr lang="en-US"/>
          </a:p>
        </p:txBody>
      </p:sp>
    </p:spTree>
    <p:extLst>
      <p:ext uri="{BB962C8B-B14F-4D97-AF65-F5344CB8AC3E}">
        <p14:creationId xmlns:p14="http://schemas.microsoft.com/office/powerpoint/2010/main" val="3727997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Following the algorithm, the first step that occurs is that the faulting process, P3 requests read</a:t>
            </a:r>
            <a:r>
              <a:rPr lang="en-US" altLang="ko-KR" baseline="0" dirty="0" smtClean="0"/>
              <a:t> access and a copy of the page. It then puts a lock on itself so that no other faults proceed.</a:t>
            </a:r>
            <a:endParaRPr lang="ko-KR" altLang="en-US" dirty="0"/>
          </a:p>
        </p:txBody>
      </p:sp>
      <p:sp>
        <p:nvSpPr>
          <p:cNvPr id="4" name="슬라이드 번호 개체 틀 3"/>
          <p:cNvSpPr>
            <a:spLocks noGrp="1"/>
          </p:cNvSpPr>
          <p:nvPr>
            <p:ph type="sldNum" sz="quarter" idx="10"/>
          </p:nvPr>
        </p:nvSpPr>
        <p:spPr/>
        <p:txBody>
          <a:bodyPr/>
          <a:lstStyle/>
          <a:p>
            <a:fld id="{EB10147E-DE63-4AC1-A4CB-84AF18CE1CB9}" type="slidenum">
              <a:rPr lang="en-US" smtClean="0"/>
              <a:t>15</a:t>
            </a:fld>
            <a:endParaRPr lang="en-US"/>
          </a:p>
        </p:txBody>
      </p:sp>
    </p:spTree>
    <p:extLst>
      <p:ext uri="{BB962C8B-B14F-4D97-AF65-F5344CB8AC3E}">
        <p14:creationId xmlns:p14="http://schemas.microsoft.com/office/powerpoint/2010/main" val="545016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P1</a:t>
            </a:r>
            <a:r>
              <a:rPr lang="en-US" altLang="ko-KR" baseline="0" dirty="0" smtClean="0"/>
              <a:t> is the manager but because it is not the owner, the </a:t>
            </a:r>
            <a:r>
              <a:rPr lang="en-US" altLang="ko-KR" baseline="0" dirty="0" err="1" smtClean="0"/>
              <a:t>Ptable</a:t>
            </a:r>
            <a:r>
              <a:rPr lang="en-US" altLang="ko-KR" baseline="0" dirty="0" smtClean="0"/>
              <a:t> is locked and then immediately unlocked again before sending request to owner to send a copy of the page to the faulting process P3. As we can see, at this point the Info table is locked as well.</a:t>
            </a:r>
            <a:endParaRPr lang="ko-KR" altLang="en-US" dirty="0"/>
          </a:p>
        </p:txBody>
      </p:sp>
      <p:sp>
        <p:nvSpPr>
          <p:cNvPr id="4" name="슬라이드 번호 개체 틀 3"/>
          <p:cNvSpPr>
            <a:spLocks noGrp="1"/>
          </p:cNvSpPr>
          <p:nvPr>
            <p:ph type="sldNum" sz="quarter" idx="10"/>
          </p:nvPr>
        </p:nvSpPr>
        <p:spPr/>
        <p:txBody>
          <a:bodyPr/>
          <a:lstStyle/>
          <a:p>
            <a:fld id="{EB10147E-DE63-4AC1-A4CB-84AF18CE1CB9}" type="slidenum">
              <a:rPr lang="en-US" smtClean="0"/>
              <a:t>16</a:t>
            </a:fld>
            <a:endParaRPr lang="en-US"/>
          </a:p>
        </p:txBody>
      </p:sp>
    </p:spTree>
    <p:extLst>
      <p:ext uri="{BB962C8B-B14F-4D97-AF65-F5344CB8AC3E}">
        <p14:creationId xmlns:p14="http://schemas.microsoft.com/office/powerpoint/2010/main" val="2096812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owner process also puts a lock in</a:t>
            </a:r>
            <a:r>
              <a:rPr lang="en-US" altLang="ko-KR" baseline="0" dirty="0" smtClean="0"/>
              <a:t> its </a:t>
            </a:r>
            <a:r>
              <a:rPr lang="en-US" altLang="ko-KR" baseline="0" dirty="0" err="1" smtClean="0"/>
              <a:t>Ptable</a:t>
            </a:r>
            <a:r>
              <a:rPr lang="en-US" altLang="ko-KR" baseline="0" dirty="0" smtClean="0"/>
              <a:t> for this page and then sends a copy of the page to the faulting process P3.</a:t>
            </a:r>
            <a:endParaRPr lang="ko-KR" altLang="en-US" dirty="0"/>
          </a:p>
        </p:txBody>
      </p:sp>
      <p:sp>
        <p:nvSpPr>
          <p:cNvPr id="4" name="슬라이드 번호 개체 틀 3"/>
          <p:cNvSpPr>
            <a:spLocks noGrp="1"/>
          </p:cNvSpPr>
          <p:nvPr>
            <p:ph type="sldNum" sz="quarter" idx="10"/>
          </p:nvPr>
        </p:nvSpPr>
        <p:spPr/>
        <p:txBody>
          <a:bodyPr/>
          <a:lstStyle/>
          <a:p>
            <a:fld id="{EB10147E-DE63-4AC1-A4CB-84AF18CE1CB9}" type="slidenum">
              <a:rPr lang="en-US" smtClean="0"/>
              <a:t>17</a:t>
            </a:fld>
            <a:endParaRPr lang="en-US"/>
          </a:p>
        </p:txBody>
      </p:sp>
    </p:spTree>
    <p:extLst>
      <p:ext uri="{BB962C8B-B14F-4D97-AF65-F5344CB8AC3E}">
        <p14:creationId xmlns:p14="http://schemas.microsoft.com/office/powerpoint/2010/main" val="2400467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In the last step, confirmation is first send to the manager process from the faulting process,</a:t>
            </a:r>
            <a:r>
              <a:rPr lang="en-US" altLang="ko-KR" baseline="0" dirty="0" smtClean="0"/>
              <a:t> the locks are removed and the faulting process is granted read access</a:t>
            </a:r>
            <a:endParaRPr lang="ko-KR" altLang="en-US" dirty="0"/>
          </a:p>
        </p:txBody>
      </p:sp>
      <p:sp>
        <p:nvSpPr>
          <p:cNvPr id="4" name="슬라이드 번호 개체 틀 3"/>
          <p:cNvSpPr>
            <a:spLocks noGrp="1"/>
          </p:cNvSpPr>
          <p:nvPr>
            <p:ph type="sldNum" sz="quarter" idx="10"/>
          </p:nvPr>
        </p:nvSpPr>
        <p:spPr/>
        <p:txBody>
          <a:bodyPr/>
          <a:lstStyle/>
          <a:p>
            <a:fld id="{EB10147E-DE63-4AC1-A4CB-84AF18CE1CB9}" type="slidenum">
              <a:rPr lang="en-US" smtClean="0"/>
              <a:t>18</a:t>
            </a:fld>
            <a:endParaRPr lang="en-US"/>
          </a:p>
        </p:txBody>
      </p:sp>
    </p:spTree>
    <p:extLst>
      <p:ext uri="{BB962C8B-B14F-4D97-AF65-F5344CB8AC3E}">
        <p14:creationId xmlns:p14="http://schemas.microsoft.com/office/powerpoint/2010/main" val="1141940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19</a:t>
            </a:fld>
            <a:endParaRPr lang="en-US"/>
          </a:p>
        </p:txBody>
      </p:sp>
    </p:spTree>
    <p:extLst>
      <p:ext uri="{BB962C8B-B14F-4D97-AF65-F5344CB8AC3E}">
        <p14:creationId xmlns:p14="http://schemas.microsoft.com/office/powerpoint/2010/main" val="539970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EB10147E-DE63-4AC1-A4CB-84AF18CE1CB9}" type="slidenum">
              <a:rPr lang="en-US" smtClean="0"/>
              <a:t>21</a:t>
            </a:fld>
            <a:endParaRPr lang="en-US"/>
          </a:p>
        </p:txBody>
      </p:sp>
    </p:spTree>
    <p:extLst>
      <p:ext uri="{BB962C8B-B14F-4D97-AF65-F5344CB8AC3E}">
        <p14:creationId xmlns:p14="http://schemas.microsoft.com/office/powerpoint/2010/main" val="414353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shared virtual memory</a:t>
            </a:r>
            <a:r>
              <a:rPr lang="en-US" sz="1200" b="0" i="0" kern="1200" baseline="0" dirty="0" smtClean="0">
                <a:solidFill>
                  <a:schemeClr val="tx1"/>
                </a:solidFill>
                <a:effectLst/>
                <a:latin typeface="+mn-lt"/>
                <a:ea typeface="+mn-ea"/>
                <a:cs typeface="+mn-cs"/>
              </a:rPr>
              <a:t> is essentially an address space shared by any number of processors. The structure is partitioned into “pages”. Application programs can use the shared virtual memory just as they do a traditional virtual memory, except, of course, that processes can run on different processors in parallel. The shared virtual memory not only “pages” data between physical memories and disks, as in a conventional virtual memory system, but it also “pages” data between the physical memories of the individual processors. Thus data can naturally migrate between processors on demand. Memory mapping managers implement the mapping between the local memories and the shared virtual address space.</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10147E-DE63-4AC1-A4CB-84AF18CE1CB9}" type="slidenum">
              <a:rPr lang="en-US" smtClean="0"/>
              <a:t>3</a:t>
            </a:fld>
            <a:endParaRPr lang="en-US"/>
          </a:p>
        </p:txBody>
      </p:sp>
    </p:spTree>
    <p:extLst>
      <p:ext uri="{BB962C8B-B14F-4D97-AF65-F5344CB8AC3E}">
        <p14:creationId xmlns:p14="http://schemas.microsoft.com/office/powerpoint/2010/main" val="2586336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25</a:t>
            </a:fld>
            <a:endParaRPr lang="en-US"/>
          </a:p>
        </p:txBody>
      </p:sp>
    </p:spTree>
    <p:extLst>
      <p:ext uri="{BB962C8B-B14F-4D97-AF65-F5344CB8AC3E}">
        <p14:creationId xmlns:p14="http://schemas.microsoft.com/office/powerpoint/2010/main" val="2791444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26</a:t>
            </a:fld>
            <a:endParaRPr lang="en-US"/>
          </a:p>
        </p:txBody>
      </p:sp>
    </p:spTree>
    <p:extLst>
      <p:ext uri="{BB962C8B-B14F-4D97-AF65-F5344CB8AC3E}">
        <p14:creationId xmlns:p14="http://schemas.microsoft.com/office/powerpoint/2010/main" val="1199109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In Centralized manager</a:t>
            </a:r>
            <a:r>
              <a:rPr lang="en-US" baseline="0" dirty="0">
                <a:latin typeface="Times New Roman" panose="02020603050405020304" pitchFamily="18" charset="0"/>
                <a:cs typeface="Times New Roman" panose="02020603050405020304" pitchFamily="18" charset="0"/>
              </a:rPr>
              <a:t> algorithms  there is only one manager for whole shared virtual memory which is cause of potential bottleneck.</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a:t>
            </a:r>
            <a:r>
              <a:rPr lang="en-US" baseline="0" dirty="0">
                <a:latin typeface="Times New Roman" panose="02020603050405020304" pitchFamily="18" charset="0"/>
                <a:cs typeface="Times New Roman" panose="02020603050405020304" pitchFamily="18" charset="0"/>
              </a:rPr>
              <a:t> t</a:t>
            </a:r>
            <a:r>
              <a:rPr lang="en-US" dirty="0">
                <a:latin typeface="Times New Roman" panose="02020603050405020304" pitchFamily="18" charset="0"/>
                <a:cs typeface="Times New Roman" panose="02020603050405020304" pitchFamily="18" charset="0"/>
              </a:rPr>
              <a:t>his Distributed</a:t>
            </a:r>
            <a:r>
              <a:rPr lang="en-US" baseline="0" dirty="0">
                <a:latin typeface="Times New Roman" panose="02020603050405020304" pitchFamily="18" charset="0"/>
                <a:cs typeface="Times New Roman" panose="02020603050405020304" pitchFamily="18" charset="0"/>
              </a:rPr>
              <a:t> </a:t>
            </a:r>
            <a:r>
              <a:rPr lang="en-US" baseline="0">
                <a:latin typeface="Times New Roman" panose="02020603050405020304" pitchFamily="18" charset="0"/>
                <a:cs typeface="Times New Roman" panose="02020603050405020304" pitchFamily="18" charset="0"/>
              </a:rPr>
              <a:t>manager algorithms</a:t>
            </a:r>
            <a:r>
              <a:rPr lang="EN-US">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i </a:t>
            </a:r>
            <a:r>
              <a:rPr lang="EN-US" dirty="0">
                <a:latin typeface="Times New Roman" panose="02020603050405020304" pitchFamily="18" charset="0"/>
                <a:cs typeface="Times New Roman" panose="02020603050405020304" pitchFamily="18" charset="0"/>
              </a:rPr>
              <a:t>will talked </a:t>
            </a:r>
            <a:r>
              <a:rPr lang="en-US">
                <a:latin typeface="Times New Roman" panose="02020603050405020304" pitchFamily="18" charset="0"/>
                <a:cs typeface="Times New Roman" panose="02020603050405020304" pitchFamily="18" charset="0"/>
              </a:rPr>
              <a:t> about </a:t>
            </a:r>
            <a:r>
              <a:rPr lang="en-US" dirty="0">
                <a:latin typeface="Times New Roman" panose="02020603050405020304" pitchFamily="18" charset="0"/>
                <a:cs typeface="Times New Roman" panose="02020603050405020304" pitchFamily="18" charset="0"/>
              </a:rPr>
              <a:t>several ways of </a:t>
            </a:r>
            <a:r>
              <a:rPr lang="en-US">
                <a:latin typeface="Times New Roman" panose="02020603050405020304" pitchFamily="18" charset="0"/>
                <a:cs typeface="Times New Roman" panose="02020603050405020304" pitchFamily="18" charset="0"/>
              </a:rPr>
              <a:t>distributing</a:t>
            </a:r>
            <a:r>
              <a:rPr lang="en-US" baseline="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the </a:t>
            </a:r>
            <a:r>
              <a:rPr lang="en-US" baseline="0">
                <a:latin typeface="Times New Roman" panose="02020603050405020304" pitchFamily="18" charset="0"/>
                <a:cs typeface="Times New Roman" panose="02020603050405020304" pitchFamily="18" charset="0"/>
              </a:rPr>
              <a:t>managerial </a:t>
            </a:r>
            <a:r>
              <a:rPr lang="en-US" baseline="0" dirty="0">
                <a:latin typeface="Times New Roman" panose="02020603050405020304" pitchFamily="18" charset="0"/>
                <a:cs typeface="Times New Roman" panose="02020603050405020304" pitchFamily="18" charset="0"/>
              </a:rPr>
              <a:t>task among the individual processors.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B10147E-DE63-4AC1-A4CB-84AF18CE1CB9}" type="slidenum">
              <a:rPr lang="en-US" smtClean="0"/>
              <a:t>27</a:t>
            </a:fld>
            <a:endParaRPr lang="en-US"/>
          </a:p>
        </p:txBody>
      </p:sp>
    </p:spTree>
    <p:extLst>
      <p:ext uri="{BB962C8B-B14F-4D97-AF65-F5344CB8AC3E}">
        <p14:creationId xmlns:p14="http://schemas.microsoft.com/office/powerpoint/2010/main" val="153992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a:t> </a:t>
            </a:r>
            <a:r>
              <a:rPr lang="EN-US" dirty="0"/>
              <a:t>distributed directory map solution to the </a:t>
            </a:r>
            <a:r>
              <a:rPr lang="EN-US" dirty="0" err="1"/>
              <a:t>multicache</a:t>
            </a:r>
            <a:r>
              <a:rPr lang="EN-US"/>
              <a:t> </a:t>
            </a:r>
            <a:r>
              <a:rPr lang="EN-US" dirty="0"/>
              <a:t>coherence problem is similar</a:t>
            </a:r>
            <a:r>
              <a:rPr lang="EN-US"/>
              <a:t>.</a:t>
            </a:r>
            <a:endParaRPr lang="en-US"/>
          </a:p>
        </p:txBody>
      </p:sp>
      <p:sp>
        <p:nvSpPr>
          <p:cNvPr id="4" name="Slide Number Placeholder 3"/>
          <p:cNvSpPr>
            <a:spLocks noGrp="1"/>
          </p:cNvSpPr>
          <p:nvPr>
            <p:ph type="sldNum" sz="quarter" idx="10"/>
          </p:nvPr>
        </p:nvSpPr>
        <p:spPr/>
        <p:txBody>
          <a:bodyPr/>
          <a:lstStyle/>
          <a:p>
            <a:fld id="{EB10147E-DE63-4AC1-A4CB-84AF18CE1CB9}" type="slidenum">
              <a:rPr lang="en-US" smtClean="0"/>
              <a:t>28</a:t>
            </a:fld>
            <a:endParaRPr lang="en-US"/>
          </a:p>
        </p:txBody>
      </p:sp>
    </p:spTree>
    <p:extLst>
      <p:ext uri="{BB962C8B-B14F-4D97-AF65-F5344CB8AC3E}">
        <p14:creationId xmlns:p14="http://schemas.microsoft.com/office/powerpoint/2010/main" val="316196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800" baseline="0" dirty="0" smtClean="0">
                    <a:solidFill>
                      <a:srgbClr val="FF0000"/>
                    </a:solidFill>
                  </a:rPr>
                  <a:t>FDMA is superior of the CMA when parallel program exhibits a high rate of page faults.</a:t>
                </a:r>
              </a:p>
              <a:p>
                <a:r>
                  <a:rPr lang="en-US" sz="1800" baseline="0" dirty="0" smtClean="0">
                    <a:solidFill>
                      <a:srgbClr val="FF0000"/>
                    </a:solidFill>
                  </a:rPr>
                  <a:t>&gt;&gt; For FDMA it’s hard find a good fixed distribution function that fits to all applications well. </a:t>
                </a:r>
              </a:p>
              <a:p>
                <a:r>
                  <a:rPr lang="en-US" sz="1800" baseline="0" dirty="0" smtClean="0">
                    <a:solidFill>
                      <a:srgbClr val="FF0000"/>
                    </a:solidFill>
                  </a:rPr>
                  <a:t>Thus, this article introduces the possibility of distributing the work of managers </a:t>
                </a:r>
                <a:r>
                  <a:rPr lang="en-US" sz="1800" b="1" baseline="0" dirty="0" smtClean="0">
                    <a:solidFill>
                      <a:srgbClr val="FF0000"/>
                    </a:solidFill>
                  </a:rPr>
                  <a:t>dynamically.</a:t>
                </a:r>
              </a:p>
              <a:p>
                <a:endParaRPr lang="en-US" sz="1800" b="1" baseline="0" dirty="0" smtClean="0">
                  <a:solidFill>
                    <a:srgbClr val="FF0000"/>
                  </a:solidFill>
                </a:endParaRPr>
              </a:p>
              <a:p>
                <a:pPr marL="0" indent="0">
                  <a:buNone/>
                </a:pPr>
                <a14:m>
                  <m:oMath xmlns:m="http://schemas.openxmlformats.org/officeDocument/2006/math">
                    <m:r>
                      <a:rPr lang="en-US" sz="1800" b="0" i="1" smtClean="0">
                        <a:latin typeface="Cambria Math" panose="02040503050406030204" pitchFamily="18" charset="0"/>
                        <a:cs typeface="Times New Roman" panose="02020603050405020304" pitchFamily="18" charset="0"/>
                      </a:rPr>
                      <m:t>𝐻</m:t>
                    </m:r>
                    <m:r>
                      <a:rPr lang="en-US" sz="1800" b="0" i="1" smtClean="0">
                        <a:latin typeface="Cambria Math" panose="02040503050406030204" pitchFamily="18" charset="0"/>
                        <a:cs typeface="Times New Roman" panose="02020603050405020304" pitchFamily="18" charset="0"/>
                      </a:rPr>
                      <m:t>−</m:t>
                    </m:r>
                  </m:oMath>
                </a14:m>
                <a:r>
                  <a:rPr lang="en-US" sz="1800" b="0" dirty="0" smtClean="0">
                    <a:latin typeface="Times New Roman" panose="02020603050405020304" pitchFamily="18" charset="0"/>
                    <a:cs typeface="Times New Roman" panose="02020603050405020304" pitchFamily="18" charset="0"/>
                  </a:rPr>
                  <a:t> hashing function                                      </a:t>
                </a:r>
                <a14:m>
                  <m:oMath xmlns:m="http://schemas.openxmlformats.org/officeDocument/2006/math">
                    <m:r>
                      <a:rPr lang="en-US" sz="1800" i="1">
                        <a:latin typeface="Cambria Math" panose="02040503050406030204" pitchFamily="18" charset="0"/>
                        <a:ea typeface="Cambria Math" panose="02040503050406030204" pitchFamily="18" charset="0"/>
                        <a:cs typeface="Times New Roman" panose="02020603050405020304" pitchFamily="18" charset="0"/>
                      </a:rPr>
                      <m:t>𝐼</m:t>
                    </m:r>
                    <m:r>
                      <a:rPr lang="en-US" sz="1800" i="1">
                        <a:latin typeface="Cambria Math" panose="02040503050406030204" pitchFamily="18" charset="0"/>
                        <a:ea typeface="Cambria Math" panose="02040503050406030204" pitchFamily="18" charset="0"/>
                        <a:cs typeface="Times New Roman" panose="02020603050405020304" pitchFamily="18" charset="0"/>
                      </a:rPr>
                      <m:t>−</m:t>
                    </m:r>
                    <m:r>
                      <m:rPr>
                        <m:nor/>
                      </m:rPr>
                      <a:rPr lang="en-US" sz="1800" dirty="0">
                        <a:latin typeface="Times New Roman" panose="02020603050405020304" pitchFamily="18" charset="0"/>
                        <a:cs typeface="Times New Roman" panose="02020603050405020304" pitchFamily="18" charset="0"/>
                      </a:rPr>
                      <m:t> </m:t>
                    </m:r>
                    <m:r>
                      <m:rPr>
                        <m:nor/>
                      </m:rPr>
                      <a:rPr lang="en-US" sz="1800" dirty="0">
                        <a:latin typeface="Times New Roman" panose="02020603050405020304" pitchFamily="18" charset="0"/>
                        <a:cs typeface="Times New Roman" panose="02020603050405020304" pitchFamily="18" charset="0"/>
                      </a:rPr>
                      <m:t>Virtual</m:t>
                    </m:r>
                    <m:r>
                      <m:rPr>
                        <m:nor/>
                      </m:rPr>
                      <a:rPr lang="en-US" sz="1800" dirty="0">
                        <a:latin typeface="Times New Roman" panose="02020603050405020304" pitchFamily="18" charset="0"/>
                        <a:cs typeface="Times New Roman" panose="02020603050405020304" pitchFamily="18" charset="0"/>
                      </a:rPr>
                      <m:t> </m:t>
                    </m:r>
                    <m:r>
                      <m:rPr>
                        <m:nor/>
                      </m:rPr>
                      <a:rPr lang="en-US" sz="1800" dirty="0">
                        <a:latin typeface="Times New Roman" panose="02020603050405020304" pitchFamily="18" charset="0"/>
                        <a:cs typeface="Times New Roman" panose="02020603050405020304" pitchFamily="18" charset="0"/>
                      </a:rPr>
                      <m:t>Shared</m:t>
                    </m:r>
                    <m:r>
                      <m:rPr>
                        <m:nor/>
                      </m:rPr>
                      <a:rPr lang="en-US" sz="1800" dirty="0">
                        <a:latin typeface="Times New Roman" panose="02020603050405020304" pitchFamily="18" charset="0"/>
                        <a:cs typeface="Times New Roman" panose="02020603050405020304" pitchFamily="18" charset="0"/>
                      </a:rPr>
                      <m:t> </m:t>
                    </m:r>
                    <m:r>
                      <m:rPr>
                        <m:nor/>
                      </m:rPr>
                      <a:rPr lang="en-US" sz="1800" dirty="0">
                        <a:latin typeface="Times New Roman" panose="02020603050405020304" pitchFamily="18" charset="0"/>
                        <a:cs typeface="Times New Roman" panose="02020603050405020304" pitchFamily="18" charset="0"/>
                      </a:rPr>
                      <m:t>Memory</m:t>
                    </m:r>
                    <m:r>
                      <m:rPr>
                        <m:nor/>
                      </m:rPr>
                      <a:rPr lang="en-US" sz="1800" dirty="0" smtClean="0">
                        <a:latin typeface="Times New Roman" panose="02020603050405020304" pitchFamily="18" charset="0"/>
                        <a:cs typeface="Times New Roman" panose="02020603050405020304" pitchFamily="18" charset="0"/>
                      </a:rPr>
                      <m:t>, </m:t>
                    </m:r>
                  </m:oMath>
                </a14:m>
                <a:endParaRPr lang="en-US" sz="1800" dirty="0" smtClean="0">
                  <a:latin typeface="Times New Roman" panose="02020603050405020304" pitchFamily="18" charset="0"/>
                  <a:cs typeface="Times New Roman" panose="02020603050405020304" pitchFamily="18" charset="0"/>
                </a:endParaRPr>
              </a:p>
              <a:p>
                <a:pPr marL="0" indent="0">
                  <a:buNone/>
                </a:pPr>
                <a14:m>
                  <m:oMath xmlns:m="http://schemas.openxmlformats.org/officeDocument/2006/math">
                    <m:r>
                      <m:rPr>
                        <m:nor/>
                      </m:rPr>
                      <a:rPr lang="en-US" sz="1800" b="0" i="0" dirty="0" smtClean="0">
                        <a:latin typeface="Times New Roman" panose="02020603050405020304" pitchFamily="18" charset="0"/>
                        <a:cs typeface="Times New Roman" panose="02020603050405020304" pitchFamily="18" charset="0"/>
                      </a:rPr>
                      <m:t>M</m:t>
                    </m:r>
                    <m:r>
                      <m:rPr>
                        <m:nor/>
                      </m:rPr>
                      <a:rPr lang="en-US" sz="1800" b="0" i="0" dirty="0" smtClean="0">
                        <a:latin typeface="Times New Roman" panose="02020603050405020304" pitchFamily="18" charset="0"/>
                        <a:cs typeface="Times New Roman" panose="02020603050405020304" pitchFamily="18" charset="0"/>
                      </a:rPr>
                      <m:t> </m:t>
                    </m:r>
                    <m:r>
                      <a:rPr lang="en-US" sz="18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1800" dirty="0" smtClean="0">
                    <a:latin typeface="Times New Roman" panose="02020603050405020304" pitchFamily="18" charset="0"/>
                    <a:cs typeface="Times New Roman" panose="02020603050405020304" pitchFamily="18" charset="0"/>
                  </a:rPr>
                  <a:t> pages                                                   </a:t>
                </a:r>
                <a14:m>
                  <m:oMath xmlns:m="http://schemas.openxmlformats.org/officeDocument/2006/math">
                    <m:r>
                      <a:rPr lang="en-US" sz="1800" b="0" i="0" smtClean="0">
                        <a:latin typeface="Cambria Math" panose="02040503050406030204" pitchFamily="18" charset="0"/>
                        <a:cs typeface="Times New Roman" panose="02020603050405020304" pitchFamily="18" charset="0"/>
                      </a:rPr>
                      <m:t>  </m:t>
                    </m:r>
                    <m:r>
                      <a:rPr lang="en-US" sz="1800" b="0" i="1" smtClean="0">
                        <a:latin typeface="Cambria Math" panose="02040503050406030204" pitchFamily="18" charset="0"/>
                        <a:cs typeface="Times New Roman" panose="02020603050405020304" pitchFamily="18" charset="0"/>
                      </a:rPr>
                      <m:t>𝑁</m:t>
                    </m:r>
                    <m:r>
                      <a:rPr lang="en-US" sz="1800" b="0" i="1" smtClean="0">
                        <a:latin typeface="Cambria Math" panose="02040503050406030204" pitchFamily="18" charset="0"/>
                        <a:cs typeface="Times New Roman" panose="02020603050405020304" pitchFamily="18" charset="0"/>
                      </a:rPr>
                      <m:t>− </m:t>
                    </m:r>
                  </m:oMath>
                </a14:m>
                <a:r>
                  <a:rPr lang="en-US" sz="1800" b="0" dirty="0" smtClean="0">
                    <a:latin typeface="Times New Roman" panose="02020603050405020304" pitchFamily="18" charset="0"/>
                    <a:cs typeface="Times New Roman" panose="02020603050405020304" pitchFamily="18" charset="0"/>
                  </a:rPr>
                  <a:t>number of processors</a:t>
                </a:r>
              </a:p>
              <a:p>
                <a:pPr marL="0" indent="0">
                  <a:buNone/>
                </a:pPr>
                <a14:m>
                  <m:oMath xmlns:m="http://schemas.openxmlformats.org/officeDocument/2006/math">
                    <m:r>
                      <a:rPr lang="en-US" sz="1800" b="0" i="1" smtClean="0">
                        <a:latin typeface="Cambria Math" panose="02040503050406030204" pitchFamily="18" charset="0"/>
                        <a:cs typeface="Times New Roman" panose="02020603050405020304" pitchFamily="18" charset="0"/>
                      </a:rPr>
                      <m:t>𝑠</m:t>
                    </m:r>
                    <m:r>
                      <a:rPr lang="en-US" sz="1800" b="0" i="1" smtClean="0">
                        <a:latin typeface="Cambria Math" panose="02040503050406030204" pitchFamily="18" charset="0"/>
                        <a:cs typeface="Times New Roman" panose="02020603050405020304" pitchFamily="18" charset="0"/>
                      </a:rPr>
                      <m:t>  −</m:t>
                    </m:r>
                  </m:oMath>
                </a14:m>
                <a:r>
                  <a:rPr lang="en-US" sz="1800" b="0" dirty="0" smtClean="0">
                    <a:latin typeface="Times New Roman" panose="02020603050405020304" pitchFamily="18" charset="0"/>
                    <a:cs typeface="Times New Roman" panose="02020603050405020304" pitchFamily="18" charset="0"/>
                  </a:rPr>
                  <a:t> number of pages per segment</a:t>
                </a:r>
              </a:p>
              <a:p>
                <a:endParaRPr lang="en-US" sz="1800" b="1" baseline="0" dirty="0" smtClean="0">
                  <a:solidFill>
                    <a:srgbClr val="FF0000"/>
                  </a:solidFill>
                </a:endParaRPr>
              </a:p>
            </p:txBody>
          </p:sp>
        </mc:Choice>
        <mc:Fallback xmlns="">
          <p:sp>
            <p:nvSpPr>
              <p:cNvPr id="3" name="Notes Placeholder 2"/>
              <p:cNvSpPr>
                <a:spLocks noGrp="1"/>
              </p:cNvSpPr>
              <p:nvPr>
                <p:ph type="body" idx="1"/>
              </p:nvPr>
            </p:nvSpPr>
            <p:spPr/>
            <p:txBody>
              <a:bodyPr/>
              <a:lstStyle/>
              <a:p>
                <a:r>
                  <a:rPr lang="en-US" sz="1800" dirty="0" smtClean="0"/>
                  <a:t>This</a:t>
                </a:r>
                <a:r>
                  <a:rPr lang="en-US" sz="1800" baseline="0" dirty="0" smtClean="0"/>
                  <a:t> function distributes manager work by segments. </a:t>
                </a:r>
              </a:p>
              <a:p>
                <a:r>
                  <a:rPr lang="en-US" sz="1800" baseline="0" dirty="0" smtClean="0"/>
                  <a:t>With this approach there is one manager for per processor, each responsible for the pages specified by the fixed mapping function H.</a:t>
                </a:r>
              </a:p>
              <a:p>
                <a:r>
                  <a:rPr lang="en-US" sz="1800" baseline="0" dirty="0" smtClean="0"/>
                  <a:t>When a fault occurs on a page p , the faulting processor asks processor H(p) where is the TRUE PAGE OWNER, then</a:t>
                </a:r>
              </a:p>
              <a:p>
                <a:r>
                  <a:rPr lang="en-US" sz="1800" baseline="0" dirty="0" smtClean="0"/>
                  <a:t>Proceeds as in the CMA </a:t>
                </a:r>
                <a:endParaRPr lang="en-US" sz="1800" baseline="0" dirty="0" smtClean="0">
                  <a:solidFill>
                    <a:srgbClr val="FF0000"/>
                  </a:solidFill>
                </a:endParaRPr>
              </a:p>
              <a:p>
                <a:r>
                  <a:rPr lang="en-US" sz="1800" baseline="0" dirty="0" smtClean="0">
                    <a:solidFill>
                      <a:srgbClr val="FF0000"/>
                    </a:solidFill>
                  </a:rPr>
                  <a:t>Base on the article, experiments have shown that the FDMA is superior of the CMA when parallel program exhibits a high rate of page faults.</a:t>
                </a:r>
              </a:p>
              <a:p>
                <a:r>
                  <a:rPr lang="en-US" sz="1800" baseline="0" dirty="0" smtClean="0">
                    <a:solidFill>
                      <a:srgbClr val="FF0000"/>
                    </a:solidFill>
                  </a:rPr>
                  <a:t>&gt;&gt; For FDMA it’s hard find a good fixed distribution function that fits to all applications well. </a:t>
                </a:r>
              </a:p>
              <a:p>
                <a:r>
                  <a:rPr lang="en-US" sz="1800" baseline="0" dirty="0" smtClean="0">
                    <a:solidFill>
                      <a:srgbClr val="FF0000"/>
                    </a:solidFill>
                  </a:rPr>
                  <a:t>Thus, this article introduces the possibility of distributing the work of managers </a:t>
                </a:r>
                <a:r>
                  <a:rPr lang="en-US" sz="1800" b="1" baseline="0" dirty="0" smtClean="0">
                    <a:solidFill>
                      <a:srgbClr val="FF0000"/>
                    </a:solidFill>
                  </a:rPr>
                  <a:t>dynamically.</a:t>
                </a:r>
              </a:p>
              <a:p>
                <a:endParaRPr lang="en-US" sz="1800" b="1" baseline="0" dirty="0" smtClean="0">
                  <a:solidFill>
                    <a:srgbClr val="FF0000"/>
                  </a:solidFill>
                </a:endParaRPr>
              </a:p>
              <a:p>
                <a:pPr marL="0" indent="0">
                  <a:buNone/>
                </a:pPr>
                <a:r>
                  <a:rPr lang="en-US" sz="1800" b="0" i="0" smtClean="0">
                    <a:latin typeface="Cambria Math" panose="02040503050406030204" pitchFamily="18" charset="0"/>
                    <a:cs typeface="Times New Roman" panose="02020603050405020304" pitchFamily="18" charset="0"/>
                  </a:rPr>
                  <a:t>𝐻−</a:t>
                </a:r>
                <a:r>
                  <a:rPr lang="en-US" sz="1800" b="0" dirty="0" smtClean="0">
                    <a:latin typeface="Times New Roman" panose="02020603050405020304" pitchFamily="18" charset="0"/>
                    <a:cs typeface="Times New Roman" panose="02020603050405020304" pitchFamily="18" charset="0"/>
                  </a:rPr>
                  <a:t> hashing </a:t>
                </a:r>
                <a:r>
                  <a:rPr lang="en-US" sz="1800" b="0" dirty="0" smtClean="0">
                    <a:latin typeface="Times New Roman" panose="02020603050405020304" pitchFamily="18" charset="0"/>
                    <a:cs typeface="Times New Roman" panose="02020603050405020304" pitchFamily="18" charset="0"/>
                  </a:rPr>
                  <a:t>function                                      </a:t>
                </a:r>
                <a:r>
                  <a:rPr lang="en-US" sz="1800" i="0">
                    <a:latin typeface="Cambria Math" panose="02040503050406030204" pitchFamily="18" charset="0"/>
                    <a:ea typeface="Cambria Math" panose="02040503050406030204" pitchFamily="18" charset="0"/>
                    <a:cs typeface="Times New Roman" panose="02020603050405020304" pitchFamily="18" charset="0"/>
                  </a:rPr>
                  <a:t>𝐼−</a:t>
                </a:r>
                <a:r>
                  <a:rPr lang="en-US" sz="1800" i="0" dirty="0">
                    <a:latin typeface="Cambria Math" panose="02040503050406030204" pitchFamily="18" charset="0"/>
                    <a:ea typeface="Cambria Math" panose="02040503050406030204" pitchFamily="18" charset="0"/>
                    <a:cs typeface="Times New Roman" panose="02020603050405020304" pitchFamily="18" charset="0"/>
                  </a:rPr>
                  <a:t>"</a:t>
                </a:r>
                <a:r>
                  <a:rPr lang="en-US" sz="1800" i="0" dirty="0">
                    <a:latin typeface="Cambria Math" panose="02040503050406030204" pitchFamily="18" charset="0"/>
                    <a:cs typeface="Times New Roman" panose="02020603050405020304" pitchFamily="18" charset="0"/>
                  </a:rPr>
                  <a:t> Virtual Shared Memory</a:t>
                </a:r>
                <a:r>
                  <a:rPr lang="en-US" sz="1800" i="0" dirty="0" smtClean="0">
                    <a:latin typeface="Cambria Math" panose="02040503050406030204" pitchFamily="18" charset="0"/>
                    <a:cs typeface="Times New Roman" panose="02020603050405020304" pitchFamily="18" charset="0"/>
                  </a:rPr>
                  <a:t>, </a:t>
                </a:r>
                <a:r>
                  <a:rPr lang="en-US" sz="1800" i="0" dirty="0" smtClean="0">
                    <a:latin typeface="Times New Roman" panose="02020603050405020304" pitchFamily="18" charset="0"/>
                    <a:cs typeface="Times New Roman" panose="02020603050405020304" pitchFamily="18" charset="0"/>
                  </a:rPr>
                  <a:t>"</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b="0" i="0" dirty="0" smtClean="0">
                    <a:latin typeface="Cambria Math" panose="02040503050406030204" pitchFamily="18" charset="0"/>
                    <a:cs typeface="Times New Roman" panose="02020603050405020304" pitchFamily="18" charset="0"/>
                  </a:rPr>
                  <a:t>"M </a:t>
                </a:r>
                <a:r>
                  <a:rPr lang="en-US" sz="1800" b="0" i="0" dirty="0" smtClean="0">
                    <a:latin typeface="Cambria Math" panose="02040503050406030204" pitchFamily="18" charset="0"/>
                    <a:ea typeface="Cambria Math" panose="02040503050406030204" pitchFamily="18" charset="0"/>
                    <a:cs typeface="Times New Roman" panose="02020603050405020304" pitchFamily="18" charset="0"/>
                  </a:rPr>
                  <a:t>"−</a:t>
                </a:r>
                <a:r>
                  <a:rPr lang="en-US"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pages                                                   </a:t>
                </a:r>
                <a:r>
                  <a:rPr lang="en-US" sz="1800" b="0" i="0" smtClean="0">
                    <a:latin typeface="Cambria Math" panose="02040503050406030204" pitchFamily="18" charset="0"/>
                    <a:cs typeface="Times New Roman" panose="02020603050405020304" pitchFamily="18" charset="0"/>
                  </a:rPr>
                  <a:t>  </a:t>
                </a:r>
                <a:r>
                  <a:rPr lang="en-US" sz="1800" b="0" i="0" smtClean="0">
                    <a:latin typeface="Cambria Math" panose="02040503050406030204" pitchFamily="18" charset="0"/>
                    <a:cs typeface="Times New Roman" panose="02020603050405020304" pitchFamily="18" charset="0"/>
                  </a:rPr>
                  <a:t>𝑁− </a:t>
                </a:r>
                <a:r>
                  <a:rPr lang="en-US" sz="1800" b="0" dirty="0" smtClean="0">
                    <a:latin typeface="Times New Roman" panose="02020603050405020304" pitchFamily="18" charset="0"/>
                    <a:cs typeface="Times New Roman" panose="02020603050405020304" pitchFamily="18" charset="0"/>
                  </a:rPr>
                  <a:t>number of processors</a:t>
                </a:r>
              </a:p>
              <a:p>
                <a:pPr marL="0" indent="0">
                  <a:buNone/>
                </a:pPr>
                <a:r>
                  <a:rPr lang="en-US" sz="1800" b="0" i="0" smtClean="0">
                    <a:latin typeface="Cambria Math" panose="02040503050406030204" pitchFamily="18" charset="0"/>
                    <a:cs typeface="Times New Roman" panose="02020603050405020304" pitchFamily="18" charset="0"/>
                  </a:rPr>
                  <a:t>𝑠  −</a:t>
                </a:r>
                <a:r>
                  <a:rPr lang="en-US" sz="1800" b="0" dirty="0" smtClean="0">
                    <a:latin typeface="Times New Roman" panose="02020603050405020304" pitchFamily="18" charset="0"/>
                    <a:cs typeface="Times New Roman" panose="02020603050405020304" pitchFamily="18" charset="0"/>
                  </a:rPr>
                  <a:t> number of pages per segment</a:t>
                </a:r>
              </a:p>
              <a:p>
                <a:endParaRPr lang="en-US" sz="1800" b="1" baseline="0" dirty="0" smtClean="0">
                  <a:solidFill>
                    <a:srgbClr val="FF0000"/>
                  </a:solidFill>
                </a:endParaRPr>
              </a:p>
            </p:txBody>
          </p:sp>
        </mc:Fallback>
      </mc:AlternateContent>
      <p:sp>
        <p:nvSpPr>
          <p:cNvPr id="4" name="Slide Number Placeholder 3"/>
          <p:cNvSpPr>
            <a:spLocks noGrp="1"/>
          </p:cNvSpPr>
          <p:nvPr>
            <p:ph type="sldNum" sz="quarter" idx="10"/>
          </p:nvPr>
        </p:nvSpPr>
        <p:spPr/>
        <p:txBody>
          <a:bodyPr/>
          <a:lstStyle/>
          <a:p>
            <a:fld id="{EB10147E-DE63-4AC1-A4CB-84AF18CE1CB9}" type="slidenum">
              <a:rPr lang="en-US" smtClean="0"/>
              <a:t>29</a:t>
            </a:fld>
            <a:endParaRPr lang="en-US"/>
          </a:p>
        </p:txBody>
      </p:sp>
    </p:spTree>
    <p:extLst>
      <p:ext uri="{BB962C8B-B14F-4D97-AF65-F5344CB8AC3E}">
        <p14:creationId xmlns:p14="http://schemas.microsoft.com/office/powerpoint/2010/main" val="11003383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atomic broadcast</a:t>
            </a:r>
            <a:r>
              <a:rPr lang="en-US" sz="1200" b="0" i="0" kern="1200" dirty="0" smtClean="0">
                <a:solidFill>
                  <a:schemeClr val="tx1"/>
                </a:solidFill>
                <a:effectLst/>
                <a:latin typeface="+mn-lt"/>
                <a:ea typeface="+mn-ea"/>
                <a:cs typeface="+mn-cs"/>
              </a:rPr>
              <a:t> or </a:t>
            </a:r>
            <a:r>
              <a:rPr lang="en-US" sz="1200" b="1" i="0" kern="1200" dirty="0" smtClean="0">
                <a:solidFill>
                  <a:schemeClr val="tx1"/>
                </a:solidFill>
                <a:effectLst/>
                <a:latin typeface="+mn-lt"/>
                <a:ea typeface="+mn-ea"/>
                <a:cs typeface="+mn-cs"/>
              </a:rPr>
              <a:t>total order broadcast</a:t>
            </a:r>
            <a:r>
              <a:rPr lang="en-US" sz="1200" b="0" i="0" kern="1200" dirty="0" smtClean="0">
                <a:solidFill>
                  <a:schemeClr val="tx1"/>
                </a:solidFill>
                <a:effectLst/>
                <a:latin typeface="+mn-lt"/>
                <a:ea typeface="+mn-ea"/>
                <a:cs typeface="+mn-cs"/>
              </a:rPr>
              <a:t> is a </a:t>
            </a:r>
            <a:r>
              <a:rPr lang="en-US" sz="1200" b="0" i="0" u="none" strike="noStrike" kern="1200" dirty="0" smtClean="0">
                <a:solidFill>
                  <a:schemeClr val="tx1"/>
                </a:solidFill>
                <a:effectLst/>
                <a:latin typeface="+mn-lt"/>
                <a:ea typeface="+mn-ea"/>
                <a:cs typeface="+mn-cs"/>
                <a:hlinkClick r:id="rId3" tooltip="Broadcasting (computing)"/>
              </a:rPr>
              <a:t>broadcast</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tooltip="Messaging"/>
              </a:rPr>
              <a:t>messaging</a:t>
            </a:r>
            <a:r>
              <a:rPr lang="en-US" sz="1200" b="0" i="0" kern="1200" dirty="0" smtClean="0">
                <a:solidFill>
                  <a:schemeClr val="tx1"/>
                </a:solidFill>
                <a:effectLst/>
                <a:latin typeface="+mn-lt"/>
                <a:ea typeface="+mn-ea"/>
                <a:cs typeface="+mn-cs"/>
              </a:rPr>
              <a:t> protocol that ensures  it states that messages must be delivered in the same order to their destination processes.</a:t>
            </a:r>
            <a:endParaRPr lang="en-US" dirty="0" smtClean="0"/>
          </a:p>
          <a:p>
            <a:r>
              <a:rPr lang="en-US" sz="1200" b="1" i="0" kern="1200" dirty="0" smtClean="0">
                <a:solidFill>
                  <a:schemeClr val="tx1"/>
                </a:solidFill>
                <a:effectLst/>
                <a:latin typeface="+mn-lt"/>
                <a:ea typeface="+mn-ea"/>
                <a:cs typeface="+mn-cs"/>
              </a:rPr>
              <a:t>Atomic Broadcast</a:t>
            </a:r>
            <a:r>
              <a:rPr lang="en-US" sz="1200" b="0" i="0" kern="1200" dirty="0" smtClean="0">
                <a:solidFill>
                  <a:schemeClr val="tx1"/>
                </a:solidFill>
                <a:effectLst/>
                <a:latin typeface="+mn-lt"/>
                <a:ea typeface="+mn-ea"/>
                <a:cs typeface="+mn-cs"/>
              </a:rPr>
              <a:t> is a fundamental problem of distributed systems.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EB10147E-DE63-4AC1-A4CB-84AF18CE1CB9}" type="slidenum">
              <a:rPr lang="en-US" smtClean="0"/>
              <a:t>30</a:t>
            </a:fld>
            <a:endParaRPr lang="en-US"/>
          </a:p>
        </p:txBody>
      </p:sp>
    </p:spTree>
    <p:extLst>
      <p:ext uri="{BB962C8B-B14F-4D97-AF65-F5344CB8AC3E}">
        <p14:creationId xmlns:p14="http://schemas.microsoft.com/office/powerpoint/2010/main" val="3862213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latin typeface="Times New Roman" panose="02020603050405020304" pitchFamily="18" charset="0"/>
                <a:cs typeface="Times New Roman" panose="02020603050405020304" pitchFamily="18" charset="0"/>
              </a:rPr>
              <a:t>(in addition to, </a:t>
            </a:r>
            <a:r>
              <a:rPr lang="en-US" sz="1200" b="1" i="1" dirty="0" smtClean="0">
                <a:solidFill>
                  <a:srgbClr val="002060"/>
                </a:solidFill>
                <a:latin typeface="Times New Roman" panose="02020603050405020304" pitchFamily="18" charset="0"/>
                <a:cs typeface="Times New Roman" panose="02020603050405020304" pitchFamily="18" charset="0"/>
              </a:rPr>
              <a:t>access</a:t>
            </a:r>
            <a:r>
              <a:rPr lang="en-US" sz="1200" i="1" dirty="0" smtClean="0">
                <a:solidFill>
                  <a:srgbClr val="002060"/>
                </a:solidFill>
                <a:latin typeface="Times New Roman" panose="02020603050405020304" pitchFamily="18" charset="0"/>
                <a:cs typeface="Times New Roman" panose="02020603050405020304" pitchFamily="18" charset="0"/>
              </a:rPr>
              <a:t>,</a:t>
            </a:r>
            <a:r>
              <a:rPr lang="en-US" sz="1200" b="1" i="1" dirty="0" smtClean="0">
                <a:solidFill>
                  <a:srgbClr val="002060"/>
                </a:solidFill>
                <a:latin typeface="Times New Roman" panose="02020603050405020304" pitchFamily="18" charset="0"/>
                <a:cs typeface="Times New Roman" panose="02020603050405020304" pitchFamily="18" charset="0"/>
              </a:rPr>
              <a:t> copy set</a:t>
            </a:r>
            <a:r>
              <a:rPr lang="en-US" sz="1200" i="1" dirty="0" smtClean="0">
                <a:solidFill>
                  <a:srgbClr val="002060"/>
                </a:solidFill>
                <a:latin typeface="Times New Roman" panose="02020603050405020304" pitchFamily="18" charset="0"/>
                <a:cs typeface="Times New Roman" panose="02020603050405020304" pitchFamily="18" charset="0"/>
              </a:rPr>
              <a:t>,</a:t>
            </a:r>
            <a:r>
              <a:rPr lang="en-US" sz="1200" dirty="0" smtClean="0">
                <a:solidFill>
                  <a:srgbClr val="002060"/>
                </a:solidFill>
                <a:latin typeface="Times New Roman" panose="02020603050405020304" pitchFamily="18" charset="0"/>
                <a:cs typeface="Times New Roman" panose="02020603050405020304" pitchFamily="18" charset="0"/>
              </a:rPr>
              <a:t> and </a:t>
            </a:r>
            <a:r>
              <a:rPr lang="en-US" sz="1200" b="1" i="1" dirty="0" smtClean="0">
                <a:solidFill>
                  <a:srgbClr val="002060"/>
                </a:solidFill>
                <a:latin typeface="Times New Roman" panose="02020603050405020304" pitchFamily="18" charset="0"/>
                <a:cs typeface="Times New Roman" panose="02020603050405020304" pitchFamily="18" charset="0"/>
              </a:rPr>
              <a:t>lock</a:t>
            </a:r>
            <a:r>
              <a:rPr lang="en-US" sz="1200" dirty="0" smtClean="0">
                <a:solidFill>
                  <a:srgbClr val="002060"/>
                </a:solidFill>
                <a:latin typeface="Times New Roman" panose="02020603050405020304" pitchFamily="18" charset="0"/>
                <a:cs typeface="Times New Roman" panose="02020603050405020304" pitchFamily="18" charset="0"/>
              </a:rPr>
              <a:t> fields has an owner field)</a:t>
            </a:r>
          </a:p>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31</a:t>
            </a:fld>
            <a:endParaRPr lang="en-US"/>
          </a:p>
        </p:txBody>
      </p:sp>
    </p:spTree>
    <p:extLst>
      <p:ext uri="{BB962C8B-B14F-4D97-AF65-F5344CB8AC3E}">
        <p14:creationId xmlns:p14="http://schemas.microsoft.com/office/powerpoint/2010/main" val="34743673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read-page</a:t>
            </a:r>
            <a:r>
              <a:rPr lang="en-US" b="1" baseline="0" dirty="0" smtClean="0"/>
              <a:t> fault</a:t>
            </a:r>
            <a:r>
              <a:rPr lang="en-US" baseline="0" dirty="0" smtClean="0"/>
              <a:t> </a:t>
            </a:r>
            <a:r>
              <a:rPr lang="en-US" b="1" baseline="0" dirty="0" smtClean="0"/>
              <a:t>cost</a:t>
            </a:r>
            <a:r>
              <a:rPr lang="en-US" baseline="0" dirty="0" smtClean="0"/>
              <a:t> a broadcast request that is </a:t>
            </a:r>
            <a:r>
              <a:rPr lang="en-US" b="1" baseline="0" dirty="0" smtClean="0"/>
              <a:t>received</a:t>
            </a:r>
            <a:r>
              <a:rPr lang="en-US" baseline="0" dirty="0" smtClean="0"/>
              <a:t> by </a:t>
            </a:r>
            <a:r>
              <a:rPr lang="en-US" b="1" baseline="0" dirty="0" smtClean="0"/>
              <a:t>N-1  processors, </a:t>
            </a:r>
            <a:r>
              <a:rPr lang="en-US" b="0" baseline="0" dirty="0" smtClean="0"/>
              <a:t>but is replied to by only </a:t>
            </a:r>
            <a:r>
              <a:rPr lang="en-US" b="1" baseline="0" dirty="0" smtClean="0"/>
              <a:t>one of them.</a:t>
            </a:r>
          </a:p>
          <a:p>
            <a:r>
              <a:rPr lang="en-US" b="1" baseline="0" dirty="0" smtClean="0"/>
              <a:t>A write-page fault cost </a:t>
            </a:r>
            <a:r>
              <a:rPr lang="en-US" b="0" baseline="0" dirty="0" smtClean="0"/>
              <a:t> is the same, </a:t>
            </a:r>
            <a:r>
              <a:rPr lang="en-US" b="1" baseline="0" dirty="0" smtClean="0"/>
              <a:t>plus  the overhead of an invalidation.</a:t>
            </a:r>
            <a:endParaRPr lang="en-US" b="1" dirty="0"/>
          </a:p>
        </p:txBody>
      </p:sp>
      <p:sp>
        <p:nvSpPr>
          <p:cNvPr id="4" name="Slide Number Placeholder 3"/>
          <p:cNvSpPr>
            <a:spLocks noGrp="1"/>
          </p:cNvSpPr>
          <p:nvPr>
            <p:ph type="sldNum" sz="quarter" idx="10"/>
          </p:nvPr>
        </p:nvSpPr>
        <p:spPr/>
        <p:txBody>
          <a:bodyPr/>
          <a:lstStyle/>
          <a:p>
            <a:fld id="{EB10147E-DE63-4AC1-A4CB-84AF18CE1CB9}" type="slidenum">
              <a:rPr lang="en-US" smtClean="0"/>
              <a:t>32</a:t>
            </a:fld>
            <a:endParaRPr lang="en-US"/>
          </a:p>
        </p:txBody>
      </p:sp>
    </p:spTree>
    <p:extLst>
      <p:ext uri="{BB962C8B-B14F-4D97-AF65-F5344CB8AC3E}">
        <p14:creationId xmlns:p14="http://schemas.microsoft.com/office/powerpoint/2010/main" val="32828989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probOwner</a:t>
            </a:r>
            <a:r>
              <a:rPr lang="en-US" dirty="0" smtClean="0"/>
              <a:t>, whose</a:t>
            </a:r>
            <a:r>
              <a:rPr lang="en-US" baseline="0" dirty="0" smtClean="0"/>
              <a:t> value can be either </a:t>
            </a:r>
            <a:r>
              <a:rPr lang="en-US" b="0" baseline="0" dirty="0" smtClean="0"/>
              <a:t>the</a:t>
            </a:r>
            <a:r>
              <a:rPr lang="en-US" b="1" baseline="0" dirty="0" smtClean="0"/>
              <a:t> true owner or the probable owner </a:t>
            </a:r>
            <a:r>
              <a:rPr lang="en-US" baseline="0" dirty="0" smtClean="0"/>
              <a:t>of the page.</a:t>
            </a:r>
          </a:p>
          <a:p>
            <a:r>
              <a:rPr lang="en-US" baseline="0" dirty="0" smtClean="0"/>
              <a:t>Article said that, information that is contain is just a hint, it’s not necessarily correct at all time, but if it’s incorrect, at least its provide the beginning of a sequence of processors (through which is true owner could be found)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In DDMA does not have a fixed owner or manager</a:t>
            </a:r>
          </a:p>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33</a:t>
            </a:fld>
            <a:endParaRPr lang="en-US"/>
          </a:p>
        </p:txBody>
      </p:sp>
    </p:spTree>
    <p:extLst>
      <p:ext uri="{BB962C8B-B14F-4D97-AF65-F5344CB8AC3E}">
        <p14:creationId xmlns:p14="http://schemas.microsoft.com/office/powerpoint/2010/main" val="39444969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34</a:t>
            </a:fld>
            <a:endParaRPr lang="en-US"/>
          </a:p>
        </p:txBody>
      </p:sp>
    </p:spTree>
    <p:extLst>
      <p:ext uri="{BB962C8B-B14F-4D97-AF65-F5344CB8AC3E}">
        <p14:creationId xmlns:p14="http://schemas.microsoft.com/office/powerpoint/2010/main" val="378133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memory mapping manger views its</a:t>
            </a:r>
            <a:r>
              <a:rPr lang="en-US" sz="1200" b="0" i="0" kern="1200" baseline="0" dirty="0" smtClean="0">
                <a:solidFill>
                  <a:schemeClr val="tx1"/>
                </a:solidFill>
                <a:effectLst/>
                <a:latin typeface="+mn-lt"/>
                <a:ea typeface="+mn-ea"/>
                <a:cs typeface="+mn-cs"/>
              </a:rPr>
              <a:t> local memory as a large cache of the shared virtual memory address space for its associated processor. Like the traditional virtual memory, the shared memory itself exists only virtually. A memory reference causes a page fault when the page containing the memory location is not in a processor’s current physical memory. When this happens, the memory mapping manager retrieves the page from either disk or the memory of another processor. If the page of the faulting memory reference has copies on other processors, then the memory mapping manager must do some work to keep the memory coherent and then continue the faulting instruction. The way in which this is handled depends on the type of algorithm used. We will discuss centralized and distributed manager algorithms that were explored in this paper.</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10147E-DE63-4AC1-A4CB-84AF18CE1CB9}" type="slidenum">
              <a:rPr lang="en-US" smtClean="0"/>
              <a:t>4</a:t>
            </a:fld>
            <a:endParaRPr lang="en-US"/>
          </a:p>
        </p:txBody>
      </p:sp>
    </p:spTree>
    <p:extLst>
      <p:ext uri="{BB962C8B-B14F-4D97-AF65-F5344CB8AC3E}">
        <p14:creationId xmlns:p14="http://schemas.microsoft.com/office/powerpoint/2010/main" val="24329634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Changing</a:t>
            </a:r>
            <a:r>
              <a:rPr lang="en-US" baseline="0" dirty="0" smtClean="0"/>
              <a:t> ownership of the page on read-page fault makes analysis simpler. Later, modifying the algorithm for, making read-page fault no longer change ownership</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35</a:t>
            </a:fld>
            <a:endParaRPr lang="en-US"/>
          </a:p>
        </p:txBody>
      </p:sp>
    </p:spTree>
    <p:extLst>
      <p:ext uri="{BB962C8B-B14F-4D97-AF65-F5344CB8AC3E}">
        <p14:creationId xmlns:p14="http://schemas.microsoft.com/office/powerpoint/2010/main" val="34471622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36</a:t>
            </a:fld>
            <a:endParaRPr lang="en-US"/>
          </a:p>
        </p:txBody>
      </p:sp>
    </p:spTree>
    <p:extLst>
      <p:ext uri="{BB962C8B-B14F-4D97-AF65-F5344CB8AC3E}">
        <p14:creationId xmlns:p14="http://schemas.microsoft.com/office/powerpoint/2010/main" val="32402614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Iff – if and</a:t>
            </a:r>
            <a:r>
              <a:rPr lang="en-US" baseline="0" dirty="0" smtClean="0"/>
              <a:t> only if</a:t>
            </a:r>
          </a:p>
          <a:p>
            <a:endParaRPr lang="en-US" baseline="0" dirty="0" smtClean="0"/>
          </a:p>
          <a:p>
            <a:r>
              <a:rPr lang="en-US" baseline="0" dirty="0" smtClean="0"/>
              <a:t>Worst case- there is only one path to the true owner and there is no cycle in the </a:t>
            </a:r>
            <a:r>
              <a:rPr lang="en-US" baseline="0" dirty="0" err="1" smtClean="0"/>
              <a:t>probOwner</a:t>
            </a:r>
            <a:r>
              <a:rPr lang="en-US" baseline="0" dirty="0" smtClean="0"/>
              <a:t> graph </a:t>
            </a:r>
          </a:p>
          <a:p>
            <a:endParaRPr lang="en-US" baseline="0" dirty="0" smtClean="0"/>
          </a:p>
          <a:p>
            <a:r>
              <a:rPr lang="en-US" baseline="0" dirty="0" smtClean="0"/>
              <a:t>G(p)=(</a:t>
            </a:r>
            <a:r>
              <a:rPr lang="en-US" baseline="0" dirty="0" err="1" smtClean="0"/>
              <a:t>V,Ep</a:t>
            </a:r>
            <a:r>
              <a:rPr lang="en-US" baseline="0" dirty="0" smtClean="0"/>
              <a:t>)       V- set of the processor numbers 1 to N, |Ep|-&gt; N , and edges of (I, j) -&gt; Ep</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37</a:t>
            </a:fld>
            <a:endParaRPr lang="en-US"/>
          </a:p>
        </p:txBody>
      </p:sp>
    </p:spTree>
    <p:extLst>
      <p:ext uri="{BB962C8B-B14F-4D97-AF65-F5344CB8AC3E}">
        <p14:creationId xmlns:p14="http://schemas.microsoft.com/office/powerpoint/2010/main" val="1713809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theorem suggest the possibility of further  improvement in algorithm by enforcing a broadcast message after every M page faults to a page.</a:t>
            </a:r>
          </a:p>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38</a:t>
            </a:fld>
            <a:endParaRPr lang="en-US"/>
          </a:p>
        </p:txBody>
      </p:sp>
    </p:spTree>
    <p:extLst>
      <p:ext uri="{BB962C8B-B14F-4D97-AF65-F5344CB8AC3E}">
        <p14:creationId xmlns:p14="http://schemas.microsoft.com/office/powerpoint/2010/main" val="35971346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002060"/>
                </a:solidFill>
                <a:latin typeface="Times New Roman" panose="02020603050405020304" pitchFamily="18" charset="0"/>
                <a:cs typeface="Times New Roman" panose="02020603050405020304" pitchFamily="18" charset="0"/>
              </a:rPr>
              <a:t>Tree is </a:t>
            </a:r>
            <a:r>
              <a:rPr lang="en-US" sz="1200" dirty="0" err="1" smtClean="0">
                <a:solidFill>
                  <a:srgbClr val="002060"/>
                </a:solidFill>
                <a:latin typeface="Times New Roman" panose="02020603050405020304" pitchFamily="18" charset="0"/>
                <a:cs typeface="Times New Roman" panose="02020603050405020304" pitchFamily="18" charset="0"/>
              </a:rPr>
              <a:t>bidectional</a:t>
            </a:r>
            <a:endParaRPr lang="en-US" sz="1200" dirty="0" smtClean="0">
              <a:solidFill>
                <a:srgbClr val="002060"/>
              </a:solidFill>
              <a:latin typeface="Times New Roman" panose="02020603050405020304" pitchFamily="18" charset="0"/>
              <a:cs typeface="Times New Roman" panose="02020603050405020304" pitchFamily="18" charset="0"/>
            </a:endParaRPr>
          </a:p>
          <a:p>
            <a:endParaRPr lang="en-US" dirty="0" smtClean="0"/>
          </a:p>
          <a:p>
            <a:r>
              <a:rPr lang="en-US" dirty="0" smtClean="0"/>
              <a:t>Distributed copy sets improve</a:t>
            </a:r>
            <a:r>
              <a:rPr lang="en-US" baseline="0" dirty="0" smtClean="0"/>
              <a:t> system performance for the architectures that do not have a broadcast facility in two important ways</a:t>
            </a:r>
          </a:p>
          <a:p>
            <a:pPr marL="228600" indent="-228600">
              <a:buAutoNum type="arabicPeriod"/>
            </a:pPr>
            <a:r>
              <a:rPr lang="en-US" baseline="0" dirty="0" smtClean="0"/>
              <a:t>(overall (1) )</a:t>
            </a:r>
          </a:p>
          <a:p>
            <a:pPr marL="228600" indent="-228600">
              <a:buAutoNum type="arabicPeriod"/>
            </a:pPr>
            <a:r>
              <a:rPr lang="en-US" baseline="0" dirty="0" smtClean="0"/>
              <a:t>More important (overall 2)</a:t>
            </a:r>
          </a:p>
          <a:p>
            <a:pPr marL="228600" indent="-228600">
              <a:buAutoNum type="arabicPeriod"/>
            </a:pPr>
            <a:endParaRPr lang="en-US" baseline="0" dirty="0" smtClean="0"/>
          </a:p>
          <a:p>
            <a:pPr marL="0" indent="0">
              <a:buNone/>
            </a:pPr>
            <a:r>
              <a:rPr lang="en-US" baseline="0" dirty="0" smtClean="0"/>
              <a:t>This reference can be applied any of foregoing distributed manager algorithm, but its especially useful on multiprocessor lacking a broadcast facility</a:t>
            </a:r>
          </a:p>
        </p:txBody>
      </p:sp>
      <p:sp>
        <p:nvSpPr>
          <p:cNvPr id="4" name="Slide Number Placeholder 3"/>
          <p:cNvSpPr>
            <a:spLocks noGrp="1"/>
          </p:cNvSpPr>
          <p:nvPr>
            <p:ph type="sldNum" sz="quarter" idx="10"/>
          </p:nvPr>
        </p:nvSpPr>
        <p:spPr/>
        <p:txBody>
          <a:bodyPr/>
          <a:lstStyle/>
          <a:p>
            <a:fld id="{EB10147E-DE63-4AC1-A4CB-84AF18CE1CB9}" type="slidenum">
              <a:rPr lang="en-US" smtClean="0"/>
              <a:t>39</a:t>
            </a:fld>
            <a:endParaRPr lang="en-US"/>
          </a:p>
        </p:txBody>
      </p:sp>
    </p:spTree>
    <p:extLst>
      <p:ext uri="{BB962C8B-B14F-4D97-AF65-F5344CB8AC3E}">
        <p14:creationId xmlns:p14="http://schemas.microsoft.com/office/powerpoint/2010/main" val="27023466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latin typeface="Times New Roman" panose="02020603050405020304" pitchFamily="18" charset="0"/>
                <a:cs typeface="Times New Roman" panose="02020603050405020304" pitchFamily="18" charset="0"/>
              </a:rPr>
              <a:t>-Four Parallel Programs</a:t>
            </a:r>
          </a:p>
          <a:p>
            <a:r>
              <a:rPr lang="en-US" sz="1200" b="1" dirty="0" smtClean="0">
                <a:latin typeface="Times New Roman" panose="02020603050405020304" pitchFamily="18" charset="0"/>
                <a:cs typeface="Times New Roman" panose="02020603050405020304" pitchFamily="18" charset="0"/>
              </a:rPr>
              <a:t>-Speedups</a:t>
            </a:r>
          </a:p>
          <a:p>
            <a:r>
              <a:rPr lang="en-US" sz="1200" b="1" dirty="0" smtClean="0">
                <a:latin typeface="Times New Roman" panose="02020603050405020304" pitchFamily="18" charset="0"/>
                <a:cs typeface="Times New Roman" panose="02020603050405020304" pitchFamily="18" charset="0"/>
              </a:rPr>
              <a:t>-Memory Coherence Algorithm</a:t>
            </a:r>
          </a:p>
          <a:p>
            <a:endParaRPr lang="en-US" dirty="0" smtClean="0"/>
          </a:p>
          <a:p>
            <a:r>
              <a:rPr lang="en-US" dirty="0" smtClean="0"/>
              <a:t>Number of forwarding</a:t>
            </a:r>
            <a:r>
              <a:rPr lang="en-US" baseline="0" dirty="0" smtClean="0"/>
              <a:t> request was used as a criterion for comparing all 3 algorithms. </a:t>
            </a:r>
          </a:p>
          <a:p>
            <a:r>
              <a:rPr lang="en-US" baseline="0" dirty="0" smtClean="0"/>
              <a:t>Figure shows that the overhead of the Dynamic DMA is much less than of the other 2 algorithms.</a:t>
            </a:r>
            <a:endParaRPr lang="en-US" dirty="0" smtClean="0"/>
          </a:p>
          <a:p>
            <a:endParaRPr lang="en-US" dirty="0" smtClean="0"/>
          </a:p>
          <a:p>
            <a:r>
              <a:rPr lang="en-US" dirty="0" smtClean="0"/>
              <a:t>In</a:t>
            </a:r>
            <a:r>
              <a:rPr lang="en-US" baseline="0" dirty="0" smtClean="0"/>
              <a:t> this article because of limited resource, they had run experiments only on 8 processors, thus we can not be sure about  n up 8 processors how shared memory will scale,</a:t>
            </a:r>
          </a:p>
        </p:txBody>
      </p:sp>
      <p:sp>
        <p:nvSpPr>
          <p:cNvPr id="4" name="Slide Number Placeholder 3"/>
          <p:cNvSpPr>
            <a:spLocks noGrp="1"/>
          </p:cNvSpPr>
          <p:nvPr>
            <p:ph type="sldNum" sz="quarter" idx="10"/>
          </p:nvPr>
        </p:nvSpPr>
        <p:spPr/>
        <p:txBody>
          <a:bodyPr/>
          <a:lstStyle/>
          <a:p>
            <a:fld id="{EB10147E-DE63-4AC1-A4CB-84AF18CE1CB9}" type="slidenum">
              <a:rPr lang="en-US" smtClean="0"/>
              <a:t>41</a:t>
            </a:fld>
            <a:endParaRPr lang="en-US"/>
          </a:p>
        </p:txBody>
      </p:sp>
    </p:spTree>
    <p:extLst>
      <p:ext uri="{BB962C8B-B14F-4D97-AF65-F5344CB8AC3E}">
        <p14:creationId xmlns:p14="http://schemas.microsoft.com/office/powerpoint/2010/main" val="32845374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42</a:t>
            </a:fld>
            <a:endParaRPr lang="en-US"/>
          </a:p>
        </p:txBody>
      </p:sp>
    </p:spTree>
    <p:extLst>
      <p:ext uri="{BB962C8B-B14F-4D97-AF65-F5344CB8AC3E}">
        <p14:creationId xmlns:p14="http://schemas.microsoft.com/office/powerpoint/2010/main" val="3276357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As you can see, the shared virtual memory address space is shared by all of the different processors. The mappings between the local memories</a:t>
            </a:r>
            <a:r>
              <a:rPr lang="en-US" sz="1200" b="0" i="0" kern="1200" baseline="0" dirty="0" smtClean="0">
                <a:solidFill>
                  <a:schemeClr val="tx1"/>
                </a:solidFill>
                <a:effectLst/>
                <a:latin typeface="+mn-lt"/>
                <a:ea typeface="+mn-ea"/>
                <a:cs typeface="+mn-cs"/>
              </a:rPr>
              <a:t> of the different processors is managed by the mapping manager that exists per process. One of the key goals of the shared virtual memory, of course, is to allow processes of a program to execute on different processors in parallel. Something to keep in mind when looking at this system, is that each processor also has multiple processes that are running concurrently with their own local virtual address space. The virtual address space is effectively the only way in which the different independent processors can communicate with each other.</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10147E-DE63-4AC1-A4CB-84AF18CE1CB9}" type="slidenum">
              <a:rPr lang="en-US" smtClean="0"/>
              <a:t>5</a:t>
            </a:fld>
            <a:endParaRPr lang="en-US"/>
          </a:p>
        </p:txBody>
      </p:sp>
    </p:spTree>
    <p:extLst>
      <p:ext uri="{BB962C8B-B14F-4D97-AF65-F5344CB8AC3E}">
        <p14:creationId xmlns:p14="http://schemas.microsoft.com/office/powerpoint/2010/main" val="210465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As</a:t>
            </a:r>
            <a:r>
              <a:rPr lang="en-US" altLang="ko-KR" baseline="0" dirty="0" smtClean="0"/>
              <a:t> was mentioned previously, the shared virtual memory address space is separated into blocks called ‘Pages’ in which the different processors can either read or write. There are two different types of pages, namely Read Only and Write Pages. Pages marked as read only can be copied to multiple different processors at the same time for reading operations whereas pages marked as Write must only be copied to one processor’s physical memory at a given time to avoid memory coherence issues. </a:t>
            </a:r>
            <a:endParaRPr lang="ko-KR" altLang="en-US" dirty="0"/>
          </a:p>
        </p:txBody>
      </p:sp>
      <p:sp>
        <p:nvSpPr>
          <p:cNvPr id="4" name="슬라이드 번호 개체 틀 3"/>
          <p:cNvSpPr>
            <a:spLocks noGrp="1"/>
          </p:cNvSpPr>
          <p:nvPr>
            <p:ph type="sldNum" sz="quarter" idx="10"/>
          </p:nvPr>
        </p:nvSpPr>
        <p:spPr/>
        <p:txBody>
          <a:bodyPr/>
          <a:lstStyle/>
          <a:p>
            <a:fld id="{EB10147E-DE63-4AC1-A4CB-84AF18CE1CB9}" type="slidenum">
              <a:rPr lang="en-US" smtClean="0"/>
              <a:t>6</a:t>
            </a:fld>
            <a:endParaRPr lang="en-US"/>
          </a:p>
        </p:txBody>
      </p:sp>
    </p:spTree>
    <p:extLst>
      <p:ext uri="{BB962C8B-B14F-4D97-AF65-F5344CB8AC3E}">
        <p14:creationId xmlns:p14="http://schemas.microsoft.com/office/powerpoint/2010/main" val="362298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Memory coherence is a problem that is</a:t>
            </a:r>
            <a:r>
              <a:rPr lang="en-US" altLang="ko-KR" baseline="0" dirty="0" smtClean="0"/>
              <a:t> presented in a shared virtual memory system. You can imagine that if one processor is reading from an outdated copy of a page that has been written to we would see an inconsistency in expected results. This problem may resemble coherence issues that exist for </a:t>
            </a:r>
            <a:r>
              <a:rPr lang="en-US" altLang="ko-KR" baseline="0" dirty="0" err="1" smtClean="0"/>
              <a:t>multicache</a:t>
            </a:r>
            <a:r>
              <a:rPr lang="en-US" altLang="ko-KR" baseline="0" dirty="0" smtClean="0"/>
              <a:t> multiprocessors, but there is a notable difference. For </a:t>
            </a:r>
            <a:r>
              <a:rPr lang="en-US" altLang="ko-KR" baseline="0" dirty="0" err="1" smtClean="0"/>
              <a:t>multicache</a:t>
            </a:r>
            <a:r>
              <a:rPr lang="en-US" altLang="ko-KR" baseline="0" dirty="0" smtClean="0"/>
              <a:t> systems, usually a number of processors are sharing a physical memory through their private caches. Since the size of a cache is relatively small and the bus connecting it to the shared memory is fast, a sophisticated coherence protocol is usually implemented in the </a:t>
            </a:r>
            <a:r>
              <a:rPr lang="en-US" altLang="ko-KR" baseline="0" dirty="0" err="1" smtClean="0"/>
              <a:t>multicache</a:t>
            </a:r>
            <a:r>
              <a:rPr lang="en-US" altLang="ko-KR" baseline="0" dirty="0" smtClean="0"/>
              <a:t> hardware such that the time delay of conflicting writes to a memory location is small. On the other hand, a shared virtual memory system has no shared physical memory, so the communication cost between processors is nontrivial. Thus conflicts are not likely to be solved with a negligible delay of time. Thus as we will see, the strategy we employ for handling memory coherence issues when designing a shared virtual system is very important.</a:t>
            </a:r>
            <a:endParaRPr lang="ko-KR" altLang="en-US" dirty="0"/>
          </a:p>
        </p:txBody>
      </p:sp>
      <p:sp>
        <p:nvSpPr>
          <p:cNvPr id="4" name="슬라이드 번호 개체 틀 3"/>
          <p:cNvSpPr>
            <a:spLocks noGrp="1"/>
          </p:cNvSpPr>
          <p:nvPr>
            <p:ph type="sldNum" sz="quarter" idx="10"/>
          </p:nvPr>
        </p:nvSpPr>
        <p:spPr/>
        <p:txBody>
          <a:bodyPr/>
          <a:lstStyle/>
          <a:p>
            <a:fld id="{EB10147E-DE63-4AC1-A4CB-84AF18CE1CB9}" type="slidenum">
              <a:rPr lang="en-US" smtClean="0"/>
              <a:t>7</a:t>
            </a:fld>
            <a:endParaRPr lang="en-US"/>
          </a:p>
        </p:txBody>
      </p:sp>
    </p:spTree>
    <p:extLst>
      <p:ext uri="{BB962C8B-B14F-4D97-AF65-F5344CB8AC3E}">
        <p14:creationId xmlns:p14="http://schemas.microsoft.com/office/powerpoint/2010/main" val="2583288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two design choices discussed in this paper include granularity, or the size of the page in the shared virtual address space, and the actual strategy for maintaining memory coherence. A tradeoff is introduced when considering how large to adjust the page size. The overhead for data transfer of a small versus a large page is pretty similar so it would make sense to increase the page size to have more data available and take advantage of </a:t>
            </a:r>
            <a:r>
              <a:rPr lang="en-US" baseline="0" dirty="0" err="1" smtClean="0"/>
              <a:t>spacial</a:t>
            </a:r>
            <a:r>
              <a:rPr lang="en-US" baseline="0" dirty="0" smtClean="0"/>
              <a:t> locality. On the other hand, as the page size increases so does the chance for contention, or the potential conflict for the page resource. You can imagine that if one processor needs to read from a given address and another process needs to write and both of these addresses exist on the same page because of how large the page size is that we may run into an issue.</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8</a:t>
            </a:fld>
            <a:endParaRPr lang="en-US"/>
          </a:p>
        </p:txBody>
      </p:sp>
    </p:spTree>
    <p:extLst>
      <p:ext uri="{BB962C8B-B14F-4D97-AF65-F5344CB8AC3E}">
        <p14:creationId xmlns:p14="http://schemas.microsoft.com/office/powerpoint/2010/main" val="1842150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memory coherence problem can be addressed in terms of how we handle page synchronization and page ownership. There are two basic approaches to page synchronization which includes invalidation and write broadcast. In the invalidation approach, there is only one owner processor per page. This processor has either write or read access to the page. If another processor has a write fault to this page, the fault handler then invalidates all copies of the page of interest, changes the access of the page to write, moves a copy of the page to the requesting processor (if it does not already have one) and then returns to the faulting instruction. After returning, the requesting processor now owns that page and can proceed with the other operations until the ownership is relinquished to some other processor. In the write-broadcast approach, a processor treats reads similarly as in the invalidation approach, but writes are carried out on all copies of the page. This approach is too expensive to be practical. </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9</a:t>
            </a:fld>
            <a:endParaRPr lang="en-US"/>
          </a:p>
        </p:txBody>
      </p:sp>
    </p:spTree>
    <p:extLst>
      <p:ext uri="{BB962C8B-B14F-4D97-AF65-F5344CB8AC3E}">
        <p14:creationId xmlns:p14="http://schemas.microsoft.com/office/powerpoint/2010/main" val="3964955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only consider algorithm based on invalidation using either a centralized manager, fixed distributed manager or</a:t>
            </a:r>
            <a:r>
              <a:rPr lang="en-US" baseline="0" dirty="0" smtClean="0"/>
              <a:t> dynamic distributed manager </a:t>
            </a:r>
            <a:r>
              <a:rPr lang="en-US" altLang="ko-KR" baseline="0" dirty="0" smtClean="0"/>
              <a:t>as</a:t>
            </a:r>
            <a:r>
              <a:rPr lang="ko-KR" altLang="en-US" baseline="0" dirty="0" smtClean="0"/>
              <a:t> </a:t>
            </a:r>
            <a:r>
              <a:rPr lang="en-US" altLang="ko-KR" baseline="0" dirty="0" smtClean="0"/>
              <a:t>the other choices are not </a:t>
            </a:r>
            <a:r>
              <a:rPr lang="en-US" altLang="ko-KR" baseline="0" dirty="0" err="1" smtClean="0"/>
              <a:t>practicle</a:t>
            </a:r>
            <a:r>
              <a:rPr lang="en-US" altLang="ko-KR" baseline="0" dirty="0" smtClean="0"/>
              <a:t>.</a:t>
            </a:r>
            <a:endParaRPr lang="en-US" dirty="0"/>
          </a:p>
        </p:txBody>
      </p:sp>
      <p:sp>
        <p:nvSpPr>
          <p:cNvPr id="4" name="Slide Number Placeholder 3"/>
          <p:cNvSpPr>
            <a:spLocks noGrp="1"/>
          </p:cNvSpPr>
          <p:nvPr>
            <p:ph type="sldNum" sz="quarter" idx="10"/>
          </p:nvPr>
        </p:nvSpPr>
        <p:spPr/>
        <p:txBody>
          <a:bodyPr/>
          <a:lstStyle/>
          <a:p>
            <a:fld id="{EB10147E-DE63-4AC1-A4CB-84AF18CE1CB9}" type="slidenum">
              <a:rPr lang="en-US" smtClean="0"/>
              <a:t>10</a:t>
            </a:fld>
            <a:endParaRPr lang="en-US"/>
          </a:p>
        </p:txBody>
      </p:sp>
    </p:spTree>
    <p:extLst>
      <p:ext uri="{BB962C8B-B14F-4D97-AF65-F5344CB8AC3E}">
        <p14:creationId xmlns:p14="http://schemas.microsoft.com/office/powerpoint/2010/main" val="2672962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4A81F3-D483-4A4F-9B4C-156463716F58}" type="datetimeFigureOut">
              <a:rPr lang="en-US" smtClean="0"/>
              <a:t>10/18/2016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D69D8D4-344F-4A45-8113-704C3652586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9993106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4A81F3-D483-4A4F-9B4C-156463716F58}"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D8D4-344F-4A45-8113-704C3652586C}" type="slidenum">
              <a:rPr lang="en-US" smtClean="0"/>
              <a:t>‹#›</a:t>
            </a:fld>
            <a:endParaRPr lang="en-US"/>
          </a:p>
        </p:txBody>
      </p:sp>
    </p:spTree>
    <p:extLst>
      <p:ext uri="{BB962C8B-B14F-4D97-AF65-F5344CB8AC3E}">
        <p14:creationId xmlns:p14="http://schemas.microsoft.com/office/powerpoint/2010/main" val="61038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4A81F3-D483-4A4F-9B4C-156463716F58}"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D8D4-344F-4A45-8113-704C3652586C}" type="slidenum">
              <a:rPr lang="en-US" smtClean="0"/>
              <a:t>‹#›</a:t>
            </a:fld>
            <a:endParaRPr lang="en-US"/>
          </a:p>
        </p:txBody>
      </p:sp>
    </p:spTree>
    <p:extLst>
      <p:ext uri="{BB962C8B-B14F-4D97-AF65-F5344CB8AC3E}">
        <p14:creationId xmlns:p14="http://schemas.microsoft.com/office/powerpoint/2010/main" val="267480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4A81F3-D483-4A4F-9B4C-156463716F58}"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D8D4-344F-4A45-8113-704C3652586C}" type="slidenum">
              <a:rPr lang="en-US" smtClean="0"/>
              <a:t>‹#›</a:t>
            </a:fld>
            <a:endParaRPr lang="en-US"/>
          </a:p>
        </p:txBody>
      </p:sp>
    </p:spTree>
    <p:extLst>
      <p:ext uri="{BB962C8B-B14F-4D97-AF65-F5344CB8AC3E}">
        <p14:creationId xmlns:p14="http://schemas.microsoft.com/office/powerpoint/2010/main" val="323663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4A81F3-D483-4A4F-9B4C-156463716F58}" type="datetimeFigureOut">
              <a:rPr lang="en-US" smtClean="0"/>
              <a:t>10/18/2016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D69D8D4-344F-4A45-8113-704C3652586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334748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4A81F3-D483-4A4F-9B4C-156463716F58}"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D8D4-344F-4A45-8113-704C3652586C}" type="slidenum">
              <a:rPr lang="en-US" smtClean="0"/>
              <a:t>‹#›</a:t>
            </a:fld>
            <a:endParaRPr lang="en-US"/>
          </a:p>
        </p:txBody>
      </p:sp>
    </p:spTree>
    <p:extLst>
      <p:ext uri="{BB962C8B-B14F-4D97-AF65-F5344CB8AC3E}">
        <p14:creationId xmlns:p14="http://schemas.microsoft.com/office/powerpoint/2010/main" val="22257822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4A81F3-D483-4A4F-9B4C-156463716F58}"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D8D4-344F-4A45-8113-704C3652586C}" type="slidenum">
              <a:rPr lang="en-US" smtClean="0"/>
              <a:t>‹#›</a:t>
            </a:fld>
            <a:endParaRPr lang="en-US"/>
          </a:p>
        </p:txBody>
      </p:sp>
    </p:spTree>
    <p:extLst>
      <p:ext uri="{BB962C8B-B14F-4D97-AF65-F5344CB8AC3E}">
        <p14:creationId xmlns:p14="http://schemas.microsoft.com/office/powerpoint/2010/main" val="32590677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4A81F3-D483-4A4F-9B4C-156463716F58}"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D8D4-344F-4A45-8113-704C3652586C}" type="slidenum">
              <a:rPr lang="en-US" smtClean="0"/>
              <a:t>‹#›</a:t>
            </a:fld>
            <a:endParaRPr lang="en-US"/>
          </a:p>
        </p:txBody>
      </p:sp>
    </p:spTree>
    <p:extLst>
      <p:ext uri="{BB962C8B-B14F-4D97-AF65-F5344CB8AC3E}">
        <p14:creationId xmlns:p14="http://schemas.microsoft.com/office/powerpoint/2010/main" val="428298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A81F3-D483-4A4F-9B4C-156463716F58}"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D8D4-344F-4A45-8113-704C3652586C}" type="slidenum">
              <a:rPr lang="en-US" smtClean="0"/>
              <a:t>‹#›</a:t>
            </a:fld>
            <a:endParaRPr lang="en-US"/>
          </a:p>
        </p:txBody>
      </p:sp>
    </p:spTree>
    <p:extLst>
      <p:ext uri="{BB962C8B-B14F-4D97-AF65-F5344CB8AC3E}">
        <p14:creationId xmlns:p14="http://schemas.microsoft.com/office/powerpoint/2010/main" val="25952184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4A81F3-D483-4A4F-9B4C-156463716F58}" type="datetimeFigureOut">
              <a:rPr lang="en-US" smtClean="0"/>
              <a:t>10/18/2016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D69D8D4-344F-4A45-8113-704C3652586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183080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4A81F3-D483-4A4F-9B4C-156463716F58}" type="datetimeFigureOut">
              <a:rPr lang="en-US" smtClean="0"/>
              <a:t>10/18/2016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D69D8D4-344F-4A45-8113-704C3652586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4952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4A81F3-D483-4A4F-9B4C-156463716F58}" type="datetimeFigureOut">
              <a:rPr lang="en-US" smtClean="0"/>
              <a:t>10/18/2016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D69D8D4-344F-4A45-8113-704C3652586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2779211"/>
      </p:ext>
    </p:extLst>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3438" y="1503123"/>
            <a:ext cx="9161540" cy="2884598"/>
          </a:xfrm>
        </p:spPr>
        <p:txBody>
          <a:bodyPr>
            <a:normAutofit/>
          </a:bodyPr>
          <a:lstStyle/>
          <a:p>
            <a:r>
              <a:rPr lang="en-US" sz="6600" dirty="0" smtClean="0">
                <a:latin typeface="Times New Roman" panose="02020603050405020304" pitchFamily="18" charset="0"/>
                <a:cs typeface="Times New Roman" panose="02020603050405020304" pitchFamily="18" charset="0"/>
              </a:rPr>
              <a:t>Memory coherence in shared virtual memory systems</a:t>
            </a:r>
            <a:endParaRPr lang="en-US" sz="6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25885" y="5336963"/>
            <a:ext cx="8856566" cy="1086237"/>
          </a:xfrm>
        </p:spPr>
        <p:txBody>
          <a:bodyPr/>
          <a:lstStyle/>
          <a:p>
            <a:pPr algn="l"/>
            <a:r>
              <a:rPr lang="en-US" u="sng" dirty="0" smtClean="0">
                <a:solidFill>
                  <a:schemeClr val="bg2">
                    <a:lumMod val="25000"/>
                  </a:schemeClr>
                </a:solidFill>
                <a:latin typeface="Consolas" panose="020B0609020204030204" pitchFamily="49" charset="0"/>
              </a:rPr>
              <a:t>Presenters</a:t>
            </a:r>
            <a:r>
              <a:rPr lang="en-US" dirty="0" smtClean="0">
                <a:solidFill>
                  <a:schemeClr val="bg2">
                    <a:lumMod val="25000"/>
                  </a:schemeClr>
                </a:solidFill>
                <a:latin typeface="Consolas" panose="020B0609020204030204" pitchFamily="49" charset="0"/>
              </a:rPr>
              <a:t>: </a:t>
            </a:r>
          </a:p>
          <a:p>
            <a:r>
              <a:rPr lang="en-US" dirty="0" smtClean="0">
                <a:solidFill>
                  <a:schemeClr val="bg2">
                    <a:lumMod val="25000"/>
                  </a:schemeClr>
                </a:solidFill>
                <a:latin typeface="Consolas" panose="020B0609020204030204" pitchFamily="49" charset="0"/>
              </a:rPr>
              <a:t>  Johnathon T. Soulis, Nushaba Gadimli</a:t>
            </a:r>
            <a:endParaRPr lang="en-US" dirty="0">
              <a:solidFill>
                <a:schemeClr val="bg2">
                  <a:lumMod val="25000"/>
                </a:schemeClr>
              </a:solidFill>
              <a:latin typeface="Consolas" panose="020B0609020204030204" pitchFamily="49" charset="0"/>
            </a:endParaRPr>
          </a:p>
        </p:txBody>
      </p:sp>
    </p:spTree>
    <p:extLst>
      <p:ext uri="{BB962C8B-B14F-4D97-AF65-F5344CB8AC3E}">
        <p14:creationId xmlns:p14="http://schemas.microsoft.com/office/powerpoint/2010/main" val="238678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659" y="153195"/>
            <a:ext cx="10020822" cy="1485900"/>
          </a:xfrm>
        </p:spPr>
        <p:txBody>
          <a:bodyPr anchor="ctr">
            <a:normAutofit/>
          </a:bodyPr>
          <a:lstStyle/>
          <a:p>
            <a:pPr algn="ctr"/>
            <a:r>
              <a:rPr lang="en-US" b="1" dirty="0" smtClean="0">
                <a:solidFill>
                  <a:schemeClr val="accent1">
                    <a:lumMod val="75000"/>
                  </a:schemeClr>
                </a:solidFill>
                <a:latin typeface="Times New Roman" panose="02020603050405020304" pitchFamily="18" charset="0"/>
                <a:cs typeface="Times New Roman" panose="02020603050405020304" pitchFamily="18" charset="0"/>
              </a:rPr>
              <a:t>Memory Coherence Strategies</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5" name="그림 4"/>
          <p:cNvPicPr>
            <a:picLocks noChangeAspect="1"/>
          </p:cNvPicPr>
          <p:nvPr/>
        </p:nvPicPr>
        <p:blipFill>
          <a:blip r:embed="rId3"/>
          <a:stretch>
            <a:fillRect/>
          </a:stretch>
        </p:blipFill>
        <p:spPr>
          <a:xfrm>
            <a:off x="1270659" y="1852038"/>
            <a:ext cx="10302062" cy="4566011"/>
          </a:xfrm>
          <a:prstGeom prst="rect">
            <a:avLst/>
          </a:prstGeom>
        </p:spPr>
      </p:pic>
    </p:spTree>
    <p:extLst>
      <p:ext uri="{BB962C8B-B14F-4D97-AF65-F5344CB8AC3E}">
        <p14:creationId xmlns:p14="http://schemas.microsoft.com/office/powerpoint/2010/main" val="3672268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76" y="1844402"/>
            <a:ext cx="4649766" cy="2780052"/>
          </a:xfrm>
        </p:spPr>
        <p:txBody>
          <a:bodyPr/>
          <a:lstStyle/>
          <a:p>
            <a:pPr algn="ctr"/>
            <a:r>
              <a:rPr lang="en-US" sz="6000" b="1" dirty="0" smtClean="0">
                <a:solidFill>
                  <a:schemeClr val="bg2"/>
                </a:solidFill>
                <a:latin typeface="Times New Roman" panose="02020603050405020304" pitchFamily="18" charset="0"/>
                <a:cs typeface="Times New Roman" panose="02020603050405020304" pitchFamily="18" charset="0"/>
              </a:rPr>
              <a:t>Centralized Manager Algorithms</a:t>
            </a:r>
            <a:endParaRPr lang="en-US" sz="6000" b="1"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05291" y="1637779"/>
            <a:ext cx="5844122" cy="4061563"/>
          </a:xfrm>
        </p:spPr>
        <p:txBody>
          <a:bodyPr>
            <a:noAutofit/>
          </a:bodyPr>
          <a:lstStyle/>
          <a:p>
            <a:r>
              <a:rPr lang="en-US" altLang="ko-KR" sz="4400" dirty="0">
                <a:solidFill>
                  <a:srgbClr val="002060"/>
                </a:solidFill>
                <a:latin typeface="Times New Roman" panose="02020603050405020304" pitchFamily="18" charset="0"/>
                <a:cs typeface="Times New Roman" panose="02020603050405020304" pitchFamily="18" charset="0"/>
              </a:rPr>
              <a:t>A monitor-like centralized manager algorithm</a:t>
            </a:r>
            <a:endParaRPr lang="en-US" sz="4400" dirty="0" smtClean="0">
              <a:solidFill>
                <a:srgbClr val="002060"/>
              </a:solidFill>
              <a:latin typeface="Times New Roman" panose="02020603050405020304" pitchFamily="18" charset="0"/>
              <a:cs typeface="Times New Roman" panose="02020603050405020304" pitchFamily="18" charset="0"/>
            </a:endParaRPr>
          </a:p>
          <a:p>
            <a:r>
              <a:rPr lang="en-US" sz="4400" dirty="0" smtClean="0">
                <a:solidFill>
                  <a:srgbClr val="002060"/>
                </a:solidFill>
                <a:latin typeface="Times New Roman" panose="02020603050405020304" pitchFamily="18" charset="0"/>
                <a:cs typeface="Times New Roman" panose="02020603050405020304" pitchFamily="18" charset="0"/>
              </a:rPr>
              <a:t>An improved centralized manager algorithm</a:t>
            </a:r>
            <a:endParaRPr lang="en-US" sz="4400" dirty="0">
              <a:solidFill>
                <a:srgbClr val="002060"/>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1994142" y="4520331"/>
            <a:ext cx="1315233" cy="690498"/>
          </a:xfrm>
        </p:spPr>
        <p:txBody>
          <a:bodyPr/>
          <a:lstStyle/>
          <a:p>
            <a:pPr algn="ctr"/>
            <a:r>
              <a:rPr lang="en-US" dirty="0" smtClean="0">
                <a:solidFill>
                  <a:schemeClr val="bg2"/>
                </a:solidFill>
                <a:latin typeface="Times New Roman" panose="02020603050405020304" pitchFamily="18" charset="0"/>
                <a:cs typeface="Times New Roman" panose="02020603050405020304" pitchFamily="18" charset="0"/>
              </a:rPr>
              <a:t>PART I</a:t>
            </a:r>
            <a:endParaRPr lang="en-US"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677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284" y="197285"/>
            <a:ext cx="10020822" cy="1485900"/>
          </a:xfrm>
        </p:spPr>
        <p:txBody>
          <a:bodyPr anchor="ctr">
            <a:normAutofit/>
          </a:bodyPr>
          <a:lstStyle/>
          <a:p>
            <a:pPr algn="ctr"/>
            <a:r>
              <a:rPr lang="en-US" b="1" dirty="0" smtClean="0">
                <a:solidFill>
                  <a:schemeClr val="accent1">
                    <a:lumMod val="75000"/>
                  </a:schemeClr>
                </a:solidFill>
                <a:latin typeface="Times New Roman" panose="02020603050405020304" pitchFamily="18" charset="0"/>
                <a:cs typeface="Times New Roman" panose="02020603050405020304" pitchFamily="18" charset="0"/>
              </a:rPr>
              <a:t>Monitor-like Centralized Algorithm</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028" y="1570451"/>
            <a:ext cx="11146237" cy="4717614"/>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Manager resides on a single processor.</a:t>
            </a:r>
          </a:p>
          <a:p>
            <a:r>
              <a:rPr lang="en-US" sz="3200" dirty="0" smtClean="0">
                <a:solidFill>
                  <a:srgbClr val="002060"/>
                </a:solidFill>
                <a:latin typeface="Times New Roman" panose="02020603050405020304" pitchFamily="18" charset="0"/>
                <a:cs typeface="Times New Roman" panose="02020603050405020304" pitchFamily="18" charset="0"/>
              </a:rPr>
              <a:t>Maintains ‘Info’ table that has info for each page</a:t>
            </a:r>
          </a:p>
          <a:p>
            <a:pPr lvl="1"/>
            <a:r>
              <a:rPr lang="en-US" sz="3200" dirty="0" smtClean="0">
                <a:solidFill>
                  <a:srgbClr val="002060"/>
                </a:solidFill>
                <a:latin typeface="Times New Roman" panose="02020603050405020304" pitchFamily="18" charset="0"/>
                <a:cs typeface="Times New Roman" panose="02020603050405020304" pitchFamily="18" charset="0"/>
              </a:rPr>
              <a:t>Owner – single processor that owns page</a:t>
            </a:r>
          </a:p>
          <a:p>
            <a:pPr lvl="1"/>
            <a:r>
              <a:rPr lang="en-US" sz="3200" dirty="0" smtClean="0">
                <a:solidFill>
                  <a:srgbClr val="002060"/>
                </a:solidFill>
                <a:latin typeface="Times New Roman" panose="02020603050405020304" pitchFamily="18" charset="0"/>
                <a:cs typeface="Times New Roman" panose="02020603050405020304" pitchFamily="18" charset="0"/>
              </a:rPr>
              <a:t>Copy set – lists processors that have copy of page</a:t>
            </a:r>
          </a:p>
          <a:p>
            <a:pPr lvl="1"/>
            <a:r>
              <a:rPr lang="en-US" sz="3200" dirty="0" smtClean="0">
                <a:solidFill>
                  <a:srgbClr val="002060"/>
                </a:solidFill>
                <a:latin typeface="Times New Roman" panose="02020603050405020304" pitchFamily="18" charset="0"/>
                <a:cs typeface="Times New Roman" panose="02020603050405020304" pitchFamily="18" charset="0"/>
              </a:rPr>
              <a:t>Lock – used to synchronize page requests</a:t>
            </a:r>
          </a:p>
          <a:p>
            <a:r>
              <a:rPr lang="en-US" sz="3200" dirty="0" smtClean="0">
                <a:solidFill>
                  <a:srgbClr val="002060"/>
                </a:solidFill>
                <a:latin typeface="Times New Roman" panose="02020603050405020304" pitchFamily="18" charset="0"/>
                <a:cs typeface="Times New Roman" panose="02020603050405020304" pitchFamily="18" charset="0"/>
              </a:rPr>
              <a:t>Each processor has page table, ‘</a:t>
            </a:r>
            <a:r>
              <a:rPr lang="en-US" sz="3200" dirty="0" err="1" smtClean="0">
                <a:solidFill>
                  <a:srgbClr val="002060"/>
                </a:solidFill>
                <a:latin typeface="Times New Roman" panose="02020603050405020304" pitchFamily="18" charset="0"/>
                <a:cs typeface="Times New Roman" panose="02020603050405020304" pitchFamily="18" charset="0"/>
              </a:rPr>
              <a:t>PTable</a:t>
            </a:r>
            <a:r>
              <a:rPr lang="en-US" sz="3200" dirty="0" smtClean="0">
                <a:solidFill>
                  <a:srgbClr val="002060"/>
                </a:solidFill>
                <a:latin typeface="Times New Roman" panose="02020603050405020304" pitchFamily="18" charset="0"/>
                <a:cs typeface="Times New Roman" panose="02020603050405020304" pitchFamily="18" charset="0"/>
              </a:rPr>
              <a:t>’</a:t>
            </a:r>
          </a:p>
          <a:p>
            <a:pPr lvl="1"/>
            <a:r>
              <a:rPr lang="en-US" sz="3200" dirty="0" smtClean="0">
                <a:solidFill>
                  <a:srgbClr val="002060"/>
                </a:solidFill>
                <a:latin typeface="Times New Roman" panose="02020603050405020304" pitchFamily="18" charset="0"/>
                <a:cs typeface="Times New Roman" panose="02020603050405020304" pitchFamily="18" charset="0"/>
              </a:rPr>
              <a:t>Access – indicates accessibility of page</a:t>
            </a:r>
          </a:p>
          <a:p>
            <a:pPr lvl="1"/>
            <a:r>
              <a:rPr lang="en-US" sz="3200" dirty="0" smtClean="0">
                <a:solidFill>
                  <a:srgbClr val="002060"/>
                </a:solidFill>
                <a:latin typeface="Times New Roman" panose="02020603050405020304" pitchFamily="18" charset="0"/>
                <a:cs typeface="Times New Roman" panose="02020603050405020304" pitchFamily="18" charset="0"/>
              </a:rPr>
              <a:t>Lock – synchronization for page faults &amp; requests</a:t>
            </a:r>
          </a:p>
        </p:txBody>
      </p:sp>
    </p:spTree>
    <p:extLst>
      <p:ext uri="{BB962C8B-B14F-4D97-AF65-F5344CB8AC3E}">
        <p14:creationId xmlns:p14="http://schemas.microsoft.com/office/powerpoint/2010/main" val="4022678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451" y="234862"/>
            <a:ext cx="10826663" cy="1485900"/>
          </a:xfrm>
        </p:spPr>
        <p:txBody>
          <a:bodyPr anchor="ctr">
            <a:normAutofit/>
          </a:bodyPr>
          <a:lstStyle/>
          <a:p>
            <a:pPr algn="ctr"/>
            <a:r>
              <a:rPr lang="en-US" b="1" dirty="0" smtClean="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b="1" dirty="0" err="1" smtClean="0">
                <a:solidFill>
                  <a:schemeClr val="accent1">
                    <a:lumMod val="75000"/>
                  </a:schemeClr>
                </a:solidFill>
                <a:latin typeface="Times New Roman" panose="02020603050405020304" pitchFamily="18" charset="0"/>
                <a:cs typeface="Times New Roman" panose="02020603050405020304" pitchFamily="18" charset="0"/>
              </a:rPr>
              <a:t>Cont</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5763" y="1720762"/>
            <a:ext cx="11146237" cy="4517199"/>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Page does not have fixed owner.</a:t>
            </a:r>
          </a:p>
          <a:p>
            <a:r>
              <a:rPr lang="en-US" sz="3200" dirty="0" smtClean="0">
                <a:solidFill>
                  <a:srgbClr val="002060"/>
                </a:solidFill>
                <a:latin typeface="Times New Roman" panose="02020603050405020304" pitchFamily="18" charset="0"/>
                <a:cs typeface="Times New Roman" panose="02020603050405020304" pitchFamily="18" charset="0"/>
              </a:rPr>
              <a:t>All requests go through manager.</a:t>
            </a:r>
          </a:p>
          <a:p>
            <a:r>
              <a:rPr lang="en-US" sz="3200" dirty="0" smtClean="0">
                <a:solidFill>
                  <a:srgbClr val="002060"/>
                </a:solidFill>
                <a:latin typeface="Times New Roman" panose="02020603050405020304" pitchFamily="18" charset="0"/>
                <a:cs typeface="Times New Roman" panose="02020603050405020304" pitchFamily="18" charset="0"/>
              </a:rPr>
              <a:t>Only one manager process that is aware of page/processor ownership.</a:t>
            </a:r>
          </a:p>
          <a:p>
            <a:r>
              <a:rPr lang="en-US" sz="3200" dirty="0" smtClean="0">
                <a:solidFill>
                  <a:srgbClr val="002060"/>
                </a:solidFill>
                <a:latin typeface="Times New Roman" panose="02020603050405020304" pitchFamily="18" charset="0"/>
                <a:cs typeface="Times New Roman" panose="02020603050405020304" pitchFamily="18" charset="0"/>
              </a:rPr>
              <a:t>Page owners send out copy of page to processors requesting read copy.</a:t>
            </a:r>
          </a:p>
          <a:p>
            <a:r>
              <a:rPr lang="en-US" sz="3200" dirty="0" smtClean="0">
                <a:solidFill>
                  <a:srgbClr val="002060"/>
                </a:solidFill>
                <a:latin typeface="Times New Roman" panose="02020603050405020304" pitchFamily="18" charset="0"/>
                <a:cs typeface="Times New Roman" panose="02020603050405020304" pitchFamily="18" charset="0"/>
              </a:rPr>
              <a:t>When read or write is finished a confirmation message is sent</a:t>
            </a:r>
          </a:p>
        </p:txBody>
      </p:sp>
    </p:spTree>
    <p:extLst>
      <p:ext uri="{BB962C8B-B14F-4D97-AF65-F5344CB8AC3E}">
        <p14:creationId xmlns:p14="http://schemas.microsoft.com/office/powerpoint/2010/main" val="3629577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868" y="251819"/>
            <a:ext cx="10624287" cy="1485900"/>
          </a:xfrm>
        </p:spPr>
        <p:txBody>
          <a:bodyPr anchor="ctr">
            <a:normAutofit/>
          </a:bodyPr>
          <a:lstStyle/>
          <a:p>
            <a:pPr algn="ctr"/>
            <a:r>
              <a:rPr lang="en-US" b="1" dirty="0" smtClean="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b="1" dirty="0" err="1" smtClean="0">
                <a:solidFill>
                  <a:schemeClr val="accent1">
                    <a:lumMod val="75000"/>
                  </a:schemeClr>
                </a:solidFill>
                <a:latin typeface="Times New Roman" panose="02020603050405020304" pitchFamily="18" charset="0"/>
                <a:cs typeface="Times New Roman" panose="02020603050405020304" pitchFamily="18" charset="0"/>
              </a:rPr>
              <a:t>Cont</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타원 5"/>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7" name="타원 6"/>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9" name="표 8"/>
          <p:cNvGraphicFramePr>
            <a:graphicFrameLocks noGrp="1"/>
          </p:cNvGraphicFramePr>
          <p:nvPr>
            <p:extLst/>
          </p:nvPr>
        </p:nvGraphicFramePr>
        <p:xfrm>
          <a:off x="1455235" y="4493942"/>
          <a:ext cx="2068553" cy="1548764"/>
        </p:xfrm>
        <a:graphic>
          <a:graphicData uri="http://schemas.openxmlformats.org/drawingml/2006/table">
            <a:tbl>
              <a:tblPr firstRow="1" bandRow="1">
                <a:tableStyleId>{5C22544A-7EE6-4342-B048-85BDC9FD1C3A}</a:tableStyleId>
              </a:tblPr>
              <a:tblGrid>
                <a:gridCol w="1360491">
                  <a:extLst>
                    <a:ext uri="{9D8B030D-6E8A-4147-A177-3AD203B41FA5}">
                      <a16:colId xmlns:a16="http://schemas.microsoft.com/office/drawing/2014/main" val="1568643998"/>
                    </a:ext>
                  </a:extLst>
                </a:gridCol>
                <a:gridCol w="708062">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a:t>
                      </a:r>
                      <a:endParaRPr lang="ko-KR" altLang="en-US" dirty="0"/>
                    </a:p>
                  </a:txBody>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3148796432"/>
                  </a:ext>
                </a:extLst>
              </a:tr>
            </a:tbl>
          </a:graphicData>
        </a:graphic>
      </p:graphicFrame>
      <p:graphicFrame>
        <p:nvGraphicFramePr>
          <p:cNvPr id="10" name="표 9"/>
          <p:cNvGraphicFramePr>
            <a:graphicFrameLocks noGrp="1"/>
          </p:cNvGraphicFramePr>
          <p:nvPr>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11" name="표 10"/>
          <p:cNvGraphicFramePr>
            <a:graphicFrameLocks noGrp="1"/>
          </p:cNvGraphicFramePr>
          <p:nvPr>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12" name="타원 11"/>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3" name="표 12"/>
          <p:cNvGraphicFramePr>
            <a:graphicFrameLocks noGrp="1"/>
          </p:cNvGraphicFramePr>
          <p:nvPr>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15" name="Content Placeholder 2"/>
          <p:cNvSpPr>
            <a:spLocks noGrp="1"/>
          </p:cNvSpPr>
          <p:nvPr>
            <p:ph idx="1"/>
          </p:nvPr>
        </p:nvSpPr>
        <p:spPr>
          <a:xfrm>
            <a:off x="941586" y="1900108"/>
            <a:ext cx="10334056" cy="859307"/>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Consider Read Fault on P3 and assume this is the initial state of the system</a:t>
            </a:r>
          </a:p>
        </p:txBody>
      </p:sp>
    </p:spTree>
    <p:extLst>
      <p:ext uri="{BB962C8B-B14F-4D97-AF65-F5344CB8AC3E}">
        <p14:creationId xmlns:p14="http://schemas.microsoft.com/office/powerpoint/2010/main" val="783238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371600" y="685800"/>
            <a:ext cx="10528126"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t>
            </a:r>
            <a:r>
              <a:rPr lang="en-US" altLang="ko-KR" b="1" dirty="0" smtClean="0">
                <a:solidFill>
                  <a:schemeClr val="accent1">
                    <a:lumMod val="75000"/>
                  </a:schemeClr>
                </a:solidFill>
                <a:latin typeface="Times New Roman" panose="02020603050405020304" pitchFamily="18" charset="0"/>
                <a:cs typeface="Times New Roman" panose="02020603050405020304" pitchFamily="18" charset="0"/>
              </a:rPr>
              <a:t>Algorithm (</a:t>
            </a:r>
            <a:r>
              <a:rPr lang="en-US" altLang="ko-KR" b="1" dirty="0" err="1" smtClean="0">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smtClean="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
        <p:nvSpPr>
          <p:cNvPr id="11" name="타원 10"/>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12" name="타원 11"/>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13" name="표 12"/>
          <p:cNvGraphicFramePr>
            <a:graphicFrameLocks noGrp="1"/>
          </p:cNvGraphicFramePr>
          <p:nvPr>
            <p:extLst/>
          </p:nvPr>
        </p:nvGraphicFramePr>
        <p:xfrm>
          <a:off x="1455235" y="4493942"/>
          <a:ext cx="2068553" cy="1548764"/>
        </p:xfrm>
        <a:graphic>
          <a:graphicData uri="http://schemas.openxmlformats.org/drawingml/2006/table">
            <a:tbl>
              <a:tblPr firstRow="1" bandRow="1">
                <a:tableStyleId>{5C22544A-7EE6-4342-B048-85BDC9FD1C3A}</a:tableStyleId>
              </a:tblPr>
              <a:tblGrid>
                <a:gridCol w="1360491">
                  <a:extLst>
                    <a:ext uri="{9D8B030D-6E8A-4147-A177-3AD203B41FA5}">
                      <a16:colId xmlns:a16="http://schemas.microsoft.com/office/drawing/2014/main" val="1568643998"/>
                    </a:ext>
                  </a:extLst>
                </a:gridCol>
                <a:gridCol w="708062">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a:t>
                      </a:r>
                      <a:endParaRPr lang="ko-KR" altLang="en-US" dirty="0"/>
                    </a:p>
                  </a:txBody>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3148796432"/>
                  </a:ext>
                </a:extLst>
              </a:tr>
            </a:tbl>
          </a:graphicData>
        </a:graphic>
      </p:graphicFrame>
      <p:graphicFrame>
        <p:nvGraphicFramePr>
          <p:cNvPr id="14" name="표 13"/>
          <p:cNvGraphicFramePr>
            <a:graphicFrameLocks noGrp="1"/>
          </p:cNvGraphicFramePr>
          <p:nvPr>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15" name="표 14"/>
          <p:cNvGraphicFramePr>
            <a:graphicFrameLocks noGrp="1"/>
          </p:cNvGraphicFramePr>
          <p:nvPr>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16" name="타원 15"/>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7" name="표 16"/>
          <p:cNvGraphicFramePr>
            <a:graphicFrameLocks noGrp="1"/>
          </p:cNvGraphicFramePr>
          <p:nvPr>
            <p:extLst>
              <p:ext uri="{D42A27DB-BD31-4B8C-83A1-F6EECF244321}">
                <p14:modId xmlns:p14="http://schemas.microsoft.com/office/powerpoint/2010/main" val="2285256271"/>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cxnSp>
        <p:nvCxnSpPr>
          <p:cNvPr id="19" name="꺾인 연결선 18"/>
          <p:cNvCxnSpPr>
            <a:stCxn id="16" idx="0"/>
            <a:endCxn id="11" idx="0"/>
          </p:cNvCxnSpPr>
          <p:nvPr/>
        </p:nvCxnSpPr>
        <p:spPr>
          <a:xfrm rot="16200000" flipV="1">
            <a:off x="6301375" y="-229059"/>
            <a:ext cx="12700" cy="7502903"/>
          </a:xfrm>
          <a:prstGeom prst="bentConnector3">
            <a:avLst>
              <a:gd name="adj1" fmla="val 1800000"/>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2719338" y="2699834"/>
            <a:ext cx="7176773"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read access and a copy</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18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1000"/>
                                        <p:tgtEl>
                                          <p:spTgt spid="1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40393" y="450352"/>
            <a:ext cx="10508812"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
        <p:nvSpPr>
          <p:cNvPr id="4" name="타원 3"/>
          <p:cNvSpPr/>
          <p:nvPr/>
        </p:nvSpPr>
        <p:spPr>
          <a:xfrm>
            <a:off x="1371600" y="3360003"/>
            <a:ext cx="915124" cy="8028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5" name="타원 4"/>
          <p:cNvSpPr/>
          <p:nvPr/>
        </p:nvSpPr>
        <p:spPr>
          <a:xfrm>
            <a:off x="7332645" y="373212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3699500680"/>
              </p:ext>
            </p:extLst>
          </p:nvPr>
        </p:nvGraphicFramePr>
        <p:xfrm>
          <a:off x="1455235" y="4493942"/>
          <a:ext cx="2068553" cy="1548764"/>
        </p:xfrm>
        <a:graphic>
          <a:graphicData uri="http://schemas.openxmlformats.org/drawingml/2006/table">
            <a:tbl>
              <a:tblPr firstRow="1" bandRow="1">
                <a:tableStyleId>{5C22544A-7EE6-4342-B048-85BDC9FD1C3A}</a:tableStyleId>
              </a:tblPr>
              <a:tblGrid>
                <a:gridCol w="1142999">
                  <a:extLst>
                    <a:ext uri="{9D8B030D-6E8A-4147-A177-3AD203B41FA5}">
                      <a16:colId xmlns:a16="http://schemas.microsoft.com/office/drawing/2014/main" val="1568643998"/>
                    </a:ext>
                  </a:extLst>
                </a:gridCol>
                <a:gridCol w="925554">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{P1,P3}</a:t>
                      </a:r>
                      <a:endParaRPr lang="ko-KR" altLang="en-US" dirty="0"/>
                    </a:p>
                  </a:txBody>
                  <a:tcPr>
                    <a:solidFill>
                      <a:srgbClr val="FFFF00"/>
                    </a:solidFill>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solidFill>
                      <a:srgbClr val="FFFF00"/>
                    </a:solidFill>
                  </a:tcPr>
                </a:tc>
                <a:extLst>
                  <a:ext uri="{0D108BD9-81ED-4DB2-BD59-A6C34878D82A}">
                    <a16:rowId xmlns:a16="http://schemas.microsoft.com/office/drawing/2014/main" val="3148796432"/>
                  </a:ext>
                </a:extLst>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2256199317"/>
              </p:ext>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1/0</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graphicFrame>
        <p:nvGraphicFramePr>
          <p:cNvPr id="8" name="표 7"/>
          <p:cNvGraphicFramePr>
            <a:graphicFrameLocks noGrp="1"/>
          </p:cNvGraphicFramePr>
          <p:nvPr>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9" name="타원 8"/>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0" name="표 9"/>
          <p:cNvGraphicFramePr>
            <a:graphicFrameLocks noGrp="1"/>
          </p:cNvGraphicFramePr>
          <p:nvPr>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tc>
                <a:extLst>
                  <a:ext uri="{0D108BD9-81ED-4DB2-BD59-A6C34878D82A}">
                    <a16:rowId xmlns:a16="http://schemas.microsoft.com/office/drawing/2014/main" val="211924314"/>
                  </a:ext>
                </a:extLst>
              </a:tr>
            </a:tbl>
          </a:graphicData>
        </a:graphic>
      </p:graphicFrame>
      <p:cxnSp>
        <p:nvCxnSpPr>
          <p:cNvPr id="11" name="꺾인 연결선 10"/>
          <p:cNvCxnSpPr/>
          <p:nvPr/>
        </p:nvCxnSpPr>
        <p:spPr>
          <a:xfrm rot="16200000" flipV="1">
            <a:off x="5859799" y="-670634"/>
            <a:ext cx="162390" cy="8223664"/>
          </a:xfrm>
          <a:prstGeom prst="bentConnector3">
            <a:avLst>
              <a:gd name="adj1" fmla="val 240772"/>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2286724" y="2565497"/>
            <a:ext cx="7176773"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read access and a copy</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14" name="직선 화살표 연결선 13"/>
          <p:cNvCxnSpPr>
            <a:endCxn id="5" idx="2"/>
          </p:cNvCxnSpPr>
          <p:nvPr/>
        </p:nvCxnSpPr>
        <p:spPr>
          <a:xfrm>
            <a:off x="2123886" y="4055508"/>
            <a:ext cx="5208759" cy="0"/>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5" name="TextBox 14"/>
          <p:cNvSpPr txBox="1"/>
          <p:nvPr/>
        </p:nvSpPr>
        <p:spPr>
          <a:xfrm>
            <a:off x="2388006" y="3568640"/>
            <a:ext cx="5582663" cy="523220"/>
          </a:xfrm>
          <a:prstGeom prst="rect">
            <a:avLst/>
          </a:prstGeom>
          <a:noFill/>
        </p:spPr>
        <p:txBody>
          <a:bodyPr wrap="square" rtlCol="0">
            <a:spAutoFit/>
          </a:bodyPr>
          <a:lstStyle/>
          <a:p>
            <a:r>
              <a:rPr lang="en-US" altLang="ko-KR" sz="2800" dirty="0" smtClean="0">
                <a:solidFill>
                  <a:srgbClr val="002060"/>
                </a:solidFill>
                <a:latin typeface="Times New Roman" panose="02020603050405020304" pitchFamily="18" charset="0"/>
                <a:cs typeface="Times New Roman" panose="02020603050405020304" pitchFamily="18" charset="0"/>
              </a:rPr>
              <a:t>2. Request copy to be send to </a:t>
            </a:r>
            <a:r>
              <a:rPr lang="en-US" altLang="ko-KR" sz="2400" dirty="0" smtClean="0">
                <a:solidFill>
                  <a:srgbClr val="002060"/>
                </a:solidFill>
                <a:latin typeface="Times New Roman" panose="02020603050405020304" pitchFamily="18" charset="0"/>
                <a:cs typeface="Times New Roman" panose="02020603050405020304" pitchFamily="18" charset="0"/>
              </a:rPr>
              <a:t>P3</a:t>
            </a:r>
            <a:endParaRPr lang="ko-KR" alt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86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타원 3"/>
          <p:cNvSpPr/>
          <p:nvPr/>
        </p:nvSpPr>
        <p:spPr>
          <a:xfrm>
            <a:off x="1344641" y="3337727"/>
            <a:ext cx="801702" cy="8314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5" name="타원 4"/>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6" name="표 5"/>
          <p:cNvGraphicFramePr>
            <a:graphicFrameLocks noGrp="1"/>
          </p:cNvGraphicFramePr>
          <p:nvPr>
            <p:extLst/>
          </p:nvPr>
        </p:nvGraphicFramePr>
        <p:xfrm>
          <a:off x="1455235" y="4493942"/>
          <a:ext cx="2068553" cy="1548764"/>
        </p:xfrm>
        <a:graphic>
          <a:graphicData uri="http://schemas.openxmlformats.org/drawingml/2006/table">
            <a:tbl>
              <a:tblPr firstRow="1" bandRow="1">
                <a:tableStyleId>{5C22544A-7EE6-4342-B048-85BDC9FD1C3A}</a:tableStyleId>
              </a:tblPr>
              <a:tblGrid>
                <a:gridCol w="1142999">
                  <a:extLst>
                    <a:ext uri="{9D8B030D-6E8A-4147-A177-3AD203B41FA5}">
                      <a16:colId xmlns:a16="http://schemas.microsoft.com/office/drawing/2014/main" val="1568643998"/>
                    </a:ext>
                  </a:extLst>
                </a:gridCol>
                <a:gridCol w="925554">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{P1,P3}</a:t>
                      </a:r>
                      <a:endParaRPr lang="ko-KR" altLang="en-US" dirty="0"/>
                    </a:p>
                  </a:txBody>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tc>
                <a:extLst>
                  <a:ext uri="{0D108BD9-81ED-4DB2-BD59-A6C34878D82A}">
                    <a16:rowId xmlns:a16="http://schemas.microsoft.com/office/drawing/2014/main" val="3148796432"/>
                  </a:ext>
                </a:extLst>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3711322415"/>
              </p:ext>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3375546299"/>
              </p:ext>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sp>
        <p:nvSpPr>
          <p:cNvPr id="9" name="타원 8"/>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0" name="표 9"/>
          <p:cNvGraphicFramePr>
            <a:graphicFrameLocks noGrp="1"/>
          </p:cNvGraphicFramePr>
          <p:nvPr>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tc>
                <a:extLst>
                  <a:ext uri="{0D108BD9-81ED-4DB2-BD59-A6C34878D82A}">
                    <a16:rowId xmlns:a16="http://schemas.microsoft.com/office/drawing/2014/main" val="211924314"/>
                  </a:ext>
                </a:extLst>
              </a:tr>
            </a:tbl>
          </a:graphicData>
        </a:graphic>
      </p:graphicFrame>
      <p:cxnSp>
        <p:nvCxnSpPr>
          <p:cNvPr id="11" name="꺾인 연결선 10"/>
          <p:cNvCxnSpPr>
            <a:stCxn id="9" idx="0"/>
            <a:endCxn id="4" idx="0"/>
          </p:cNvCxnSpPr>
          <p:nvPr/>
        </p:nvCxnSpPr>
        <p:spPr>
          <a:xfrm rot="16200000" flipV="1">
            <a:off x="5806826" y="-723607"/>
            <a:ext cx="184666" cy="8307334"/>
          </a:xfrm>
          <a:prstGeom prst="bentConnector3">
            <a:avLst>
              <a:gd name="adj1" fmla="val 22379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2006619" y="2565569"/>
            <a:ext cx="7176773"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read access and a copy</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13" name="직선 화살표 연결선 12"/>
          <p:cNvCxnSpPr>
            <a:endCxn id="5" idx="2"/>
          </p:cNvCxnSpPr>
          <p:nvPr/>
        </p:nvCxnSpPr>
        <p:spPr>
          <a:xfrm flipV="1">
            <a:off x="2146343" y="3845778"/>
            <a:ext cx="5349140" cy="33496"/>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4" name="TextBox 13"/>
          <p:cNvSpPr txBox="1"/>
          <p:nvPr/>
        </p:nvSpPr>
        <p:spPr>
          <a:xfrm>
            <a:off x="2428020" y="3401778"/>
            <a:ext cx="4867038" cy="523220"/>
          </a:xfrm>
          <a:prstGeom prst="rect">
            <a:avLst/>
          </a:prstGeom>
          <a:noFill/>
        </p:spPr>
        <p:txBody>
          <a:bodyPr wrap="none" rtlCol="0">
            <a:spAutoFit/>
          </a:bodyPr>
          <a:lstStyle/>
          <a:p>
            <a:r>
              <a:rPr lang="en-US" altLang="ko-KR" sz="2800" dirty="0" smtClean="0">
                <a:solidFill>
                  <a:srgbClr val="002060"/>
                </a:solidFill>
                <a:latin typeface="Times New Roman" panose="02020603050405020304" pitchFamily="18" charset="0"/>
                <a:cs typeface="Times New Roman" panose="02020603050405020304" pitchFamily="18" charset="0"/>
              </a:rPr>
              <a:t>2. Request copy to be send to P3</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cxnSp>
        <p:nvCxnSpPr>
          <p:cNvPr id="16" name="직선 화살표 연결선 15"/>
          <p:cNvCxnSpPr>
            <a:stCxn id="5" idx="6"/>
            <a:endCxn id="9" idx="2"/>
          </p:cNvCxnSpPr>
          <p:nvPr/>
        </p:nvCxnSpPr>
        <p:spPr>
          <a:xfrm>
            <a:off x="8209161" y="3845778"/>
            <a:ext cx="1486826" cy="0"/>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7" name="TextBox 16"/>
          <p:cNvSpPr txBox="1"/>
          <p:nvPr/>
        </p:nvSpPr>
        <p:spPr>
          <a:xfrm>
            <a:off x="8061144" y="3963531"/>
            <a:ext cx="1782860" cy="461665"/>
          </a:xfrm>
          <a:prstGeom prst="rect">
            <a:avLst/>
          </a:prstGeom>
          <a:noFill/>
        </p:spPr>
        <p:txBody>
          <a:bodyPr wrap="none" rtlCol="0">
            <a:spAutoFit/>
          </a:bodyPr>
          <a:lstStyle/>
          <a:p>
            <a:r>
              <a:rPr lang="en-US" altLang="ko-KR" sz="2400" dirty="0" smtClean="0">
                <a:solidFill>
                  <a:srgbClr val="002060"/>
                </a:solidFill>
                <a:latin typeface="Times New Roman" panose="02020603050405020304" pitchFamily="18" charset="0"/>
                <a:cs typeface="Times New Roman" panose="02020603050405020304" pitchFamily="18" charset="0"/>
              </a:rPr>
              <a:t>3. Send copy</a:t>
            </a:r>
            <a:endParaRPr lang="ko-KR" altLang="en-US" sz="2400" dirty="0">
              <a:solidFill>
                <a:srgbClr val="002060"/>
              </a:solidFill>
              <a:latin typeface="Times New Roman" panose="02020603050405020304" pitchFamily="18" charset="0"/>
              <a:cs typeface="Times New Roman" panose="02020603050405020304" pitchFamily="18" charset="0"/>
            </a:endParaRPr>
          </a:p>
        </p:txBody>
      </p:sp>
      <p:sp>
        <p:nvSpPr>
          <p:cNvPr id="18" name="제목 1"/>
          <p:cNvSpPr>
            <a:spLocks noGrp="1"/>
          </p:cNvSpPr>
          <p:nvPr>
            <p:ph type="title"/>
          </p:nvPr>
        </p:nvSpPr>
        <p:spPr>
          <a:xfrm>
            <a:off x="1020871" y="540750"/>
            <a:ext cx="10452970"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Tree>
    <p:extLst>
      <p:ext uri="{BB962C8B-B14F-4D97-AF65-F5344CB8AC3E}">
        <p14:creationId xmlns:p14="http://schemas.microsoft.com/office/powerpoint/2010/main" val="70326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1000"/>
                                        <p:tgtEl>
                                          <p:spTgt spid="1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타원 3"/>
          <p:cNvSpPr/>
          <p:nvPr/>
        </p:nvSpPr>
        <p:spPr>
          <a:xfrm>
            <a:off x="1098397" y="2923557"/>
            <a:ext cx="880053" cy="7849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5" name="타원 4"/>
          <p:cNvSpPr/>
          <p:nvPr/>
        </p:nvSpPr>
        <p:spPr>
          <a:xfrm>
            <a:off x="7543898" y="3072510"/>
            <a:ext cx="713678" cy="64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381095925"/>
              </p:ext>
            </p:extLst>
          </p:nvPr>
        </p:nvGraphicFramePr>
        <p:xfrm>
          <a:off x="1455235" y="4493942"/>
          <a:ext cx="2068553" cy="1548764"/>
        </p:xfrm>
        <a:graphic>
          <a:graphicData uri="http://schemas.openxmlformats.org/drawingml/2006/table">
            <a:tbl>
              <a:tblPr firstRow="1" bandRow="1">
                <a:tableStyleId>{5C22544A-7EE6-4342-B048-85BDC9FD1C3A}</a:tableStyleId>
              </a:tblPr>
              <a:tblGrid>
                <a:gridCol w="1142999">
                  <a:extLst>
                    <a:ext uri="{9D8B030D-6E8A-4147-A177-3AD203B41FA5}">
                      <a16:colId xmlns:a16="http://schemas.microsoft.com/office/drawing/2014/main" val="1568643998"/>
                    </a:ext>
                  </a:extLst>
                </a:gridCol>
                <a:gridCol w="925554">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{P1,P3}</a:t>
                      </a:r>
                      <a:endParaRPr lang="ko-KR" altLang="en-US" dirty="0"/>
                    </a:p>
                  </a:txBody>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solidFill>
                      <a:srgbClr val="FFFF00"/>
                    </a:solidFill>
                  </a:tcPr>
                </a:tc>
                <a:extLst>
                  <a:ext uri="{0D108BD9-81ED-4DB2-BD59-A6C34878D82A}">
                    <a16:rowId xmlns:a16="http://schemas.microsoft.com/office/drawing/2014/main" val="3148796432"/>
                  </a:ext>
                </a:extLst>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2864673339"/>
              </p:ext>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1335660169"/>
              </p:ext>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sp>
        <p:nvSpPr>
          <p:cNvPr id="9" name="타원 8"/>
          <p:cNvSpPr/>
          <p:nvPr/>
        </p:nvSpPr>
        <p:spPr>
          <a:xfrm>
            <a:off x="9868698" y="3072510"/>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0" name="표 9"/>
          <p:cNvGraphicFramePr>
            <a:graphicFrameLocks noGrp="1"/>
          </p:cNvGraphicFramePr>
          <p:nvPr>
            <p:extLst>
              <p:ext uri="{D42A27DB-BD31-4B8C-83A1-F6EECF244321}">
                <p14:modId xmlns:p14="http://schemas.microsoft.com/office/powerpoint/2010/main" val="211087143"/>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cxnSp>
        <p:nvCxnSpPr>
          <p:cNvPr id="11" name="꺾인 연결선 10"/>
          <p:cNvCxnSpPr>
            <a:stCxn id="9" idx="0"/>
            <a:endCxn id="4" idx="0"/>
          </p:cNvCxnSpPr>
          <p:nvPr/>
        </p:nvCxnSpPr>
        <p:spPr>
          <a:xfrm rot="16200000" flipV="1">
            <a:off x="5807505" y="-1345523"/>
            <a:ext cx="148953" cy="8687113"/>
          </a:xfrm>
          <a:prstGeom prst="bentConnector3">
            <a:avLst>
              <a:gd name="adj1" fmla="val 25347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1834824" y="2084412"/>
            <a:ext cx="7176773"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read access and a copy</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13" name="직선 화살표 연결선 12"/>
          <p:cNvCxnSpPr>
            <a:stCxn id="4" idx="6"/>
          </p:cNvCxnSpPr>
          <p:nvPr/>
        </p:nvCxnSpPr>
        <p:spPr>
          <a:xfrm flipV="1">
            <a:off x="1978450" y="3315433"/>
            <a:ext cx="5557414" cy="611"/>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sp>
        <p:nvSpPr>
          <p:cNvPr id="14" name="TextBox 13"/>
          <p:cNvSpPr txBox="1"/>
          <p:nvPr/>
        </p:nvSpPr>
        <p:spPr>
          <a:xfrm>
            <a:off x="2115682" y="2737806"/>
            <a:ext cx="5545108"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2. Request copy to be send to P3</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15" name="직선 화살표 연결선 14"/>
          <p:cNvCxnSpPr>
            <a:stCxn id="5" idx="6"/>
            <a:endCxn id="9" idx="2"/>
          </p:cNvCxnSpPr>
          <p:nvPr/>
        </p:nvCxnSpPr>
        <p:spPr>
          <a:xfrm>
            <a:off x="8257576" y="3393789"/>
            <a:ext cx="1611122" cy="2106"/>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8261231" y="3502230"/>
            <a:ext cx="1782860" cy="461665"/>
          </a:xfrm>
          <a:prstGeom prst="rect">
            <a:avLst/>
          </a:prstGeom>
          <a:noFill/>
        </p:spPr>
        <p:txBody>
          <a:bodyPr wrap="none" rtlCol="0">
            <a:spAutoFit/>
          </a:bodyPr>
          <a:lstStyle/>
          <a:p>
            <a:r>
              <a:rPr lang="en-US" altLang="ko-KR" sz="2400" dirty="0" smtClean="0">
                <a:solidFill>
                  <a:srgbClr val="002060"/>
                </a:solidFill>
                <a:latin typeface="Times New Roman" panose="02020603050405020304" pitchFamily="18" charset="0"/>
                <a:cs typeface="Times New Roman" panose="02020603050405020304" pitchFamily="18" charset="0"/>
              </a:rPr>
              <a:t>3. Send copy</a:t>
            </a:r>
            <a:endParaRPr lang="ko-KR" altLang="en-US" sz="2400" dirty="0">
              <a:solidFill>
                <a:srgbClr val="002060"/>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3487694" y="3483024"/>
            <a:ext cx="2805576"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4. Confirmation</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sp>
        <p:nvSpPr>
          <p:cNvPr id="28" name="제목 1"/>
          <p:cNvSpPr>
            <a:spLocks noGrp="1"/>
          </p:cNvSpPr>
          <p:nvPr>
            <p:ph type="title"/>
          </p:nvPr>
        </p:nvSpPr>
        <p:spPr>
          <a:xfrm>
            <a:off x="1196235" y="518291"/>
            <a:ext cx="10478022"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cxnSp>
        <p:nvCxnSpPr>
          <p:cNvPr id="32" name="꺾인 연결선 31"/>
          <p:cNvCxnSpPr>
            <a:stCxn id="9" idx="4"/>
            <a:endCxn id="4" idx="4"/>
          </p:cNvCxnSpPr>
          <p:nvPr/>
        </p:nvCxnSpPr>
        <p:spPr>
          <a:xfrm rot="5400000" flipH="1">
            <a:off x="5876606" y="-629651"/>
            <a:ext cx="10750" cy="8687113"/>
          </a:xfrm>
          <a:prstGeom prst="bentConnector3">
            <a:avLst>
              <a:gd name="adj1" fmla="val -2126512"/>
            </a:avLst>
          </a:prstGeom>
          <a:ln w="127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7760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1000"/>
                                        <p:tgtEl>
                                          <p:spTgt spid="3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021915" y="222338"/>
            <a:ext cx="10506206"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
        <p:nvSpPr>
          <p:cNvPr id="4" name="타원 3"/>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5" name="타원 4"/>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120760240"/>
              </p:ext>
            </p:extLst>
          </p:nvPr>
        </p:nvGraphicFramePr>
        <p:xfrm>
          <a:off x="1137425" y="4493942"/>
          <a:ext cx="2386364" cy="1548764"/>
        </p:xfrm>
        <a:graphic>
          <a:graphicData uri="http://schemas.openxmlformats.org/drawingml/2006/table">
            <a:tbl>
              <a:tblPr firstRow="1" bandRow="1">
                <a:tableStyleId>{5C22544A-7EE6-4342-B048-85BDC9FD1C3A}</a:tableStyleId>
              </a:tblPr>
              <a:tblGrid>
                <a:gridCol w="1382751">
                  <a:extLst>
                    <a:ext uri="{9D8B030D-6E8A-4147-A177-3AD203B41FA5}">
                      <a16:colId xmlns:a16="http://schemas.microsoft.com/office/drawing/2014/main" val="1568643998"/>
                    </a:ext>
                  </a:extLst>
                </a:gridCol>
                <a:gridCol w="1003613">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 P3}</a:t>
                      </a:r>
                      <a:endParaRPr lang="ko-KR" altLang="en-US" dirty="0"/>
                    </a:p>
                  </a:txBody>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3148796432"/>
                  </a:ext>
                </a:extLst>
              </a:tr>
            </a:tbl>
          </a:graphicData>
        </a:graphic>
      </p:graphicFrame>
      <p:graphicFrame>
        <p:nvGraphicFramePr>
          <p:cNvPr id="7" name="표 6"/>
          <p:cNvGraphicFramePr>
            <a:graphicFrameLocks noGrp="1"/>
          </p:cNvGraphicFramePr>
          <p:nvPr>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8" name="표 7"/>
          <p:cNvGraphicFramePr>
            <a:graphicFrameLocks noGrp="1"/>
          </p:cNvGraphicFramePr>
          <p:nvPr>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9" name="타원 8"/>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0" name="표 9"/>
          <p:cNvGraphicFramePr>
            <a:graphicFrameLocks noGrp="1"/>
          </p:cNvGraphicFramePr>
          <p:nvPr>
            <p:extLst>
              <p:ext uri="{D42A27DB-BD31-4B8C-83A1-F6EECF244321}">
                <p14:modId xmlns:p14="http://schemas.microsoft.com/office/powerpoint/2010/main" val="3879595452"/>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11" name="Content Placeholder 2"/>
          <p:cNvSpPr>
            <a:spLocks noGrp="1"/>
          </p:cNvSpPr>
          <p:nvPr>
            <p:ph idx="1"/>
          </p:nvPr>
        </p:nvSpPr>
        <p:spPr>
          <a:xfrm>
            <a:off x="941586" y="1900108"/>
            <a:ext cx="10334056" cy="859307"/>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Consider Write Fault on P3 and assume this is the initial state of the system</a:t>
            </a:r>
          </a:p>
        </p:txBody>
      </p:sp>
    </p:spTree>
    <p:extLst>
      <p:ext uri="{BB962C8B-B14F-4D97-AF65-F5344CB8AC3E}">
        <p14:creationId xmlns:p14="http://schemas.microsoft.com/office/powerpoint/2010/main" val="2554164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477" y="2765120"/>
            <a:ext cx="3855720" cy="2157884"/>
          </a:xfrm>
        </p:spPr>
        <p:txBody>
          <a:bodyPr/>
          <a:lstStyle/>
          <a:p>
            <a:pPr algn="ctr"/>
            <a:r>
              <a:rPr lang="en-US" b="1" dirty="0">
                <a:solidFill>
                  <a:schemeClr val="bg2"/>
                </a:solidFill>
                <a:latin typeface="Times New Roman" panose="02020603050405020304" pitchFamily="18" charset="0"/>
                <a:cs typeface="Times New Roman" panose="02020603050405020304" pitchFamily="18" charset="0"/>
              </a:rPr>
              <a:t>Outline</a:t>
            </a:r>
            <a:endParaRPr lang="en-US" dirty="0">
              <a:solidFill>
                <a:schemeClr val="bg2"/>
              </a:solidFill>
            </a:endParaRPr>
          </a:p>
        </p:txBody>
      </p:sp>
      <p:sp>
        <p:nvSpPr>
          <p:cNvPr id="3" name="Content Placeholder 2"/>
          <p:cNvSpPr>
            <a:spLocks noGrp="1"/>
          </p:cNvSpPr>
          <p:nvPr>
            <p:ph idx="1"/>
          </p:nvPr>
        </p:nvSpPr>
        <p:spPr>
          <a:xfrm>
            <a:off x="6256020" y="1074107"/>
            <a:ext cx="5212080" cy="5175250"/>
          </a:xfrm>
        </p:spPr>
        <p:txBody>
          <a:bodyPr/>
          <a:lstStyle/>
          <a:p>
            <a:pPr>
              <a:buFont typeface="Wingdings" panose="05000000000000000000" pitchFamily="2" charset="2"/>
              <a:buChar char="Ø"/>
            </a:pPr>
            <a:r>
              <a:rPr lang="en-US" sz="3600" dirty="0">
                <a:solidFill>
                  <a:srgbClr val="002060"/>
                </a:solidFill>
                <a:latin typeface="Times New Roman" panose="02020603050405020304" pitchFamily="18" charset="0"/>
                <a:cs typeface="Times New Roman" panose="02020603050405020304" pitchFamily="18" charset="0"/>
              </a:rPr>
              <a:t>Shared virtual memory</a:t>
            </a:r>
          </a:p>
          <a:p>
            <a:pPr>
              <a:buFont typeface="Wingdings" panose="05000000000000000000" pitchFamily="2" charset="2"/>
              <a:buChar char="Ø"/>
            </a:pPr>
            <a:r>
              <a:rPr lang="en-US" sz="3600" dirty="0">
                <a:solidFill>
                  <a:srgbClr val="002060"/>
                </a:solidFill>
                <a:latin typeface="Times New Roman" panose="02020603050405020304" pitchFamily="18" charset="0"/>
                <a:cs typeface="Times New Roman" panose="02020603050405020304" pitchFamily="18" charset="0"/>
              </a:rPr>
              <a:t>Centralized manager algorithms</a:t>
            </a:r>
          </a:p>
          <a:p>
            <a:pPr>
              <a:buFont typeface="Wingdings" panose="05000000000000000000" pitchFamily="2" charset="2"/>
              <a:buChar char="Ø"/>
            </a:pPr>
            <a:r>
              <a:rPr lang="en-US" sz="3600" dirty="0">
                <a:solidFill>
                  <a:srgbClr val="002060"/>
                </a:solidFill>
                <a:latin typeface="Times New Roman" panose="02020603050405020304" pitchFamily="18" charset="0"/>
                <a:cs typeface="Times New Roman" panose="02020603050405020304" pitchFamily="18" charset="0"/>
              </a:rPr>
              <a:t>Distributed manager algorithms</a:t>
            </a:r>
          </a:p>
          <a:p>
            <a:pPr>
              <a:buFont typeface="Wingdings" panose="05000000000000000000" pitchFamily="2" charset="2"/>
              <a:buChar char="Ø"/>
            </a:pPr>
            <a:r>
              <a:rPr lang="en-US" sz="3600" dirty="0">
                <a:solidFill>
                  <a:srgbClr val="002060"/>
                </a:solidFill>
                <a:latin typeface="Times New Roman" panose="02020603050405020304" pitchFamily="18" charset="0"/>
                <a:cs typeface="Times New Roman" panose="02020603050405020304" pitchFamily="18" charset="0"/>
              </a:rPr>
              <a:t>Experiments</a:t>
            </a:r>
          </a:p>
          <a:p>
            <a:pPr>
              <a:buFont typeface="Wingdings" panose="05000000000000000000" pitchFamily="2" charset="2"/>
              <a:buChar char="Ø"/>
            </a:pPr>
            <a:r>
              <a:rPr lang="en-US" sz="3600" dirty="0">
                <a:solidFill>
                  <a:srgbClr val="002060"/>
                </a:solidFill>
                <a:latin typeface="Times New Roman" panose="02020603050405020304" pitchFamily="18" charset="0"/>
                <a:cs typeface="Times New Roman" panose="02020603050405020304" pitchFamily="18" charset="0"/>
              </a:rPr>
              <a:t>Concluding remarks</a:t>
            </a:r>
          </a:p>
          <a:p>
            <a:endParaRPr lang="en-US" dirty="0"/>
          </a:p>
        </p:txBody>
      </p:sp>
    </p:spTree>
    <p:extLst>
      <p:ext uri="{BB962C8B-B14F-4D97-AF65-F5344CB8AC3E}">
        <p14:creationId xmlns:p14="http://schemas.microsoft.com/office/powerpoint/2010/main" val="1849530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타원 3"/>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5" name="타원 4"/>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112393481"/>
              </p:ext>
            </p:extLst>
          </p:nvPr>
        </p:nvGraphicFramePr>
        <p:xfrm>
          <a:off x="1159727" y="4493942"/>
          <a:ext cx="2364061" cy="1548764"/>
        </p:xfrm>
        <a:graphic>
          <a:graphicData uri="http://schemas.openxmlformats.org/drawingml/2006/table">
            <a:tbl>
              <a:tblPr firstRow="1" bandRow="1">
                <a:tableStyleId>{5C22544A-7EE6-4342-B048-85BDC9FD1C3A}</a:tableStyleId>
              </a:tblPr>
              <a:tblGrid>
                <a:gridCol w="1446472">
                  <a:extLst>
                    <a:ext uri="{9D8B030D-6E8A-4147-A177-3AD203B41FA5}">
                      <a16:colId xmlns:a16="http://schemas.microsoft.com/office/drawing/2014/main" val="1568643998"/>
                    </a:ext>
                  </a:extLst>
                </a:gridCol>
                <a:gridCol w="917589">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 P3}</a:t>
                      </a:r>
                      <a:endParaRPr lang="ko-KR" altLang="en-US" dirty="0"/>
                    </a:p>
                  </a:txBody>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3148796432"/>
                  </a:ext>
                </a:extLst>
              </a:tr>
            </a:tbl>
          </a:graphicData>
        </a:graphic>
      </p:graphicFrame>
      <p:graphicFrame>
        <p:nvGraphicFramePr>
          <p:cNvPr id="7" name="표 6"/>
          <p:cNvGraphicFramePr>
            <a:graphicFrameLocks noGrp="1"/>
          </p:cNvGraphicFramePr>
          <p:nvPr>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8" name="표 7"/>
          <p:cNvGraphicFramePr>
            <a:graphicFrameLocks noGrp="1"/>
          </p:cNvGraphicFramePr>
          <p:nvPr>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9" name="타원 8"/>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0" name="표 9"/>
          <p:cNvGraphicFramePr>
            <a:graphicFrameLocks noGrp="1"/>
          </p:cNvGraphicFramePr>
          <p:nvPr>
            <p:extLst>
              <p:ext uri="{D42A27DB-BD31-4B8C-83A1-F6EECF244321}">
                <p14:modId xmlns:p14="http://schemas.microsoft.com/office/powerpoint/2010/main" val="2893804760"/>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cxnSp>
        <p:nvCxnSpPr>
          <p:cNvPr id="11" name="꺾인 연결선 10"/>
          <p:cNvCxnSpPr>
            <a:stCxn id="9" idx="0"/>
            <a:endCxn id="4" idx="0"/>
          </p:cNvCxnSpPr>
          <p:nvPr/>
        </p:nvCxnSpPr>
        <p:spPr>
          <a:xfrm rot="16200000" flipV="1">
            <a:off x="6301375" y="-229059"/>
            <a:ext cx="12700" cy="7502903"/>
          </a:xfrm>
          <a:prstGeom prst="bentConnector3">
            <a:avLst>
              <a:gd name="adj1" fmla="val 1800000"/>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3667191" y="2699834"/>
            <a:ext cx="5431102"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write access</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sp>
        <p:nvSpPr>
          <p:cNvPr id="13" name="제목 1"/>
          <p:cNvSpPr>
            <a:spLocks noGrp="1"/>
          </p:cNvSpPr>
          <p:nvPr>
            <p:ph type="title"/>
          </p:nvPr>
        </p:nvSpPr>
        <p:spPr>
          <a:xfrm>
            <a:off x="1021915" y="222338"/>
            <a:ext cx="10506206"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Tree>
    <p:extLst>
      <p:ext uri="{BB962C8B-B14F-4D97-AF65-F5344CB8AC3E}">
        <p14:creationId xmlns:p14="http://schemas.microsoft.com/office/powerpoint/2010/main" val="99562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1000"/>
                                        <p:tgtEl>
                                          <p:spTgt spid="1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타원 12"/>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14" name="타원 13"/>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15" name="표 14"/>
          <p:cNvGraphicFramePr>
            <a:graphicFrameLocks noGrp="1"/>
          </p:cNvGraphicFramePr>
          <p:nvPr>
            <p:extLst>
              <p:ext uri="{D42A27DB-BD31-4B8C-83A1-F6EECF244321}">
                <p14:modId xmlns:p14="http://schemas.microsoft.com/office/powerpoint/2010/main" val="2205066581"/>
              </p:ext>
            </p:extLst>
          </p:nvPr>
        </p:nvGraphicFramePr>
        <p:xfrm>
          <a:off x="1159727" y="4493942"/>
          <a:ext cx="2364061" cy="1548764"/>
        </p:xfrm>
        <a:graphic>
          <a:graphicData uri="http://schemas.openxmlformats.org/drawingml/2006/table">
            <a:tbl>
              <a:tblPr firstRow="1" bandRow="1">
                <a:tableStyleId>{5C22544A-7EE6-4342-B048-85BDC9FD1C3A}</a:tableStyleId>
              </a:tblPr>
              <a:tblGrid>
                <a:gridCol w="1446472">
                  <a:extLst>
                    <a:ext uri="{9D8B030D-6E8A-4147-A177-3AD203B41FA5}">
                      <a16:colId xmlns:a16="http://schemas.microsoft.com/office/drawing/2014/main" val="1568643998"/>
                    </a:ext>
                  </a:extLst>
                </a:gridCol>
                <a:gridCol w="917589">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{P1, P3}</a:t>
                      </a:r>
                      <a:endParaRPr lang="ko-KR" altLang="en-US" dirty="0"/>
                    </a:p>
                  </a:txBody>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solidFill>
                      <a:srgbClr val="FFFF00"/>
                    </a:solidFill>
                  </a:tcPr>
                </a:tc>
                <a:extLst>
                  <a:ext uri="{0D108BD9-81ED-4DB2-BD59-A6C34878D82A}">
                    <a16:rowId xmlns:a16="http://schemas.microsoft.com/office/drawing/2014/main" val="3148796432"/>
                  </a:ext>
                </a:extLst>
              </a:tr>
            </a:tbl>
          </a:graphicData>
        </a:graphic>
      </p:graphicFrame>
      <p:graphicFrame>
        <p:nvGraphicFramePr>
          <p:cNvPr id="16" name="표 15"/>
          <p:cNvGraphicFramePr>
            <a:graphicFrameLocks noGrp="1"/>
          </p:cNvGraphicFramePr>
          <p:nvPr>
            <p:extLst>
              <p:ext uri="{D42A27DB-BD31-4B8C-83A1-F6EECF244321}">
                <p14:modId xmlns:p14="http://schemas.microsoft.com/office/powerpoint/2010/main" val="3010711172"/>
              </p:ext>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rgbClr val="FFFF00"/>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1/0</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graphicFrame>
        <p:nvGraphicFramePr>
          <p:cNvPr id="17" name="표 16"/>
          <p:cNvGraphicFramePr>
            <a:graphicFrameLocks noGrp="1"/>
          </p:cNvGraphicFramePr>
          <p:nvPr>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18" name="타원 17"/>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9" name="표 18"/>
          <p:cNvGraphicFramePr>
            <a:graphicFrameLocks noGrp="1"/>
          </p:cNvGraphicFramePr>
          <p:nvPr>
            <p:extLst>
              <p:ext uri="{D42A27DB-BD31-4B8C-83A1-F6EECF244321}">
                <p14:modId xmlns:p14="http://schemas.microsoft.com/office/powerpoint/2010/main" val="1177738419"/>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rgbClr val="FFFF00"/>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noFill/>
                  </a:tcPr>
                </a:tc>
                <a:extLst>
                  <a:ext uri="{0D108BD9-81ED-4DB2-BD59-A6C34878D82A}">
                    <a16:rowId xmlns:a16="http://schemas.microsoft.com/office/drawing/2014/main" val="211924314"/>
                  </a:ext>
                </a:extLst>
              </a:tr>
            </a:tbl>
          </a:graphicData>
        </a:graphic>
      </p:graphicFrame>
      <p:cxnSp>
        <p:nvCxnSpPr>
          <p:cNvPr id="20" name="꺾인 연결선 19"/>
          <p:cNvCxnSpPr>
            <a:stCxn id="18" idx="0"/>
            <a:endCxn id="13" idx="0"/>
          </p:cNvCxnSpPr>
          <p:nvPr/>
        </p:nvCxnSpPr>
        <p:spPr>
          <a:xfrm rot="16200000" flipV="1">
            <a:off x="6301375" y="-229059"/>
            <a:ext cx="12700" cy="7502903"/>
          </a:xfrm>
          <a:prstGeom prst="bentConnector3">
            <a:avLst>
              <a:gd name="adj1" fmla="val 1800000"/>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3667191" y="2699834"/>
            <a:ext cx="5431102"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write access</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25" name="꺾인 연결선 24"/>
          <p:cNvCxnSpPr>
            <a:stCxn id="13" idx="4"/>
            <a:endCxn id="18" idx="4"/>
          </p:cNvCxnSpPr>
          <p:nvPr/>
        </p:nvCxnSpPr>
        <p:spPr>
          <a:xfrm rot="16200000" flipH="1">
            <a:off x="6301374" y="417711"/>
            <a:ext cx="12700" cy="7502903"/>
          </a:xfrm>
          <a:prstGeom prst="bentConnector3">
            <a:avLst>
              <a:gd name="adj1" fmla="val 180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구부러진 연결선 39"/>
          <p:cNvCxnSpPr/>
          <p:nvPr/>
        </p:nvCxnSpPr>
        <p:spPr>
          <a:xfrm rot="5400000" flipH="1">
            <a:off x="2119439" y="3839428"/>
            <a:ext cx="457336" cy="12700"/>
          </a:xfrm>
          <a:prstGeom prst="curvedConnector5">
            <a:avLst>
              <a:gd name="adj1" fmla="val -49985"/>
              <a:gd name="adj2" fmla="val 6596551"/>
              <a:gd name="adj3" fmla="val 149985"/>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826967" y="3913903"/>
            <a:ext cx="2276585" cy="523220"/>
          </a:xfrm>
          <a:prstGeom prst="rect">
            <a:avLst/>
          </a:prstGeom>
          <a:noFill/>
        </p:spPr>
        <p:txBody>
          <a:bodyPr wrap="none" rtlCol="0">
            <a:spAutoFit/>
          </a:bodyPr>
          <a:lstStyle/>
          <a:p>
            <a:r>
              <a:rPr lang="en-US" altLang="ko-KR" sz="2800" dirty="0">
                <a:solidFill>
                  <a:srgbClr val="002060"/>
                </a:solidFill>
                <a:latin typeface="Times New Roman" panose="02020603050405020304" pitchFamily="18" charset="0"/>
                <a:cs typeface="Times New Roman" panose="02020603050405020304" pitchFamily="18" charset="0"/>
              </a:rPr>
              <a:t>2</a:t>
            </a:r>
            <a:r>
              <a:rPr lang="en-US" altLang="ko-KR" sz="2800" dirty="0" smtClean="0">
                <a:solidFill>
                  <a:srgbClr val="002060"/>
                </a:solidFill>
                <a:latin typeface="Times New Roman" panose="02020603050405020304" pitchFamily="18" charset="0"/>
                <a:cs typeface="Times New Roman" panose="02020603050405020304" pitchFamily="18" charset="0"/>
              </a:rPr>
              <a:t>. Invalidation</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sp>
        <p:nvSpPr>
          <p:cNvPr id="42" name="제목 1"/>
          <p:cNvSpPr>
            <a:spLocks noGrp="1"/>
          </p:cNvSpPr>
          <p:nvPr>
            <p:ph type="title"/>
          </p:nvPr>
        </p:nvSpPr>
        <p:spPr>
          <a:xfrm>
            <a:off x="1021915" y="222338"/>
            <a:ext cx="10506206"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Tree>
    <p:extLst>
      <p:ext uri="{BB962C8B-B14F-4D97-AF65-F5344CB8AC3E}">
        <p14:creationId xmlns:p14="http://schemas.microsoft.com/office/powerpoint/2010/main" val="346598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1000"/>
                                        <p:tgtEl>
                                          <p:spTgt spid="25"/>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타원 22"/>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24" name="타원 23"/>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25" name="표 24"/>
          <p:cNvGraphicFramePr>
            <a:graphicFrameLocks noGrp="1"/>
          </p:cNvGraphicFramePr>
          <p:nvPr>
            <p:extLst>
              <p:ext uri="{D42A27DB-BD31-4B8C-83A1-F6EECF244321}">
                <p14:modId xmlns:p14="http://schemas.microsoft.com/office/powerpoint/2010/main" val="1418065286"/>
              </p:ext>
            </p:extLst>
          </p:nvPr>
        </p:nvGraphicFramePr>
        <p:xfrm>
          <a:off x="1159727" y="4493942"/>
          <a:ext cx="2364061" cy="1548764"/>
        </p:xfrm>
        <a:graphic>
          <a:graphicData uri="http://schemas.openxmlformats.org/drawingml/2006/table">
            <a:tbl>
              <a:tblPr firstRow="1" bandRow="1">
                <a:tableStyleId>{5C22544A-7EE6-4342-B048-85BDC9FD1C3A}</a:tableStyleId>
              </a:tblPr>
              <a:tblGrid>
                <a:gridCol w="1446472">
                  <a:extLst>
                    <a:ext uri="{9D8B030D-6E8A-4147-A177-3AD203B41FA5}">
                      <a16:colId xmlns:a16="http://schemas.microsoft.com/office/drawing/2014/main" val="1568643998"/>
                    </a:ext>
                  </a:extLst>
                </a:gridCol>
                <a:gridCol w="917589">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a:t>
                      </a:r>
                      <a:endParaRPr lang="ko-KR" altLang="en-US" dirty="0"/>
                    </a:p>
                  </a:txBody>
                  <a:tcPr>
                    <a:solidFill>
                      <a:srgbClr val="FFFF00"/>
                    </a:solidFill>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tc>
                <a:extLst>
                  <a:ext uri="{0D108BD9-81ED-4DB2-BD59-A6C34878D82A}">
                    <a16:rowId xmlns:a16="http://schemas.microsoft.com/office/drawing/2014/main" val="3148796432"/>
                  </a:ext>
                </a:extLst>
              </a:tr>
            </a:tbl>
          </a:graphicData>
        </a:graphic>
      </p:graphicFrame>
      <p:graphicFrame>
        <p:nvGraphicFramePr>
          <p:cNvPr id="26" name="표 25"/>
          <p:cNvGraphicFramePr>
            <a:graphicFrameLocks noGrp="1"/>
          </p:cNvGraphicFramePr>
          <p:nvPr>
            <p:extLst>
              <p:ext uri="{D42A27DB-BD31-4B8C-83A1-F6EECF244321}">
                <p14:modId xmlns:p14="http://schemas.microsoft.com/office/powerpoint/2010/main" val="3173009660"/>
              </p:ext>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chemeClr val="tx2">
                        <a:lumMod val="20000"/>
                        <a:lumOff val="80000"/>
                      </a:schemeClr>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27" name="표 26"/>
          <p:cNvGraphicFramePr>
            <a:graphicFrameLocks noGrp="1"/>
          </p:cNvGraphicFramePr>
          <p:nvPr>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R</a:t>
                      </a:r>
                      <a:endParaRPr lang="ko-KR" altLang="en-US" dirty="0"/>
                    </a:p>
                  </a:txBody>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sp>
        <p:nvSpPr>
          <p:cNvPr id="28" name="타원 27"/>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29" name="표 28"/>
          <p:cNvGraphicFramePr>
            <a:graphicFrameLocks noGrp="1"/>
          </p:cNvGraphicFramePr>
          <p:nvPr>
            <p:extLst>
              <p:ext uri="{D42A27DB-BD31-4B8C-83A1-F6EECF244321}">
                <p14:modId xmlns:p14="http://schemas.microsoft.com/office/powerpoint/2010/main" val="2407656525"/>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chemeClr val="tx2">
                        <a:lumMod val="20000"/>
                        <a:lumOff val="80000"/>
                      </a:schemeClr>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noFill/>
                  </a:tcPr>
                </a:tc>
                <a:extLst>
                  <a:ext uri="{0D108BD9-81ED-4DB2-BD59-A6C34878D82A}">
                    <a16:rowId xmlns:a16="http://schemas.microsoft.com/office/drawing/2014/main" val="211924314"/>
                  </a:ext>
                </a:extLst>
              </a:tr>
            </a:tbl>
          </a:graphicData>
        </a:graphic>
      </p:graphicFrame>
      <p:cxnSp>
        <p:nvCxnSpPr>
          <p:cNvPr id="30" name="꺾인 연결선 29"/>
          <p:cNvCxnSpPr>
            <a:stCxn id="28" idx="0"/>
            <a:endCxn id="23" idx="0"/>
          </p:cNvCxnSpPr>
          <p:nvPr/>
        </p:nvCxnSpPr>
        <p:spPr>
          <a:xfrm rot="16200000" flipV="1">
            <a:off x="6301375" y="-229059"/>
            <a:ext cx="12700" cy="7502903"/>
          </a:xfrm>
          <a:prstGeom prst="bentConnector3">
            <a:avLst>
              <a:gd name="adj1" fmla="val 1800000"/>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31" name="TextBox 30"/>
          <p:cNvSpPr txBox="1"/>
          <p:nvPr/>
        </p:nvSpPr>
        <p:spPr>
          <a:xfrm>
            <a:off x="3667191" y="2699834"/>
            <a:ext cx="5431102"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write access</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32" name="꺾인 연결선 31"/>
          <p:cNvCxnSpPr>
            <a:stCxn id="23" idx="4"/>
            <a:endCxn id="28" idx="4"/>
          </p:cNvCxnSpPr>
          <p:nvPr/>
        </p:nvCxnSpPr>
        <p:spPr>
          <a:xfrm rot="16200000" flipH="1">
            <a:off x="6301374" y="417711"/>
            <a:ext cx="12700" cy="7502903"/>
          </a:xfrm>
          <a:prstGeom prst="bentConnector3">
            <a:avLst>
              <a:gd name="adj1" fmla="val 180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구부러진 연결선 32"/>
          <p:cNvCxnSpPr>
            <a:stCxn id="23" idx="3"/>
            <a:endCxn id="23" idx="1"/>
          </p:cNvCxnSpPr>
          <p:nvPr/>
        </p:nvCxnSpPr>
        <p:spPr>
          <a:xfrm rot="5400000" flipH="1">
            <a:off x="2068932" y="3845778"/>
            <a:ext cx="457336" cy="12700"/>
          </a:xfrm>
          <a:prstGeom prst="curvedConnector5">
            <a:avLst>
              <a:gd name="adj1" fmla="val -49985"/>
              <a:gd name="adj2" fmla="val 6596551"/>
              <a:gd name="adj3" fmla="val 149985"/>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322089" y="3361850"/>
            <a:ext cx="3822906" cy="523220"/>
          </a:xfrm>
          <a:prstGeom prst="rect">
            <a:avLst/>
          </a:prstGeom>
          <a:noFill/>
        </p:spPr>
        <p:txBody>
          <a:bodyPr wrap="none" rtlCol="0">
            <a:spAutoFit/>
          </a:bodyPr>
          <a:lstStyle/>
          <a:p>
            <a:r>
              <a:rPr lang="en-US" altLang="ko-KR" sz="2800" dirty="0" smtClean="0">
                <a:solidFill>
                  <a:srgbClr val="002060"/>
                </a:solidFill>
                <a:latin typeface="Times New Roman" panose="02020603050405020304" pitchFamily="18" charset="0"/>
                <a:cs typeface="Times New Roman" panose="02020603050405020304" pitchFamily="18" charset="0"/>
              </a:rPr>
              <a:t>3. Ask to send page to P3</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cxnSp>
        <p:nvCxnSpPr>
          <p:cNvPr id="36" name="직선 화살표 연결선 35"/>
          <p:cNvCxnSpPr>
            <a:stCxn id="23" idx="6"/>
            <a:endCxn id="24" idx="2"/>
          </p:cNvCxnSpPr>
          <p:nvPr/>
        </p:nvCxnSpPr>
        <p:spPr>
          <a:xfrm>
            <a:off x="2906762" y="3845778"/>
            <a:ext cx="4588721"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146626" y="3940495"/>
            <a:ext cx="2276585" cy="523220"/>
          </a:xfrm>
          <a:prstGeom prst="rect">
            <a:avLst/>
          </a:prstGeom>
          <a:noFill/>
        </p:spPr>
        <p:txBody>
          <a:bodyPr wrap="none" rtlCol="0">
            <a:spAutoFit/>
          </a:bodyPr>
          <a:lstStyle/>
          <a:p>
            <a:r>
              <a:rPr lang="en-US" altLang="ko-KR" sz="2800" dirty="0">
                <a:solidFill>
                  <a:srgbClr val="002060"/>
                </a:solidFill>
                <a:latin typeface="Times New Roman" panose="02020603050405020304" pitchFamily="18" charset="0"/>
                <a:cs typeface="Times New Roman" panose="02020603050405020304" pitchFamily="18" charset="0"/>
              </a:rPr>
              <a:t>2</a:t>
            </a:r>
            <a:r>
              <a:rPr lang="en-US" altLang="ko-KR" sz="2800" dirty="0" smtClean="0">
                <a:solidFill>
                  <a:srgbClr val="002060"/>
                </a:solidFill>
                <a:latin typeface="Times New Roman" panose="02020603050405020304" pitchFamily="18" charset="0"/>
                <a:cs typeface="Times New Roman" panose="02020603050405020304" pitchFamily="18" charset="0"/>
              </a:rPr>
              <a:t>. Invalidation</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sp>
        <p:nvSpPr>
          <p:cNvPr id="38" name="제목 1"/>
          <p:cNvSpPr>
            <a:spLocks noGrp="1"/>
          </p:cNvSpPr>
          <p:nvPr>
            <p:ph type="title"/>
          </p:nvPr>
        </p:nvSpPr>
        <p:spPr>
          <a:xfrm>
            <a:off x="1021915" y="222338"/>
            <a:ext cx="10506206"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Tree>
    <p:extLst>
      <p:ext uri="{BB962C8B-B14F-4D97-AF65-F5344CB8AC3E}">
        <p14:creationId xmlns:p14="http://schemas.microsoft.com/office/powerpoint/2010/main" val="78733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1000"/>
                                        <p:tgtEl>
                                          <p:spTgt spid="3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타원 15"/>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17" name="타원 16"/>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18" name="표 17"/>
          <p:cNvGraphicFramePr>
            <a:graphicFrameLocks noGrp="1"/>
          </p:cNvGraphicFramePr>
          <p:nvPr>
            <p:extLst>
              <p:ext uri="{D42A27DB-BD31-4B8C-83A1-F6EECF244321}">
                <p14:modId xmlns:p14="http://schemas.microsoft.com/office/powerpoint/2010/main" val="3157075824"/>
              </p:ext>
            </p:extLst>
          </p:nvPr>
        </p:nvGraphicFramePr>
        <p:xfrm>
          <a:off x="1159727" y="4493942"/>
          <a:ext cx="2364061" cy="1548764"/>
        </p:xfrm>
        <a:graphic>
          <a:graphicData uri="http://schemas.openxmlformats.org/drawingml/2006/table">
            <a:tbl>
              <a:tblPr firstRow="1" bandRow="1">
                <a:tableStyleId>{5C22544A-7EE6-4342-B048-85BDC9FD1C3A}</a:tableStyleId>
              </a:tblPr>
              <a:tblGrid>
                <a:gridCol w="1446472">
                  <a:extLst>
                    <a:ext uri="{9D8B030D-6E8A-4147-A177-3AD203B41FA5}">
                      <a16:colId xmlns:a16="http://schemas.microsoft.com/office/drawing/2014/main" val="1568643998"/>
                    </a:ext>
                  </a:extLst>
                </a:gridCol>
                <a:gridCol w="917589">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P2</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a:t>
                      </a:r>
                      <a:endParaRPr lang="ko-KR" altLang="en-US" dirty="0"/>
                    </a:p>
                  </a:txBody>
                  <a:tcPr>
                    <a:solidFill>
                      <a:srgbClr val="FFFF00"/>
                    </a:solidFill>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tc>
                <a:extLst>
                  <a:ext uri="{0D108BD9-81ED-4DB2-BD59-A6C34878D82A}">
                    <a16:rowId xmlns:a16="http://schemas.microsoft.com/office/drawing/2014/main" val="3148796432"/>
                  </a:ext>
                </a:extLst>
              </a:tr>
            </a:tbl>
          </a:graphicData>
        </a:graphic>
      </p:graphicFrame>
      <p:graphicFrame>
        <p:nvGraphicFramePr>
          <p:cNvPr id="19" name="표 18"/>
          <p:cNvGraphicFramePr>
            <a:graphicFrameLocks noGrp="1"/>
          </p:cNvGraphicFramePr>
          <p:nvPr>
            <p:extLst>
              <p:ext uri="{D42A27DB-BD31-4B8C-83A1-F6EECF244321}">
                <p14:modId xmlns:p14="http://schemas.microsoft.com/office/powerpoint/2010/main" val="609931038"/>
              </p:ext>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chemeClr val="tx2">
                        <a:lumMod val="20000"/>
                        <a:lumOff val="80000"/>
                      </a:schemeClr>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20" name="표 19"/>
          <p:cNvGraphicFramePr>
            <a:graphicFrameLocks noGrp="1"/>
          </p:cNvGraphicFramePr>
          <p:nvPr>
            <p:extLst>
              <p:ext uri="{D42A27DB-BD31-4B8C-83A1-F6EECF244321}">
                <p14:modId xmlns:p14="http://schemas.microsoft.com/office/powerpoint/2010/main" val="1491291068"/>
              </p:ext>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rgbClr val="FFFF00"/>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sp>
        <p:nvSpPr>
          <p:cNvPr id="21" name="타원 20"/>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22" name="표 21"/>
          <p:cNvGraphicFramePr>
            <a:graphicFrameLocks noGrp="1"/>
          </p:cNvGraphicFramePr>
          <p:nvPr>
            <p:extLst>
              <p:ext uri="{D42A27DB-BD31-4B8C-83A1-F6EECF244321}">
                <p14:modId xmlns:p14="http://schemas.microsoft.com/office/powerpoint/2010/main" val="2176985023"/>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chemeClr val="tx2">
                        <a:lumMod val="20000"/>
                        <a:lumOff val="80000"/>
                      </a:schemeClr>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1</a:t>
                      </a:r>
                      <a:endParaRPr lang="ko-KR" altLang="en-US" dirty="0"/>
                    </a:p>
                  </a:txBody>
                  <a:tcPr>
                    <a:noFill/>
                  </a:tcPr>
                </a:tc>
                <a:extLst>
                  <a:ext uri="{0D108BD9-81ED-4DB2-BD59-A6C34878D82A}">
                    <a16:rowId xmlns:a16="http://schemas.microsoft.com/office/drawing/2014/main" val="211924314"/>
                  </a:ext>
                </a:extLst>
              </a:tr>
            </a:tbl>
          </a:graphicData>
        </a:graphic>
      </p:graphicFrame>
      <p:cxnSp>
        <p:nvCxnSpPr>
          <p:cNvPr id="23" name="꺾인 연결선 22"/>
          <p:cNvCxnSpPr>
            <a:stCxn id="21" idx="0"/>
            <a:endCxn id="16" idx="0"/>
          </p:cNvCxnSpPr>
          <p:nvPr/>
        </p:nvCxnSpPr>
        <p:spPr>
          <a:xfrm rot="16200000" flipV="1">
            <a:off x="6301375" y="-229059"/>
            <a:ext cx="12700" cy="7502903"/>
          </a:xfrm>
          <a:prstGeom prst="bentConnector3">
            <a:avLst>
              <a:gd name="adj1" fmla="val 1800000"/>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24" name="TextBox 23"/>
          <p:cNvSpPr txBox="1"/>
          <p:nvPr/>
        </p:nvSpPr>
        <p:spPr>
          <a:xfrm>
            <a:off x="3667191" y="2699834"/>
            <a:ext cx="5431102"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write access</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25" name="꺾인 연결선 24"/>
          <p:cNvCxnSpPr>
            <a:stCxn id="16" idx="4"/>
            <a:endCxn id="21" idx="4"/>
          </p:cNvCxnSpPr>
          <p:nvPr/>
        </p:nvCxnSpPr>
        <p:spPr>
          <a:xfrm rot="16200000" flipH="1">
            <a:off x="6301374" y="417711"/>
            <a:ext cx="12700" cy="7502903"/>
          </a:xfrm>
          <a:prstGeom prst="bentConnector3">
            <a:avLst>
              <a:gd name="adj1" fmla="val 180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구부러진 연결선 25"/>
          <p:cNvCxnSpPr>
            <a:stCxn id="16" idx="3"/>
            <a:endCxn id="16" idx="1"/>
          </p:cNvCxnSpPr>
          <p:nvPr/>
        </p:nvCxnSpPr>
        <p:spPr>
          <a:xfrm rot="5400000" flipH="1">
            <a:off x="2068932" y="3845778"/>
            <a:ext cx="457336" cy="12700"/>
          </a:xfrm>
          <a:prstGeom prst="curvedConnector5">
            <a:avLst>
              <a:gd name="adj1" fmla="val -49985"/>
              <a:gd name="adj2" fmla="val 6596551"/>
              <a:gd name="adj3" fmla="val 149985"/>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322089" y="3361850"/>
            <a:ext cx="3822906" cy="523220"/>
          </a:xfrm>
          <a:prstGeom prst="rect">
            <a:avLst/>
          </a:prstGeom>
          <a:noFill/>
        </p:spPr>
        <p:txBody>
          <a:bodyPr wrap="none" rtlCol="0">
            <a:spAutoFit/>
          </a:bodyPr>
          <a:lstStyle/>
          <a:p>
            <a:r>
              <a:rPr lang="en-US" altLang="ko-KR" sz="2800" dirty="0" smtClean="0">
                <a:solidFill>
                  <a:srgbClr val="002060"/>
                </a:solidFill>
                <a:latin typeface="Times New Roman" panose="02020603050405020304" pitchFamily="18" charset="0"/>
                <a:cs typeface="Times New Roman" panose="02020603050405020304" pitchFamily="18" charset="0"/>
              </a:rPr>
              <a:t>3. Ask to send page to P3</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cxnSp>
        <p:nvCxnSpPr>
          <p:cNvPr id="28" name="직선 화살표 연결선 27"/>
          <p:cNvCxnSpPr>
            <a:stCxn id="16" idx="6"/>
            <a:endCxn id="17" idx="2"/>
          </p:cNvCxnSpPr>
          <p:nvPr/>
        </p:nvCxnSpPr>
        <p:spPr>
          <a:xfrm>
            <a:off x="2906762" y="3845778"/>
            <a:ext cx="4588721"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146626" y="3940495"/>
            <a:ext cx="2276585" cy="523220"/>
          </a:xfrm>
          <a:prstGeom prst="rect">
            <a:avLst/>
          </a:prstGeom>
          <a:noFill/>
        </p:spPr>
        <p:txBody>
          <a:bodyPr wrap="none" rtlCol="0">
            <a:spAutoFit/>
          </a:bodyPr>
          <a:lstStyle/>
          <a:p>
            <a:r>
              <a:rPr lang="en-US" altLang="ko-KR" sz="2800" dirty="0">
                <a:solidFill>
                  <a:srgbClr val="002060"/>
                </a:solidFill>
                <a:latin typeface="Times New Roman" panose="02020603050405020304" pitchFamily="18" charset="0"/>
                <a:cs typeface="Times New Roman" panose="02020603050405020304" pitchFamily="18" charset="0"/>
              </a:rPr>
              <a:t>2</a:t>
            </a:r>
            <a:r>
              <a:rPr lang="en-US" altLang="ko-KR" sz="2800" dirty="0" smtClean="0">
                <a:solidFill>
                  <a:srgbClr val="002060"/>
                </a:solidFill>
                <a:latin typeface="Times New Roman" panose="02020603050405020304" pitchFamily="18" charset="0"/>
                <a:cs typeface="Times New Roman" panose="02020603050405020304" pitchFamily="18" charset="0"/>
              </a:rPr>
              <a:t>. Invalidation</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cxnSp>
        <p:nvCxnSpPr>
          <p:cNvPr id="31" name="직선 화살표 연결선 30"/>
          <p:cNvCxnSpPr>
            <a:stCxn id="17" idx="6"/>
            <a:endCxn id="21" idx="2"/>
          </p:cNvCxnSpPr>
          <p:nvPr/>
        </p:nvCxnSpPr>
        <p:spPr>
          <a:xfrm>
            <a:off x="8209161" y="3845778"/>
            <a:ext cx="1486826"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21517" y="3423776"/>
            <a:ext cx="1574470" cy="400110"/>
          </a:xfrm>
          <a:prstGeom prst="rect">
            <a:avLst/>
          </a:prstGeom>
          <a:noFill/>
        </p:spPr>
        <p:txBody>
          <a:bodyPr wrap="none" rtlCol="0">
            <a:spAutoFit/>
          </a:bodyPr>
          <a:lstStyle/>
          <a:p>
            <a:r>
              <a:rPr lang="en-US" altLang="ko-KR" sz="2000" dirty="0" smtClean="0">
                <a:solidFill>
                  <a:srgbClr val="002060"/>
                </a:solidFill>
                <a:latin typeface="Times New Roman" panose="02020603050405020304" pitchFamily="18" charset="0"/>
                <a:cs typeface="Times New Roman" panose="02020603050405020304" pitchFamily="18" charset="0"/>
              </a:rPr>
              <a:t>4. Send Copy</a:t>
            </a:r>
            <a:endParaRPr lang="ko-KR" altLang="en-US" sz="2000" dirty="0">
              <a:solidFill>
                <a:srgbClr val="002060"/>
              </a:solidFill>
              <a:latin typeface="Times New Roman" panose="02020603050405020304" pitchFamily="18" charset="0"/>
              <a:cs typeface="Times New Roman" panose="02020603050405020304" pitchFamily="18" charset="0"/>
            </a:endParaRPr>
          </a:p>
        </p:txBody>
      </p:sp>
      <p:sp>
        <p:nvSpPr>
          <p:cNvPr id="33" name="제목 1"/>
          <p:cNvSpPr txBox="1">
            <a:spLocks/>
          </p:cNvSpPr>
          <p:nvPr/>
        </p:nvSpPr>
        <p:spPr>
          <a:xfrm>
            <a:off x="1021915" y="222338"/>
            <a:ext cx="10506206"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altLang="ko-KR" b="1" smtClean="0">
                <a:solidFill>
                  <a:schemeClr val="accent1">
                    <a:lumMod val="75000"/>
                  </a:schemeClr>
                </a:solidFill>
                <a:latin typeface="Times New Roman" panose="02020603050405020304" pitchFamily="18" charset="0"/>
                <a:cs typeface="Times New Roman" panose="02020603050405020304" pitchFamily="18" charset="0"/>
              </a:rPr>
              <a:t>Monitor-like Centralized Algorithm (Cont’)</a:t>
            </a:r>
            <a:endParaRPr lang="ko-KR" altLang="en-US" dirty="0"/>
          </a:p>
        </p:txBody>
      </p:sp>
    </p:spTree>
    <p:extLst>
      <p:ext uri="{BB962C8B-B14F-4D97-AF65-F5344CB8AC3E}">
        <p14:creationId xmlns:p14="http://schemas.microsoft.com/office/powerpoint/2010/main" val="91898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750"/>
                                        <p:tgtEl>
                                          <p:spTgt spid="31"/>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타원 3"/>
          <p:cNvSpPr/>
          <p:nvPr/>
        </p:nvSpPr>
        <p:spPr>
          <a:xfrm>
            <a:off x="2193084"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P1</a:t>
            </a:r>
            <a:endParaRPr lang="ko-KR" altLang="en-US" dirty="0"/>
          </a:p>
        </p:txBody>
      </p:sp>
      <p:sp>
        <p:nvSpPr>
          <p:cNvPr id="5" name="타원 4"/>
          <p:cNvSpPr/>
          <p:nvPr/>
        </p:nvSpPr>
        <p:spPr>
          <a:xfrm>
            <a:off x="7495483"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P2</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3729152477"/>
              </p:ext>
            </p:extLst>
          </p:nvPr>
        </p:nvGraphicFramePr>
        <p:xfrm>
          <a:off x="1159727" y="4493942"/>
          <a:ext cx="2364061" cy="1548764"/>
        </p:xfrm>
        <a:graphic>
          <a:graphicData uri="http://schemas.openxmlformats.org/drawingml/2006/table">
            <a:tbl>
              <a:tblPr firstRow="1" bandRow="1">
                <a:tableStyleId>{5C22544A-7EE6-4342-B048-85BDC9FD1C3A}</a:tableStyleId>
              </a:tblPr>
              <a:tblGrid>
                <a:gridCol w="1446472">
                  <a:extLst>
                    <a:ext uri="{9D8B030D-6E8A-4147-A177-3AD203B41FA5}">
                      <a16:colId xmlns:a16="http://schemas.microsoft.com/office/drawing/2014/main" val="1568643998"/>
                    </a:ext>
                  </a:extLst>
                </a:gridCol>
                <a:gridCol w="917589">
                  <a:extLst>
                    <a:ext uri="{9D8B030D-6E8A-4147-A177-3AD203B41FA5}">
                      <a16:colId xmlns:a16="http://schemas.microsoft.com/office/drawing/2014/main" val="1543547522"/>
                    </a:ext>
                  </a:extLst>
                </a:gridCol>
              </a:tblGrid>
              <a:tr h="321783">
                <a:tc gridSpan="2">
                  <a:txBody>
                    <a:bodyPr/>
                    <a:lstStyle/>
                    <a:p>
                      <a:pPr latinLnBrk="1"/>
                      <a:r>
                        <a:rPr lang="en-US" altLang="ko-KR" dirty="0" smtClean="0"/>
                        <a:t>Info</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6918645"/>
                  </a:ext>
                </a:extLst>
              </a:tr>
              <a:tr h="408622">
                <a:tc>
                  <a:txBody>
                    <a:bodyPr/>
                    <a:lstStyle/>
                    <a:p>
                      <a:pPr latinLnBrk="1"/>
                      <a:r>
                        <a:rPr lang="en-US" altLang="ko-KR" dirty="0" smtClean="0"/>
                        <a:t>Owner</a:t>
                      </a:r>
                      <a:endParaRPr lang="ko-KR" altLang="en-US" dirty="0"/>
                    </a:p>
                  </a:txBody>
                  <a:tcPr/>
                </a:tc>
                <a:tc>
                  <a:txBody>
                    <a:bodyPr/>
                    <a:lstStyle/>
                    <a:p>
                      <a:pPr latinLnBrk="1"/>
                      <a:r>
                        <a:rPr lang="en-US" altLang="ko-KR" dirty="0" smtClean="0"/>
                        <a:t>P3</a:t>
                      </a:r>
                      <a:endParaRPr lang="ko-KR" altLang="en-US" dirty="0"/>
                    </a:p>
                  </a:txBody>
                  <a:tcPr/>
                </a:tc>
                <a:extLst>
                  <a:ext uri="{0D108BD9-81ED-4DB2-BD59-A6C34878D82A}">
                    <a16:rowId xmlns:a16="http://schemas.microsoft.com/office/drawing/2014/main" val="3582429008"/>
                  </a:ext>
                </a:extLst>
              </a:tr>
              <a:tr h="408622">
                <a:tc>
                  <a:txBody>
                    <a:bodyPr/>
                    <a:lstStyle/>
                    <a:p>
                      <a:pPr latinLnBrk="1"/>
                      <a:r>
                        <a:rPr lang="en-US" altLang="ko-KR" dirty="0" smtClean="0"/>
                        <a:t>Copy set</a:t>
                      </a:r>
                      <a:endParaRPr lang="ko-KR" altLang="en-US" dirty="0"/>
                    </a:p>
                  </a:txBody>
                  <a:tcPr/>
                </a:tc>
                <a:tc>
                  <a:txBody>
                    <a:bodyPr/>
                    <a:lstStyle/>
                    <a:p>
                      <a:pPr latinLnBrk="1"/>
                      <a:r>
                        <a:rPr lang="en-US" altLang="ko-KR" dirty="0" smtClean="0"/>
                        <a:t>{}</a:t>
                      </a:r>
                      <a:endParaRPr lang="ko-KR" altLang="en-US" dirty="0"/>
                    </a:p>
                  </a:txBody>
                  <a:tcPr>
                    <a:solidFill>
                      <a:schemeClr val="accent1">
                        <a:lumMod val="40000"/>
                        <a:lumOff val="60000"/>
                      </a:schemeClr>
                    </a:solidFill>
                  </a:tcPr>
                </a:tc>
                <a:extLst>
                  <a:ext uri="{0D108BD9-81ED-4DB2-BD59-A6C34878D82A}">
                    <a16:rowId xmlns:a16="http://schemas.microsoft.com/office/drawing/2014/main" val="3311652199"/>
                  </a:ext>
                </a:extLst>
              </a:tr>
              <a:tr h="321783">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solidFill>
                      <a:srgbClr val="FFFF00"/>
                    </a:solidFill>
                  </a:tcPr>
                </a:tc>
                <a:extLst>
                  <a:ext uri="{0D108BD9-81ED-4DB2-BD59-A6C34878D82A}">
                    <a16:rowId xmlns:a16="http://schemas.microsoft.com/office/drawing/2014/main" val="3148796432"/>
                  </a:ext>
                </a:extLst>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3780247499"/>
              </p:ext>
            </p:extLst>
          </p:nvPr>
        </p:nvGraphicFramePr>
        <p:xfrm>
          <a:off x="3717075" y="4641652"/>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chemeClr val="tx2">
                        <a:lumMod val="20000"/>
                        <a:lumOff val="80000"/>
                      </a:schemeClr>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tc>
                <a:extLst>
                  <a:ext uri="{0D108BD9-81ED-4DB2-BD59-A6C34878D82A}">
                    <a16:rowId xmlns:a16="http://schemas.microsoft.com/office/drawing/2014/main" val="211924314"/>
                  </a:ext>
                </a:extLst>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381197648"/>
              </p:ext>
            </p:extLst>
          </p:nvPr>
        </p:nvGraphicFramePr>
        <p:xfrm>
          <a:off x="6999254"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endParaRPr lang="ko-KR" altLang="en-US" dirty="0"/>
                    </a:p>
                  </a:txBody>
                  <a:tcPr>
                    <a:solidFill>
                      <a:schemeClr val="tx2">
                        <a:lumMod val="20000"/>
                        <a:lumOff val="80000"/>
                      </a:schemeClr>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sp>
        <p:nvSpPr>
          <p:cNvPr id="9" name="타원 8"/>
          <p:cNvSpPr/>
          <p:nvPr/>
        </p:nvSpPr>
        <p:spPr>
          <a:xfrm>
            <a:off x="9695987" y="3522393"/>
            <a:ext cx="713678" cy="646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P3</a:t>
            </a:r>
            <a:endParaRPr lang="ko-KR" altLang="en-US" dirty="0"/>
          </a:p>
        </p:txBody>
      </p:sp>
      <p:graphicFrame>
        <p:nvGraphicFramePr>
          <p:cNvPr id="10" name="표 9"/>
          <p:cNvGraphicFramePr>
            <a:graphicFrameLocks noGrp="1"/>
          </p:cNvGraphicFramePr>
          <p:nvPr>
            <p:extLst>
              <p:ext uri="{D42A27DB-BD31-4B8C-83A1-F6EECF244321}">
                <p14:modId xmlns:p14="http://schemas.microsoft.com/office/powerpoint/2010/main" val="2095370090"/>
              </p:ext>
            </p:extLst>
          </p:nvPr>
        </p:nvGraphicFramePr>
        <p:xfrm>
          <a:off x="9199758" y="4651431"/>
          <a:ext cx="1706136" cy="1180948"/>
        </p:xfrm>
        <a:graphic>
          <a:graphicData uri="http://schemas.openxmlformats.org/drawingml/2006/table">
            <a:tbl>
              <a:tblPr firstRow="1" bandRow="1">
                <a:tableStyleId>{5C22544A-7EE6-4342-B048-85BDC9FD1C3A}</a:tableStyleId>
              </a:tblPr>
              <a:tblGrid>
                <a:gridCol w="1095751">
                  <a:extLst>
                    <a:ext uri="{9D8B030D-6E8A-4147-A177-3AD203B41FA5}">
                      <a16:colId xmlns:a16="http://schemas.microsoft.com/office/drawing/2014/main" val="841187628"/>
                    </a:ext>
                  </a:extLst>
                </a:gridCol>
                <a:gridCol w="610385">
                  <a:extLst>
                    <a:ext uri="{9D8B030D-6E8A-4147-A177-3AD203B41FA5}">
                      <a16:colId xmlns:a16="http://schemas.microsoft.com/office/drawing/2014/main" val="1215570776"/>
                    </a:ext>
                  </a:extLst>
                </a:gridCol>
              </a:tblGrid>
              <a:tr h="333679">
                <a:tc gridSpan="2">
                  <a:txBody>
                    <a:bodyPr/>
                    <a:lstStyle/>
                    <a:p>
                      <a:pPr latinLnBrk="1"/>
                      <a:r>
                        <a:rPr lang="en-US" altLang="ko-KR" dirty="0" err="1" smtClean="0"/>
                        <a:t>PTable</a:t>
                      </a:r>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2695490272"/>
                  </a:ext>
                </a:extLst>
              </a:tr>
              <a:tr h="407594">
                <a:tc>
                  <a:txBody>
                    <a:bodyPr/>
                    <a:lstStyle/>
                    <a:p>
                      <a:pPr latinLnBrk="1"/>
                      <a:r>
                        <a:rPr lang="en-US" altLang="ko-KR" dirty="0" smtClean="0"/>
                        <a:t>Access</a:t>
                      </a:r>
                      <a:endParaRPr lang="ko-KR" altLang="en-US" dirty="0"/>
                    </a:p>
                  </a:txBody>
                  <a:tcPr/>
                </a:tc>
                <a:tc>
                  <a:txBody>
                    <a:bodyPr/>
                    <a:lstStyle/>
                    <a:p>
                      <a:pPr latinLnBrk="1"/>
                      <a:r>
                        <a:rPr lang="en-US" altLang="ko-KR" dirty="0" smtClean="0"/>
                        <a:t>W</a:t>
                      </a:r>
                      <a:endParaRPr lang="ko-KR" altLang="en-US" dirty="0"/>
                    </a:p>
                  </a:txBody>
                  <a:tcPr>
                    <a:solidFill>
                      <a:schemeClr val="tx2">
                        <a:lumMod val="20000"/>
                        <a:lumOff val="80000"/>
                      </a:schemeClr>
                    </a:solidFill>
                  </a:tcPr>
                </a:tc>
                <a:extLst>
                  <a:ext uri="{0D108BD9-81ED-4DB2-BD59-A6C34878D82A}">
                    <a16:rowId xmlns:a16="http://schemas.microsoft.com/office/drawing/2014/main" val="3404591646"/>
                  </a:ext>
                </a:extLst>
              </a:tr>
              <a:tr h="407594">
                <a:tc>
                  <a:txBody>
                    <a:bodyPr/>
                    <a:lstStyle/>
                    <a:p>
                      <a:pPr latinLnBrk="1"/>
                      <a:r>
                        <a:rPr lang="en-US" altLang="ko-KR" dirty="0" smtClean="0"/>
                        <a:t>Lock</a:t>
                      </a:r>
                      <a:endParaRPr lang="ko-KR" altLang="en-US" dirty="0"/>
                    </a:p>
                  </a:txBody>
                  <a:tcPr/>
                </a:tc>
                <a:tc>
                  <a:txBody>
                    <a:bodyPr/>
                    <a:lstStyle/>
                    <a:p>
                      <a:pPr latinLnBrk="1"/>
                      <a:r>
                        <a:rPr lang="en-US" altLang="ko-KR" dirty="0" smtClean="0"/>
                        <a:t>0</a:t>
                      </a:r>
                      <a:endParaRPr lang="ko-KR" altLang="en-US" dirty="0"/>
                    </a:p>
                  </a:txBody>
                  <a:tcPr>
                    <a:solidFill>
                      <a:srgbClr val="FFFF00"/>
                    </a:solidFill>
                  </a:tcPr>
                </a:tc>
                <a:extLst>
                  <a:ext uri="{0D108BD9-81ED-4DB2-BD59-A6C34878D82A}">
                    <a16:rowId xmlns:a16="http://schemas.microsoft.com/office/drawing/2014/main" val="211924314"/>
                  </a:ext>
                </a:extLst>
              </a:tr>
            </a:tbl>
          </a:graphicData>
        </a:graphic>
      </p:graphicFrame>
      <p:cxnSp>
        <p:nvCxnSpPr>
          <p:cNvPr id="11" name="꺾인 연결선 10"/>
          <p:cNvCxnSpPr>
            <a:stCxn id="9" idx="0"/>
            <a:endCxn id="4" idx="0"/>
          </p:cNvCxnSpPr>
          <p:nvPr/>
        </p:nvCxnSpPr>
        <p:spPr>
          <a:xfrm rot="16200000" flipV="1">
            <a:off x="6301375" y="-229059"/>
            <a:ext cx="12700" cy="7502903"/>
          </a:xfrm>
          <a:prstGeom prst="bentConnector3">
            <a:avLst>
              <a:gd name="adj1" fmla="val 1800000"/>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3667191" y="2699834"/>
            <a:ext cx="5431102" cy="584775"/>
          </a:xfrm>
          <a:prstGeom prst="rect">
            <a:avLst/>
          </a:prstGeom>
          <a:noFill/>
        </p:spPr>
        <p:txBody>
          <a:bodyPr wrap="none" rtlCol="0">
            <a:spAutoFit/>
          </a:bodyPr>
          <a:lstStyle/>
          <a:p>
            <a:r>
              <a:rPr lang="en-US" altLang="ko-KR" sz="3200" dirty="0" smtClean="0">
                <a:solidFill>
                  <a:srgbClr val="002060"/>
                </a:solidFill>
                <a:latin typeface="Times New Roman" panose="02020603050405020304" pitchFamily="18" charset="0"/>
                <a:cs typeface="Times New Roman" panose="02020603050405020304" pitchFamily="18" charset="0"/>
              </a:rPr>
              <a:t>1. Ask manager for write access</a:t>
            </a:r>
            <a:endParaRPr lang="ko-KR" altLang="en-US" sz="3200" dirty="0">
              <a:solidFill>
                <a:srgbClr val="002060"/>
              </a:solidFill>
              <a:latin typeface="Times New Roman" panose="02020603050405020304" pitchFamily="18" charset="0"/>
              <a:cs typeface="Times New Roman" panose="02020603050405020304" pitchFamily="18" charset="0"/>
            </a:endParaRPr>
          </a:p>
        </p:txBody>
      </p:sp>
      <p:cxnSp>
        <p:nvCxnSpPr>
          <p:cNvPr id="13" name="꺾인 연결선 12"/>
          <p:cNvCxnSpPr>
            <a:stCxn id="4" idx="4"/>
            <a:endCxn id="9" idx="4"/>
          </p:cNvCxnSpPr>
          <p:nvPr/>
        </p:nvCxnSpPr>
        <p:spPr>
          <a:xfrm rot="16200000" flipH="1">
            <a:off x="6301374" y="417711"/>
            <a:ext cx="12700" cy="7502903"/>
          </a:xfrm>
          <a:prstGeom prst="bentConnector3">
            <a:avLst>
              <a:gd name="adj1" fmla="val 180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구부러진 연결선 13"/>
          <p:cNvCxnSpPr>
            <a:stCxn id="4" idx="3"/>
            <a:endCxn id="4" idx="1"/>
          </p:cNvCxnSpPr>
          <p:nvPr/>
        </p:nvCxnSpPr>
        <p:spPr>
          <a:xfrm rot="5400000" flipH="1">
            <a:off x="2068932" y="3845778"/>
            <a:ext cx="457336" cy="12700"/>
          </a:xfrm>
          <a:prstGeom prst="curvedConnector5">
            <a:avLst>
              <a:gd name="adj1" fmla="val -49985"/>
              <a:gd name="adj2" fmla="val 6596551"/>
              <a:gd name="adj3" fmla="val 149985"/>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22089" y="3361850"/>
            <a:ext cx="3822906" cy="523220"/>
          </a:xfrm>
          <a:prstGeom prst="rect">
            <a:avLst/>
          </a:prstGeom>
          <a:noFill/>
        </p:spPr>
        <p:txBody>
          <a:bodyPr wrap="none" rtlCol="0">
            <a:spAutoFit/>
          </a:bodyPr>
          <a:lstStyle/>
          <a:p>
            <a:r>
              <a:rPr lang="en-US" altLang="ko-KR" sz="2800" dirty="0" smtClean="0">
                <a:solidFill>
                  <a:srgbClr val="002060"/>
                </a:solidFill>
                <a:latin typeface="Times New Roman" panose="02020603050405020304" pitchFamily="18" charset="0"/>
                <a:cs typeface="Times New Roman" panose="02020603050405020304" pitchFamily="18" charset="0"/>
              </a:rPr>
              <a:t>3. Ask to send page to P3</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cxnSp>
        <p:nvCxnSpPr>
          <p:cNvPr id="16" name="직선 화살표 연결선 15"/>
          <p:cNvCxnSpPr>
            <a:stCxn id="4" idx="6"/>
            <a:endCxn id="5" idx="2"/>
          </p:cNvCxnSpPr>
          <p:nvPr/>
        </p:nvCxnSpPr>
        <p:spPr>
          <a:xfrm>
            <a:off x="2906762" y="3845778"/>
            <a:ext cx="4588721"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146626" y="3940495"/>
            <a:ext cx="2276585" cy="523220"/>
          </a:xfrm>
          <a:prstGeom prst="rect">
            <a:avLst/>
          </a:prstGeom>
          <a:noFill/>
        </p:spPr>
        <p:txBody>
          <a:bodyPr wrap="none" rtlCol="0">
            <a:spAutoFit/>
          </a:bodyPr>
          <a:lstStyle/>
          <a:p>
            <a:r>
              <a:rPr lang="en-US" altLang="ko-KR" sz="2800" dirty="0">
                <a:solidFill>
                  <a:srgbClr val="002060"/>
                </a:solidFill>
                <a:latin typeface="Times New Roman" panose="02020603050405020304" pitchFamily="18" charset="0"/>
                <a:cs typeface="Times New Roman" panose="02020603050405020304" pitchFamily="18" charset="0"/>
              </a:rPr>
              <a:t>2</a:t>
            </a:r>
            <a:r>
              <a:rPr lang="en-US" altLang="ko-KR" sz="2800" dirty="0" smtClean="0">
                <a:solidFill>
                  <a:srgbClr val="002060"/>
                </a:solidFill>
                <a:latin typeface="Times New Roman" panose="02020603050405020304" pitchFamily="18" charset="0"/>
                <a:cs typeface="Times New Roman" panose="02020603050405020304" pitchFamily="18" charset="0"/>
              </a:rPr>
              <a:t>. Invalidation</a:t>
            </a:r>
            <a:endParaRPr lang="ko-KR" altLang="en-US" sz="2800" dirty="0">
              <a:solidFill>
                <a:srgbClr val="002060"/>
              </a:solidFill>
              <a:latin typeface="Times New Roman" panose="02020603050405020304" pitchFamily="18" charset="0"/>
              <a:cs typeface="Times New Roman" panose="02020603050405020304" pitchFamily="18" charset="0"/>
            </a:endParaRPr>
          </a:p>
        </p:txBody>
      </p:sp>
      <p:cxnSp>
        <p:nvCxnSpPr>
          <p:cNvPr id="18" name="직선 화살표 연결선 17"/>
          <p:cNvCxnSpPr>
            <a:stCxn id="5" idx="6"/>
          </p:cNvCxnSpPr>
          <p:nvPr/>
        </p:nvCxnSpPr>
        <p:spPr>
          <a:xfrm>
            <a:off x="8209161" y="3845778"/>
            <a:ext cx="1659668"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121517" y="3423776"/>
            <a:ext cx="1574470" cy="400110"/>
          </a:xfrm>
          <a:prstGeom prst="rect">
            <a:avLst/>
          </a:prstGeom>
          <a:noFill/>
        </p:spPr>
        <p:txBody>
          <a:bodyPr wrap="none" rtlCol="0">
            <a:spAutoFit/>
          </a:bodyPr>
          <a:lstStyle/>
          <a:p>
            <a:r>
              <a:rPr lang="en-US" altLang="ko-KR" sz="2000" dirty="0" smtClean="0">
                <a:solidFill>
                  <a:srgbClr val="002060"/>
                </a:solidFill>
                <a:latin typeface="Times New Roman" panose="02020603050405020304" pitchFamily="18" charset="0"/>
                <a:cs typeface="Times New Roman" panose="02020603050405020304" pitchFamily="18" charset="0"/>
              </a:rPr>
              <a:t>4. Send Copy</a:t>
            </a:r>
            <a:endParaRPr lang="ko-KR" altLang="en-US" sz="2000" dirty="0">
              <a:solidFill>
                <a:srgbClr val="002060"/>
              </a:solidFill>
              <a:latin typeface="Times New Roman" panose="02020603050405020304" pitchFamily="18" charset="0"/>
              <a:cs typeface="Times New Roman" panose="02020603050405020304" pitchFamily="18" charset="0"/>
            </a:endParaRPr>
          </a:p>
        </p:txBody>
      </p:sp>
      <p:cxnSp>
        <p:nvCxnSpPr>
          <p:cNvPr id="23" name="구부러진 연결선 22"/>
          <p:cNvCxnSpPr>
            <a:stCxn id="9" idx="0"/>
            <a:endCxn id="4" idx="0"/>
          </p:cNvCxnSpPr>
          <p:nvPr/>
        </p:nvCxnSpPr>
        <p:spPr>
          <a:xfrm rot="16200000" flipV="1">
            <a:off x="6301375" y="-229059"/>
            <a:ext cx="12700" cy="7502903"/>
          </a:xfrm>
          <a:prstGeom prst="curvedConnector3">
            <a:avLst>
              <a:gd name="adj1" fmla="val 10819764"/>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04293" y="1741252"/>
            <a:ext cx="1819729" cy="400110"/>
          </a:xfrm>
          <a:prstGeom prst="rect">
            <a:avLst/>
          </a:prstGeom>
          <a:noFill/>
        </p:spPr>
        <p:txBody>
          <a:bodyPr wrap="none" rtlCol="0">
            <a:spAutoFit/>
          </a:bodyPr>
          <a:lstStyle/>
          <a:p>
            <a:r>
              <a:rPr lang="en-US" altLang="ko-KR" sz="2000" dirty="0" smtClean="0">
                <a:solidFill>
                  <a:srgbClr val="002060"/>
                </a:solidFill>
                <a:latin typeface="Times New Roman" panose="02020603050405020304" pitchFamily="18" charset="0"/>
                <a:cs typeface="Times New Roman" panose="02020603050405020304" pitchFamily="18" charset="0"/>
              </a:rPr>
              <a:t>5. Confirmation</a:t>
            </a:r>
            <a:endParaRPr lang="ko-KR" altLang="en-US" sz="2000" dirty="0">
              <a:solidFill>
                <a:srgbClr val="002060"/>
              </a:solidFill>
              <a:latin typeface="Times New Roman" panose="02020603050405020304" pitchFamily="18" charset="0"/>
              <a:cs typeface="Times New Roman" panose="02020603050405020304" pitchFamily="18" charset="0"/>
            </a:endParaRPr>
          </a:p>
        </p:txBody>
      </p:sp>
      <p:sp>
        <p:nvSpPr>
          <p:cNvPr id="25" name="제목 1"/>
          <p:cNvSpPr>
            <a:spLocks noGrp="1"/>
          </p:cNvSpPr>
          <p:nvPr>
            <p:ph type="title"/>
          </p:nvPr>
        </p:nvSpPr>
        <p:spPr>
          <a:xfrm>
            <a:off x="1021915" y="222338"/>
            <a:ext cx="10506206" cy="1485900"/>
          </a:xfrm>
        </p:spPr>
        <p:txBody>
          <a:bodyPr/>
          <a:lstStyle/>
          <a:p>
            <a:r>
              <a:rPr lang="en-US" altLang="ko-KR" b="1" dirty="0">
                <a:solidFill>
                  <a:schemeClr val="accent1">
                    <a:lumMod val="75000"/>
                  </a:schemeClr>
                </a:solidFill>
                <a:latin typeface="Times New Roman" panose="02020603050405020304" pitchFamily="18" charset="0"/>
                <a:cs typeface="Times New Roman" panose="02020603050405020304" pitchFamily="18" charset="0"/>
              </a:rPr>
              <a:t>Monitor-like Centralized Algorithm (</a:t>
            </a:r>
            <a:r>
              <a:rPr lang="en-US" altLang="ko-KR" b="1" dirty="0" err="1">
                <a:solidFill>
                  <a:schemeClr val="accent1">
                    <a:lumMod val="75000"/>
                  </a:schemeClr>
                </a:solidFill>
                <a:latin typeface="Times New Roman" panose="02020603050405020304" pitchFamily="18" charset="0"/>
                <a:cs typeface="Times New Roman" panose="02020603050405020304" pitchFamily="18" charset="0"/>
              </a:rPr>
              <a:t>Cont</a:t>
            </a:r>
            <a:r>
              <a:rPr lang="en-US" altLang="ko-KR" b="1" dirty="0">
                <a:solidFill>
                  <a:schemeClr val="accent1">
                    <a:lumMod val="75000"/>
                  </a:schemeClr>
                </a:solidFill>
                <a:latin typeface="Times New Roman" panose="02020603050405020304" pitchFamily="18" charset="0"/>
                <a:cs typeface="Times New Roman" panose="02020603050405020304" pitchFamily="18" charset="0"/>
              </a:rPr>
              <a:t>’)</a:t>
            </a:r>
            <a:endParaRPr lang="ko-KR" altLang="en-US" dirty="0"/>
          </a:p>
        </p:txBody>
      </p:sp>
    </p:spTree>
    <p:extLst>
      <p:ext uri="{BB962C8B-B14F-4D97-AF65-F5344CB8AC3E}">
        <p14:creationId xmlns:p14="http://schemas.microsoft.com/office/powerpoint/2010/main" val="380306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1000"/>
                                        <p:tgtEl>
                                          <p:spTgt spid="2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238" y="234863"/>
            <a:ext cx="10020822" cy="1485900"/>
          </a:xfrm>
        </p:spPr>
        <p:txBody>
          <a:bodyPr anchor="ctr">
            <a:normAutofit/>
          </a:bodyPr>
          <a:lstStyle/>
          <a:p>
            <a:pPr algn="ctr"/>
            <a:r>
              <a:rPr lang="en-US" b="1" dirty="0" smtClean="0">
                <a:solidFill>
                  <a:schemeClr val="accent1">
                    <a:lumMod val="75000"/>
                  </a:schemeClr>
                </a:solidFill>
                <a:latin typeface="Times New Roman" panose="02020603050405020304" pitchFamily="18" charset="0"/>
                <a:cs typeface="Times New Roman" panose="02020603050405020304" pitchFamily="18" charset="0"/>
              </a:rPr>
              <a:t>Pros and Cons</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51978" y="1720763"/>
            <a:ext cx="11146237" cy="3581400"/>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Pros</a:t>
            </a:r>
          </a:p>
          <a:p>
            <a:pPr lvl="1"/>
            <a:r>
              <a:rPr lang="en-US" sz="3200" dirty="0" smtClean="0">
                <a:solidFill>
                  <a:srgbClr val="002060"/>
                </a:solidFill>
                <a:latin typeface="Times New Roman" panose="02020603050405020304" pitchFamily="18" charset="0"/>
                <a:cs typeface="Times New Roman" panose="02020603050405020304" pitchFamily="18" charset="0"/>
              </a:rPr>
              <a:t>Worst case number of messages to locate a page in the centralized manager algorithm is two.</a:t>
            </a:r>
          </a:p>
          <a:p>
            <a:r>
              <a:rPr lang="en-US" sz="3200" dirty="0" smtClean="0">
                <a:solidFill>
                  <a:srgbClr val="002060"/>
                </a:solidFill>
                <a:latin typeface="Times New Roman" panose="02020603050405020304" pitchFamily="18" charset="0"/>
                <a:cs typeface="Times New Roman" panose="02020603050405020304" pitchFamily="18" charset="0"/>
              </a:rPr>
              <a:t>Cons</a:t>
            </a:r>
          </a:p>
          <a:p>
            <a:pPr lvl="1"/>
            <a:r>
              <a:rPr lang="en-US" sz="3200" dirty="0" smtClean="0">
                <a:solidFill>
                  <a:srgbClr val="002060"/>
                </a:solidFill>
                <a:latin typeface="Times New Roman" panose="02020603050405020304" pitchFamily="18" charset="0"/>
                <a:cs typeface="Times New Roman" panose="02020603050405020304" pitchFamily="18" charset="0"/>
              </a:rPr>
              <a:t>Centralized manager plays the role of locating pages, potential traffic bottleneck as number of processors increases.</a:t>
            </a:r>
          </a:p>
          <a:p>
            <a:pPr lvl="1"/>
            <a:r>
              <a:rPr lang="en-US" sz="3200" dirty="0" smtClean="0">
                <a:solidFill>
                  <a:srgbClr val="002060"/>
                </a:solidFill>
                <a:latin typeface="Times New Roman" panose="02020603050405020304" pitchFamily="18" charset="0"/>
                <a:cs typeface="Times New Roman" panose="02020603050405020304" pitchFamily="18" charset="0"/>
              </a:rPr>
              <a:t>If a fault occurs, it requires a confirmation message back to manager.</a:t>
            </a:r>
          </a:p>
        </p:txBody>
      </p:sp>
    </p:spTree>
    <p:extLst>
      <p:ext uri="{BB962C8B-B14F-4D97-AF65-F5344CB8AC3E}">
        <p14:creationId xmlns:p14="http://schemas.microsoft.com/office/powerpoint/2010/main" val="2705443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551" y="284967"/>
            <a:ext cx="10020822" cy="1485900"/>
          </a:xfrm>
        </p:spPr>
        <p:txBody>
          <a:bodyPr anchor="ctr">
            <a:normAutofit/>
          </a:bodyPr>
          <a:lstStyle/>
          <a:p>
            <a:pPr algn="ctr"/>
            <a:r>
              <a:rPr lang="en-US" b="1" dirty="0" smtClean="0">
                <a:solidFill>
                  <a:schemeClr val="accent1">
                    <a:lumMod val="75000"/>
                  </a:schemeClr>
                </a:solidFill>
                <a:latin typeface="Times New Roman" panose="02020603050405020304" pitchFamily="18" charset="0"/>
                <a:cs typeface="Times New Roman" panose="02020603050405020304" pitchFamily="18" charset="0"/>
              </a:rPr>
              <a:t>Improved Centralized Algorithm</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51978" y="2073238"/>
            <a:ext cx="11146237" cy="4001886"/>
          </a:xfrm>
        </p:spPr>
        <p:txBody>
          <a:bodyPr>
            <a:normAutofit lnSpcReduction="10000"/>
          </a:bodyPr>
          <a:lstStyle/>
          <a:p>
            <a:r>
              <a:rPr lang="en-US" sz="3600" dirty="0" smtClean="0">
                <a:solidFill>
                  <a:srgbClr val="002060"/>
                </a:solidFill>
                <a:latin typeface="Times New Roman" panose="02020603050405020304" pitchFamily="18" charset="0"/>
                <a:cs typeface="Times New Roman" panose="02020603050405020304" pitchFamily="18" charset="0"/>
              </a:rPr>
              <a:t>Remove need of confirmation message</a:t>
            </a:r>
          </a:p>
          <a:p>
            <a:r>
              <a:rPr lang="en-US" sz="3600" dirty="0" smtClean="0">
                <a:solidFill>
                  <a:srgbClr val="002060"/>
                </a:solidFill>
                <a:latin typeface="Times New Roman" panose="02020603050405020304" pitchFamily="18" charset="0"/>
                <a:cs typeface="Times New Roman" panose="02020603050405020304" pitchFamily="18" charset="0"/>
              </a:rPr>
              <a:t>Done by having a synchronization of page ownership moved to individual owners, thus eliminating confirmation operation to the manager.</a:t>
            </a:r>
          </a:p>
          <a:p>
            <a:r>
              <a:rPr lang="en-US" sz="3600" dirty="0" smtClean="0">
                <a:solidFill>
                  <a:srgbClr val="002060"/>
                </a:solidFill>
                <a:latin typeface="Times New Roman" panose="02020603050405020304" pitchFamily="18" charset="0"/>
                <a:cs typeface="Times New Roman" panose="02020603050405020304" pitchFamily="18" charset="0"/>
              </a:rPr>
              <a:t>Manager has ‘Owner’ table that just keeps track of page ownership.</a:t>
            </a:r>
          </a:p>
          <a:p>
            <a:r>
              <a:rPr lang="en-US" sz="3600" dirty="0" smtClean="0">
                <a:solidFill>
                  <a:srgbClr val="002060"/>
                </a:solidFill>
                <a:latin typeface="Times New Roman" panose="02020603050405020304" pitchFamily="18" charset="0"/>
                <a:cs typeface="Times New Roman" panose="02020603050405020304" pitchFamily="18" charset="0"/>
              </a:rPr>
              <a:t>Processors’ ‘</a:t>
            </a:r>
            <a:r>
              <a:rPr lang="en-US" sz="3600" dirty="0" err="1" smtClean="0">
                <a:solidFill>
                  <a:srgbClr val="002060"/>
                </a:solidFill>
                <a:latin typeface="Times New Roman" panose="02020603050405020304" pitchFamily="18" charset="0"/>
                <a:cs typeface="Times New Roman" panose="02020603050405020304" pitchFamily="18" charset="0"/>
              </a:rPr>
              <a:t>PTable</a:t>
            </a:r>
            <a:r>
              <a:rPr lang="en-US" sz="3600" dirty="0" smtClean="0">
                <a:solidFill>
                  <a:srgbClr val="002060"/>
                </a:solidFill>
                <a:latin typeface="Times New Roman" panose="02020603050405020304" pitchFamily="18" charset="0"/>
                <a:cs typeface="Times New Roman" panose="02020603050405020304" pitchFamily="18" charset="0"/>
              </a:rPr>
              <a:t>’ now includes “copy set” field.</a:t>
            </a:r>
          </a:p>
        </p:txBody>
      </p:sp>
    </p:spTree>
    <p:extLst>
      <p:ext uri="{BB962C8B-B14F-4D97-AF65-F5344CB8AC3E}">
        <p14:creationId xmlns:p14="http://schemas.microsoft.com/office/powerpoint/2010/main" val="37157339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76" y="1844402"/>
            <a:ext cx="4649766" cy="2780052"/>
          </a:xfrm>
        </p:spPr>
        <p:txBody>
          <a:bodyPr>
            <a:normAutofit/>
          </a:bodyPr>
          <a:lstStyle/>
          <a:p>
            <a:pPr algn="ctr"/>
            <a:r>
              <a:rPr lang="en-US" sz="6000" b="1" dirty="0" smtClean="0">
                <a:solidFill>
                  <a:schemeClr val="bg2"/>
                </a:solidFill>
                <a:latin typeface="Times New Roman" panose="02020603050405020304" pitchFamily="18" charset="0"/>
                <a:cs typeface="Times New Roman" panose="02020603050405020304" pitchFamily="18" charset="0"/>
              </a:rPr>
              <a:t>Distributed Manager Algorithm</a:t>
            </a:r>
            <a:endParaRPr lang="en-US" sz="6000" b="1"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05291" y="1637779"/>
            <a:ext cx="5844122" cy="4061563"/>
          </a:xfrm>
        </p:spPr>
        <p:txBody>
          <a:bodyPr>
            <a:noAutofit/>
          </a:bodyPr>
          <a:lstStyle/>
          <a:p>
            <a:r>
              <a:rPr lang="en-US" sz="4400" dirty="0" smtClean="0">
                <a:solidFill>
                  <a:srgbClr val="002060"/>
                </a:solidFill>
                <a:latin typeface="Times New Roman" panose="02020603050405020304" pitchFamily="18" charset="0"/>
                <a:cs typeface="Times New Roman" panose="02020603050405020304" pitchFamily="18" charset="0"/>
              </a:rPr>
              <a:t>A Fixed Distributed Manager Algorithm</a:t>
            </a:r>
          </a:p>
          <a:p>
            <a:pPr marL="0" indent="0">
              <a:buNone/>
            </a:pPr>
            <a:endParaRPr lang="en-US" sz="4400" dirty="0" smtClean="0">
              <a:solidFill>
                <a:srgbClr val="002060"/>
              </a:solidFill>
              <a:latin typeface="Times New Roman" panose="02020603050405020304" pitchFamily="18" charset="0"/>
              <a:cs typeface="Times New Roman" panose="02020603050405020304" pitchFamily="18" charset="0"/>
            </a:endParaRPr>
          </a:p>
          <a:p>
            <a:r>
              <a:rPr lang="en-US" sz="4400" dirty="0" smtClean="0">
                <a:solidFill>
                  <a:srgbClr val="002060"/>
                </a:solidFill>
                <a:latin typeface="Times New Roman" panose="02020603050405020304" pitchFamily="18" charset="0"/>
                <a:cs typeface="Times New Roman" panose="02020603050405020304" pitchFamily="18" charset="0"/>
              </a:rPr>
              <a:t>A Dynamic Distributed Manager Algorithm</a:t>
            </a:r>
            <a:endParaRPr lang="en-US" sz="4400" dirty="0">
              <a:solidFill>
                <a:srgbClr val="002060"/>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1994142" y="4520331"/>
            <a:ext cx="1315233" cy="690498"/>
          </a:xfrm>
        </p:spPr>
        <p:txBody>
          <a:bodyPr/>
          <a:lstStyle/>
          <a:p>
            <a:pPr algn="ctr"/>
            <a:r>
              <a:rPr lang="en-US" dirty="0" smtClean="0">
                <a:solidFill>
                  <a:schemeClr val="bg2"/>
                </a:solidFill>
                <a:latin typeface="Times New Roman" panose="02020603050405020304" pitchFamily="18" charset="0"/>
                <a:cs typeface="Times New Roman" panose="02020603050405020304" pitchFamily="18" charset="0"/>
              </a:rPr>
              <a:t>PART II</a:t>
            </a:r>
            <a:endParaRPr lang="en-US"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935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552" y="253721"/>
            <a:ext cx="9601200" cy="1485900"/>
          </a:xfrm>
        </p:spPr>
        <p:txBody>
          <a:bodyPr anchor="ctr">
            <a:normAutofit/>
          </a:bodyPr>
          <a:lstStyle/>
          <a:p>
            <a:pPr algn="ctr"/>
            <a:r>
              <a:rPr lang="en-US" sz="4800" b="1" dirty="0">
                <a:solidFill>
                  <a:schemeClr val="accent1">
                    <a:lumMod val="75000"/>
                  </a:schemeClr>
                </a:solidFill>
                <a:latin typeface="Times New Roman" panose="02020603050405020304" pitchFamily="18" charset="0"/>
                <a:cs typeface="Times New Roman" panose="02020603050405020304" pitchFamily="18" charset="0"/>
              </a:rPr>
              <a:t>A Fixed Distributed Manager </a:t>
            </a:r>
            <a:r>
              <a:rPr lang="en-US" sz="4800" b="1" dirty="0" smtClean="0">
                <a:solidFill>
                  <a:schemeClr val="accent1">
                    <a:lumMod val="75000"/>
                  </a:schemeClr>
                </a:solidFill>
                <a:latin typeface="Times New Roman" panose="02020603050405020304" pitchFamily="18" charset="0"/>
                <a:cs typeface="Times New Roman" panose="02020603050405020304" pitchFamily="18" charset="0"/>
              </a:rPr>
              <a:t>Algorithm</a:t>
            </a:r>
            <a:endParaRPr lang="en-US" sz="4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6438" y="2063076"/>
            <a:ext cx="10747331" cy="4347772"/>
          </a:xfrm>
        </p:spPr>
        <p:txBody>
          <a:bodyPr>
            <a:normAutofit/>
          </a:bodyPr>
          <a:lstStyle/>
          <a:p>
            <a:pPr marL="0" indent="0">
              <a:buNone/>
            </a:pPr>
            <a:r>
              <a:rPr lang="en-US" sz="3600" dirty="0" smtClean="0">
                <a:solidFill>
                  <a:srgbClr val="002060"/>
                </a:solidFill>
                <a:latin typeface="Times New Roman" panose="02020603050405020304" pitchFamily="18" charset="0"/>
                <a:cs typeface="Times New Roman" panose="02020603050405020304" pitchFamily="18" charset="0"/>
              </a:rPr>
              <a:t>Every processor is given a predetermined subset of the pages to manage</a:t>
            </a:r>
          </a:p>
          <a:p>
            <a:pPr>
              <a:buClr>
                <a:srgbClr val="FF0000"/>
              </a:buClr>
              <a:buFont typeface="Wingdings" panose="05000000000000000000" pitchFamily="2" charset="2"/>
              <a:buChar char="Ø"/>
            </a:pPr>
            <a:r>
              <a:rPr lang="en-US" sz="3600" b="1" dirty="0" smtClean="0">
                <a:solidFill>
                  <a:srgbClr val="002060"/>
                </a:solidFill>
                <a:latin typeface="Times New Roman" panose="02020603050405020304" pitchFamily="18" charset="0"/>
                <a:cs typeface="Times New Roman" panose="02020603050405020304" pitchFamily="18" charset="0"/>
              </a:rPr>
              <a:t>Prime Difficulty:</a:t>
            </a:r>
          </a:p>
          <a:p>
            <a:pPr marL="0" indent="0">
              <a:buNone/>
            </a:pPr>
            <a:r>
              <a:rPr lang="en-US" sz="3600" dirty="0" smtClean="0">
                <a:solidFill>
                  <a:srgbClr val="002060"/>
                </a:solidFill>
                <a:latin typeface="Times New Roman" panose="02020603050405020304" pitchFamily="18" charset="0"/>
                <a:cs typeface="Times New Roman" panose="02020603050405020304" pitchFamily="18" charset="0"/>
              </a:rPr>
              <a:t>An appropriated mapping from pages to processors</a:t>
            </a:r>
          </a:p>
          <a:p>
            <a:pPr>
              <a:buClr>
                <a:srgbClr val="00B050"/>
              </a:buClr>
              <a:buFont typeface="Wingdings" panose="05000000000000000000" pitchFamily="2" charset="2"/>
              <a:buChar char="ü"/>
            </a:pP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b="1" dirty="0" smtClean="0">
                <a:solidFill>
                  <a:srgbClr val="002060"/>
                </a:solidFill>
                <a:latin typeface="Times New Roman" panose="02020603050405020304" pitchFamily="18" charset="0"/>
                <a:cs typeface="Times New Roman" panose="02020603050405020304" pitchFamily="18" charset="0"/>
              </a:rPr>
              <a:t>Straightforward Approach:</a:t>
            </a:r>
          </a:p>
          <a:p>
            <a:pPr marL="0" indent="0">
              <a:buClr>
                <a:srgbClr val="00B050"/>
              </a:buClr>
              <a:buNone/>
            </a:pPr>
            <a:r>
              <a:rPr lang="en-US" sz="3600" dirty="0" smtClean="0">
                <a:solidFill>
                  <a:srgbClr val="002060"/>
                </a:solidFill>
                <a:latin typeface="Times New Roman" panose="02020603050405020304" pitchFamily="18" charset="0"/>
                <a:cs typeface="Times New Roman" panose="02020603050405020304" pitchFamily="18" charset="0"/>
              </a:rPr>
              <a:t> Distribute pages evenly in fixed manner to all processors using a fixed mapping (hash) function</a:t>
            </a: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8655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5504" y="336345"/>
                <a:ext cx="10991406" cy="6144842"/>
              </a:xfrm>
            </p:spPr>
            <p:txBody>
              <a:bodyPr>
                <a:normAutofit/>
              </a:bodyPr>
              <a:lstStyle/>
              <a:p>
                <a:pPr marL="631825" indent="-571500">
                  <a:buClr>
                    <a:srgbClr val="00B050"/>
                  </a:buClr>
                  <a:buFont typeface="Wingdings" panose="05000000000000000000" pitchFamily="2" charset="2"/>
                  <a:buChar char="Ø"/>
                </a:pPr>
                <a:r>
                  <a:rPr lang="en-US" sz="3200" b="1" i="1" dirty="0" smtClean="0">
                    <a:solidFill>
                      <a:srgbClr val="002060"/>
                    </a:solidFill>
                    <a:latin typeface="Times New Roman" panose="02020603050405020304" pitchFamily="18" charset="0"/>
                    <a:cs typeface="Times New Roman" panose="02020603050405020304" pitchFamily="18" charset="0"/>
                  </a:rPr>
                  <a:t>Fixed mapping function:       </a:t>
                </a:r>
                <a:r>
                  <a:rPr lang="en-US" sz="3200" i="1" dirty="0" smtClean="0">
                    <a:solidFill>
                      <a:srgbClr val="002060"/>
                    </a:solidFill>
                    <a:latin typeface="Times New Roman" panose="02020603050405020304" pitchFamily="18" charset="0"/>
                    <a:cs typeface="Times New Roman" panose="02020603050405020304" pitchFamily="18" charset="0"/>
                  </a:rPr>
                  <a:t>H(p) = p mod N </a:t>
                </a:r>
                <a:r>
                  <a:rPr lang="en-US" sz="3200" b="1" i="1" dirty="0" smtClean="0">
                    <a:solidFill>
                      <a:srgbClr val="002060"/>
                    </a:solidFill>
                    <a:latin typeface="Times New Roman" panose="02020603050405020304" pitchFamily="18" charset="0"/>
                    <a:cs typeface="Times New Roman" panose="02020603050405020304" pitchFamily="18" charset="0"/>
                  </a:rPr>
                  <a:t>or</a:t>
                </a:r>
                <a:r>
                  <a:rPr lang="en-US" sz="3200" i="1" dirty="0" smtClean="0">
                    <a:solidFill>
                      <a:srgbClr val="002060"/>
                    </a:solidFill>
                    <a:latin typeface="Times New Roman" panose="02020603050405020304" pitchFamily="18" charset="0"/>
                    <a:cs typeface="Times New Roman" panose="02020603050405020304" pitchFamily="18" charset="0"/>
                  </a:rPr>
                  <a:t> </a:t>
                </a:r>
                <a14:m>
                  <m:oMath xmlns:m="http://schemas.openxmlformats.org/officeDocument/2006/math">
                    <m:r>
                      <a:rPr lang="en-US" sz="3200" b="0" i="1" smtClean="0">
                        <a:solidFill>
                          <a:srgbClr val="002060"/>
                        </a:solidFill>
                        <a:latin typeface="Cambria Math" panose="02040503050406030204" pitchFamily="18" charset="0"/>
                        <a:cs typeface="Times New Roman" panose="02020603050405020304" pitchFamily="18" charset="0"/>
                      </a:rPr>
                      <m:t> </m:t>
                    </m:r>
                    <m:f>
                      <m:fPr>
                        <m:ctrlPr>
                          <a:rPr lang="en-US" sz="3200" b="0" i="1" smtClean="0">
                            <a:solidFill>
                              <a:srgbClr val="002060"/>
                            </a:solidFill>
                            <a:latin typeface="Cambria Math" panose="02040503050406030204" pitchFamily="18" charset="0"/>
                            <a:cs typeface="Times New Roman" panose="02020603050405020304" pitchFamily="18" charset="0"/>
                          </a:rPr>
                        </m:ctrlPr>
                      </m:fPr>
                      <m:num>
                        <m:r>
                          <a:rPr lang="en-US" sz="3200" b="0" i="1" smtClean="0">
                            <a:solidFill>
                              <a:srgbClr val="002060"/>
                            </a:solidFill>
                            <a:latin typeface="Cambria Math" panose="02040503050406030204" pitchFamily="18" charset="0"/>
                            <a:cs typeface="Times New Roman" panose="02020603050405020304" pitchFamily="18" charset="0"/>
                          </a:rPr>
                          <m:t>𝑝</m:t>
                        </m:r>
                      </m:num>
                      <m:den>
                        <m:r>
                          <a:rPr lang="en-US" sz="3200" b="0" i="1" smtClean="0">
                            <a:solidFill>
                              <a:srgbClr val="002060"/>
                            </a:solidFill>
                            <a:latin typeface="Cambria Math" panose="02040503050406030204" pitchFamily="18" charset="0"/>
                            <a:cs typeface="Times New Roman" panose="02020603050405020304" pitchFamily="18" charset="0"/>
                          </a:rPr>
                          <m:t>𝑠</m:t>
                        </m:r>
                      </m:den>
                    </m:f>
                    <m:r>
                      <a:rPr lang="en-US" sz="3200" b="0" i="1" smtClean="0">
                        <a:solidFill>
                          <a:srgbClr val="002060"/>
                        </a:solidFill>
                        <a:latin typeface="Cambria Math" panose="02040503050406030204" pitchFamily="18" charset="0"/>
                        <a:cs typeface="Times New Roman" panose="02020603050405020304" pitchFamily="18" charset="0"/>
                      </a:rPr>
                      <m:t> </m:t>
                    </m:r>
                    <m:r>
                      <a:rPr lang="en-US" sz="3200" b="0" i="1" smtClean="0">
                        <a:solidFill>
                          <a:srgbClr val="002060"/>
                        </a:solidFill>
                        <a:latin typeface="Cambria Math" panose="02040503050406030204" pitchFamily="18" charset="0"/>
                        <a:cs typeface="Times New Roman" panose="02020603050405020304" pitchFamily="18" charset="0"/>
                      </a:rPr>
                      <m:t>𝑚𝑜𝑑</m:t>
                    </m:r>
                    <m:r>
                      <a:rPr lang="en-US" sz="3200" b="0" i="1" smtClean="0">
                        <a:solidFill>
                          <a:srgbClr val="002060"/>
                        </a:solidFill>
                        <a:latin typeface="Cambria Math" panose="02040503050406030204" pitchFamily="18" charset="0"/>
                        <a:cs typeface="Times New Roman" panose="02020603050405020304" pitchFamily="18" charset="0"/>
                      </a:rPr>
                      <m:t> </m:t>
                    </m:r>
                    <m:r>
                      <a:rPr lang="en-US" sz="3200" b="0" i="1" smtClean="0">
                        <a:solidFill>
                          <a:srgbClr val="002060"/>
                        </a:solidFill>
                        <a:latin typeface="Cambria Math" panose="02040503050406030204" pitchFamily="18" charset="0"/>
                        <a:cs typeface="Times New Roman" panose="02020603050405020304" pitchFamily="18" charset="0"/>
                      </a:rPr>
                      <m:t>𝑁</m:t>
                    </m:r>
                    <m:r>
                      <a:rPr lang="en-US" sz="3200" b="0" i="0" smtClean="0">
                        <a:solidFill>
                          <a:srgbClr val="002060"/>
                        </a:solidFill>
                        <a:latin typeface="Cambria Math" panose="02040503050406030204" pitchFamily="18" charset="0"/>
                        <a:cs typeface="Times New Roman" panose="02020603050405020304" pitchFamily="18" charset="0"/>
                      </a:rPr>
                      <m:t>, </m:t>
                    </m:r>
                  </m:oMath>
                </a14:m>
                <a:endParaRPr lang="en-US" sz="3200" b="0" i="0" dirty="0" smtClean="0">
                  <a:solidFill>
                    <a:srgbClr val="002060"/>
                  </a:solidFill>
                  <a:latin typeface="Cambria Math" panose="02040503050406030204" pitchFamily="18" charset="0"/>
                  <a:cs typeface="Times New Roman" panose="02020603050405020304" pitchFamily="18" charset="0"/>
                </a:endParaRPr>
              </a:p>
              <a:p>
                <a:pPr marL="0" indent="0" algn="ctr">
                  <a:buNone/>
                </a:pPr>
                <a:r>
                  <a:rPr lang="en-US" sz="3200" b="0" dirty="0" smtClean="0">
                    <a:solidFill>
                      <a:srgbClr val="002060"/>
                    </a:solidFill>
                    <a:cs typeface="Times New Roman" panose="02020603050405020304" pitchFamily="18" charset="0"/>
                  </a:rPr>
                  <a:t> </a:t>
                </a:r>
                <a14:m>
                  <m:oMath xmlns:m="http://schemas.openxmlformats.org/officeDocument/2006/math">
                    <m:r>
                      <a:rPr lang="en-US" sz="3200" b="0" i="0" smtClean="0">
                        <a:solidFill>
                          <a:srgbClr val="002060"/>
                        </a:solidFill>
                        <a:latin typeface="Cambria Math" panose="02040503050406030204" pitchFamily="18" charset="0"/>
                        <a:cs typeface="Times New Roman" panose="02020603050405020304" pitchFamily="18" charset="0"/>
                      </a:rPr>
                      <m:t> </m:t>
                    </m:r>
                    <m:r>
                      <m:rPr>
                        <m:sty m:val="p"/>
                      </m:rPr>
                      <a:rPr lang="en-US" sz="3200">
                        <a:solidFill>
                          <a:srgbClr val="002060"/>
                        </a:solidFill>
                        <a:latin typeface="Cambria Math" panose="02040503050406030204" pitchFamily="18" charset="0"/>
                        <a:cs typeface="Times New Roman" panose="02020603050405020304" pitchFamily="18" charset="0"/>
                      </a:rPr>
                      <m:t>p</m:t>
                    </m:r>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m:t>
                    </m:r>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𝐼</m:t>
                    </m:r>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  </m:t>
                    </m:r>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𝐼</m:t>
                    </m:r>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m:t>
                    </m:r>
                    <m:d>
                      <m:dPr>
                        <m:begChr m:val="{"/>
                        <m:endChr m:val="}"/>
                        <m:ctrlP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ctrlPr>
                      </m:dPr>
                      <m:e>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1, …, </m:t>
                        </m:r>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𝑀</m:t>
                        </m:r>
                      </m:e>
                    </m:d>
                    <m:r>
                      <a:rPr lang="en-US" sz="3200" i="1">
                        <a:solidFill>
                          <a:srgbClr val="002060"/>
                        </a:solidFill>
                        <a:latin typeface="Cambria Math" panose="02040503050406030204" pitchFamily="18" charset="0"/>
                        <a:ea typeface="Cambria Math" panose="02040503050406030204" pitchFamily="18" charset="0"/>
                        <a:cs typeface="Times New Roman" panose="02020603050405020304" pitchFamily="18" charset="0"/>
                      </a:rPr>
                      <m:t> ;</m:t>
                    </m:r>
                  </m:oMath>
                </a14:m>
                <a:endParaRPr lang="en-US" sz="3200" i="1" dirty="0">
                  <a:solidFill>
                    <a:srgbClr val="002060"/>
                  </a:solidFill>
                  <a:latin typeface="Cambria Math" panose="02040503050406030204" pitchFamily="18" charset="0"/>
                  <a:ea typeface="Cambria Math" panose="02040503050406030204" pitchFamily="18" charset="0"/>
                  <a:cs typeface="Times New Roman" panose="02020603050405020304" pitchFamily="18" charset="0"/>
                </a:endParaRPr>
              </a:p>
              <a:p>
                <a:pPr marL="0" indent="0">
                  <a:buNone/>
                </a:pPr>
                <a:endParaRPr lang="en-US" sz="3200" b="0" dirty="0" smtClean="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3200" dirty="0" smtClean="0">
                    <a:solidFill>
                      <a:srgbClr val="002060"/>
                    </a:solidFill>
                    <a:latin typeface="Times New Roman" panose="02020603050405020304" pitchFamily="18" charset="0"/>
                    <a:cs typeface="Times New Roman" panose="02020603050405020304" pitchFamily="18" charset="0"/>
                  </a:rPr>
                  <a:t>Function </a:t>
                </a:r>
                <a:r>
                  <a:rPr lang="en-US" sz="3200" dirty="0">
                    <a:solidFill>
                      <a:srgbClr val="002060"/>
                    </a:solidFill>
                    <a:latin typeface="Times New Roman" panose="02020603050405020304" pitchFamily="18" charset="0"/>
                    <a:cs typeface="Times New Roman" panose="02020603050405020304" pitchFamily="18" charset="0"/>
                  </a:rPr>
                  <a:t>distributes manager work by </a:t>
                </a:r>
                <a:r>
                  <a:rPr lang="en-US" sz="3200" dirty="0" smtClean="0">
                    <a:solidFill>
                      <a:srgbClr val="002060"/>
                    </a:solidFill>
                    <a:latin typeface="Times New Roman" panose="02020603050405020304" pitchFamily="18" charset="0"/>
                    <a:cs typeface="Times New Roman" panose="02020603050405020304" pitchFamily="18" charset="0"/>
                  </a:rPr>
                  <a:t>segments</a:t>
                </a:r>
                <a:endParaRPr lang="en-US" sz="32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3200" dirty="0" smtClean="0">
                    <a:solidFill>
                      <a:srgbClr val="002060"/>
                    </a:solidFill>
                    <a:latin typeface="Times New Roman" panose="02020603050405020304" pitchFamily="18" charset="0"/>
                    <a:cs typeface="Times New Roman" panose="02020603050405020304" pitchFamily="18" charset="0"/>
                  </a:rPr>
                  <a:t>One </a:t>
                </a:r>
                <a:r>
                  <a:rPr lang="en-US" sz="3200" dirty="0">
                    <a:solidFill>
                      <a:srgbClr val="002060"/>
                    </a:solidFill>
                    <a:latin typeface="Times New Roman" panose="02020603050405020304" pitchFamily="18" charset="0"/>
                    <a:cs typeface="Times New Roman" panose="02020603050405020304" pitchFamily="18" charset="0"/>
                  </a:rPr>
                  <a:t>manager for per processor, each responsible for the pages specified by the fixed mapping function </a:t>
                </a:r>
                <a:r>
                  <a:rPr lang="en-US" sz="3200" i="1" dirty="0" smtClean="0">
                    <a:solidFill>
                      <a:srgbClr val="002060"/>
                    </a:solidFill>
                    <a:latin typeface="Times New Roman" panose="02020603050405020304" pitchFamily="18" charset="0"/>
                    <a:cs typeface="Times New Roman" panose="02020603050405020304" pitchFamily="18" charset="0"/>
                  </a:rPr>
                  <a:t>H</a:t>
                </a:r>
                <a:endParaRPr lang="en-US" sz="3200" i="1" dirty="0">
                  <a:solidFill>
                    <a:srgbClr val="002060"/>
                  </a:solidFill>
                  <a:latin typeface="Times New Roman" panose="02020603050405020304" pitchFamily="18" charset="0"/>
                  <a:cs typeface="Times New Roman" panose="02020603050405020304" pitchFamily="18" charset="0"/>
                </a:endParaRPr>
              </a:p>
              <a:p>
                <a:pPr>
                  <a:buClr>
                    <a:srgbClr val="C00000"/>
                  </a:buClr>
                  <a:buFont typeface="Wingdings" panose="05000000000000000000" pitchFamily="2" charset="2"/>
                  <a:buChar char="Ø"/>
                </a:pPr>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b="1" i="1" dirty="0" smtClean="0">
                    <a:solidFill>
                      <a:srgbClr val="002060"/>
                    </a:solidFill>
                    <a:latin typeface="Times New Roman" panose="02020603050405020304" pitchFamily="18" charset="0"/>
                    <a:cs typeface="Times New Roman" panose="02020603050405020304" pitchFamily="18" charset="0"/>
                  </a:rPr>
                  <a:t>Page fault</a:t>
                </a:r>
              </a:p>
              <a:p>
                <a:pPr>
                  <a:buClr>
                    <a:srgbClr val="002060"/>
                  </a:buClr>
                  <a:buFont typeface="Wingdings" panose="05000000000000000000" pitchFamily="2" charset="2"/>
                  <a:buChar char="§"/>
                </a:pPr>
                <a:r>
                  <a:rPr lang="en-US" sz="3200" dirty="0" smtClean="0">
                    <a:solidFill>
                      <a:srgbClr val="002060"/>
                    </a:solidFill>
                    <a:latin typeface="Times New Roman" panose="02020603050405020304" pitchFamily="18" charset="0"/>
                    <a:cs typeface="Times New Roman" panose="02020603050405020304" pitchFamily="18" charset="0"/>
                  </a:rPr>
                  <a:t>The </a:t>
                </a:r>
                <a:r>
                  <a:rPr lang="en-US" sz="3200" dirty="0">
                    <a:solidFill>
                      <a:srgbClr val="002060"/>
                    </a:solidFill>
                    <a:latin typeface="Times New Roman" panose="02020603050405020304" pitchFamily="18" charset="0"/>
                    <a:cs typeface="Times New Roman" panose="02020603050405020304" pitchFamily="18" charset="0"/>
                  </a:rPr>
                  <a:t>faulting processor asks </a:t>
                </a:r>
                <a:r>
                  <a:rPr lang="en-US" sz="3200" dirty="0" smtClean="0">
                    <a:solidFill>
                      <a:srgbClr val="002060"/>
                    </a:solidFill>
                    <a:latin typeface="Times New Roman" panose="02020603050405020304" pitchFamily="18" charset="0"/>
                    <a:cs typeface="Times New Roman" panose="02020603050405020304" pitchFamily="18" charset="0"/>
                  </a:rPr>
                  <a:t>processor </a:t>
                </a:r>
                <a:r>
                  <a:rPr lang="en-US" sz="3200" i="1" dirty="0">
                    <a:solidFill>
                      <a:srgbClr val="002060"/>
                    </a:solidFill>
                    <a:latin typeface="Times New Roman" panose="02020603050405020304" pitchFamily="18" charset="0"/>
                    <a:cs typeface="Times New Roman" panose="02020603050405020304" pitchFamily="18" charset="0"/>
                  </a:rPr>
                  <a:t>H(p) </a:t>
                </a:r>
                <a:r>
                  <a:rPr lang="en-US" sz="3200" u="sng" dirty="0" smtClean="0">
                    <a:solidFill>
                      <a:srgbClr val="002060"/>
                    </a:solidFill>
                    <a:latin typeface="Times New Roman" panose="02020603050405020304" pitchFamily="18" charset="0"/>
                    <a:cs typeface="Times New Roman" panose="02020603050405020304" pitchFamily="18" charset="0"/>
                  </a:rPr>
                  <a:t>TRUE </a:t>
                </a:r>
                <a:r>
                  <a:rPr lang="en-US" sz="3200" u="sng" dirty="0">
                    <a:solidFill>
                      <a:srgbClr val="002060"/>
                    </a:solidFill>
                    <a:latin typeface="Times New Roman" panose="02020603050405020304" pitchFamily="18" charset="0"/>
                    <a:cs typeface="Times New Roman" panose="02020603050405020304" pitchFamily="18" charset="0"/>
                  </a:rPr>
                  <a:t>PAGE </a:t>
                </a:r>
                <a:r>
                  <a:rPr lang="en-US" sz="3200" u="sng" dirty="0" smtClean="0">
                    <a:solidFill>
                      <a:srgbClr val="002060"/>
                    </a:solidFill>
                    <a:latin typeface="Times New Roman" panose="02020603050405020304" pitchFamily="18" charset="0"/>
                    <a:cs typeface="Times New Roman" panose="02020603050405020304" pitchFamily="18" charset="0"/>
                  </a:rPr>
                  <a:t>OWNER</a:t>
                </a:r>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a:solidFill>
                      <a:srgbClr val="002060"/>
                    </a:solidFill>
                    <a:latin typeface="Times New Roman" panose="02020603050405020304" pitchFamily="18" charset="0"/>
                    <a:cs typeface="Times New Roman" panose="02020603050405020304" pitchFamily="18" charset="0"/>
                  </a:rPr>
                  <a:t>address </a:t>
                </a:r>
                <a:endParaRPr lang="en-US" sz="3200" dirty="0" smtClean="0">
                  <a:solidFill>
                    <a:srgbClr val="002060"/>
                  </a:solidFill>
                  <a:latin typeface="Times New Roman" panose="02020603050405020304" pitchFamily="18" charset="0"/>
                  <a:cs typeface="Times New Roman" panose="02020603050405020304" pitchFamily="18" charset="0"/>
                </a:endParaRPr>
              </a:p>
              <a:p>
                <a:pPr>
                  <a:buClr>
                    <a:srgbClr val="002060"/>
                  </a:buClr>
                  <a:buFont typeface="Wingdings" panose="05000000000000000000" pitchFamily="2" charset="2"/>
                  <a:buChar char="§"/>
                </a:pPr>
                <a:r>
                  <a:rPr lang="en-US" sz="3200" dirty="0" smtClean="0">
                    <a:solidFill>
                      <a:srgbClr val="002060"/>
                    </a:solidFill>
                    <a:latin typeface="Times New Roman" panose="02020603050405020304" pitchFamily="18" charset="0"/>
                    <a:cs typeface="Times New Roman" panose="02020603050405020304" pitchFamily="18" charset="0"/>
                  </a:rPr>
                  <a:t>Follow the same procedure as in the Centralized Manager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5504" y="336345"/>
                <a:ext cx="10991406" cy="6144842"/>
              </a:xfrm>
              <a:blipFill>
                <a:blip r:embed="rId3"/>
                <a:stretch>
                  <a:fillRect l="-1220" t="-992"/>
                </a:stretch>
              </a:blipFill>
            </p:spPr>
            <p:txBody>
              <a:bodyPr/>
              <a:lstStyle/>
              <a:p>
                <a:r>
                  <a:rPr lang="en-US">
                    <a:noFill/>
                  </a:rPr>
                  <a:t> </a:t>
                </a:r>
              </a:p>
            </p:txBody>
          </p:sp>
        </mc:Fallback>
      </mc:AlternateContent>
    </p:spTree>
    <p:extLst>
      <p:ext uri="{BB962C8B-B14F-4D97-AF65-F5344CB8AC3E}">
        <p14:creationId xmlns:p14="http://schemas.microsoft.com/office/powerpoint/2010/main" val="280751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665912" cy="1485900"/>
          </a:xfrm>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Shared Virtual Memory</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8448" y="1915175"/>
            <a:ext cx="11166954" cy="4316781"/>
          </a:xfrm>
        </p:spPr>
        <p:txBody>
          <a:bodyPr>
            <a:normAutofit/>
          </a:bodyPr>
          <a:lstStyle/>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A single address space shared by a number of processors.</a:t>
            </a:r>
          </a:p>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Partitioned into pages.</a:t>
            </a:r>
          </a:p>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Any processor can access any memory location in the address space directly.</a:t>
            </a:r>
          </a:p>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Memory mapping managers implement the mapping between the local memories and the shared virtual address space.</a:t>
            </a:r>
            <a:endParaRPr lang="en-US" sz="36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6796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503" y="414494"/>
            <a:ext cx="10665912" cy="1485900"/>
          </a:xfrm>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A Broadcast Distributed Manager Algorithm</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26168" y="2078874"/>
            <a:ext cx="11166954" cy="4316781"/>
          </a:xfrm>
        </p:spPr>
        <p:txBody>
          <a:bodyPr>
            <a:normAutofit fontScale="92500" lnSpcReduction="10000"/>
          </a:bodyPr>
          <a:lstStyle/>
          <a:p>
            <a:pPr>
              <a:buFont typeface="Wingdings" panose="05000000000000000000" pitchFamily="2" charset="2"/>
              <a:buChar char="Ø"/>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smtClean="0">
                <a:solidFill>
                  <a:srgbClr val="002060"/>
                </a:solidFill>
                <a:latin typeface="Times New Roman" panose="02020603050405020304" pitchFamily="18" charset="0"/>
                <a:cs typeface="Times New Roman" panose="02020603050405020304" pitchFamily="18" charset="0"/>
              </a:rPr>
              <a:t>Used for </a:t>
            </a:r>
            <a:r>
              <a:rPr lang="en-US" sz="3600" u="sng" dirty="0" smtClean="0">
                <a:solidFill>
                  <a:srgbClr val="002060"/>
                </a:solidFill>
                <a:latin typeface="Times New Roman" panose="02020603050405020304" pitchFamily="18" charset="0"/>
                <a:cs typeface="Times New Roman" panose="02020603050405020304" pitchFamily="18" charset="0"/>
              </a:rPr>
              <a:t>eliminate</a:t>
            </a:r>
            <a:r>
              <a:rPr lang="en-US" sz="3600" dirty="0" smtClean="0">
                <a:solidFill>
                  <a:srgbClr val="002060"/>
                </a:solidFill>
                <a:latin typeface="Times New Roman" panose="02020603050405020304" pitchFamily="18" charset="0"/>
                <a:cs typeface="Times New Roman" panose="02020603050405020304" pitchFamily="18" charset="0"/>
              </a:rPr>
              <a:t> the Centralized Manager</a:t>
            </a:r>
          </a:p>
          <a:p>
            <a:pPr>
              <a:buFont typeface="Wingdings" panose="05000000000000000000" pitchFamily="2" charset="2"/>
              <a:buChar char="Ø"/>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smtClean="0">
                <a:solidFill>
                  <a:srgbClr val="002060"/>
                </a:solidFill>
                <a:latin typeface="Times New Roman" panose="02020603050405020304" pitchFamily="18" charset="0"/>
                <a:cs typeface="Times New Roman" panose="02020603050405020304" pitchFamily="18" charset="0"/>
              </a:rPr>
              <a:t>All broadcast operations are </a:t>
            </a:r>
            <a:r>
              <a:rPr lang="en-US" sz="3600" b="1" i="1" dirty="0" smtClean="0">
                <a:solidFill>
                  <a:srgbClr val="002060"/>
                </a:solidFill>
                <a:latin typeface="Times New Roman" panose="02020603050405020304" pitchFamily="18" charset="0"/>
                <a:cs typeface="Times New Roman" panose="02020603050405020304" pitchFamily="18" charset="0"/>
              </a:rPr>
              <a:t>atomic</a:t>
            </a:r>
            <a:endParaRPr lang="en-US" sz="3600" b="1" i="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 A parallel program with many with </a:t>
            </a:r>
            <a:r>
              <a:rPr lang="en-US" sz="3600" b="1" i="1" dirty="0" smtClean="0">
                <a:solidFill>
                  <a:srgbClr val="002060"/>
                </a:solidFill>
                <a:latin typeface="Times New Roman" panose="02020603050405020304" pitchFamily="18" charset="0"/>
                <a:cs typeface="Times New Roman" panose="02020603050405020304" pitchFamily="18" charset="0"/>
              </a:rPr>
              <a:t>read-</a:t>
            </a:r>
            <a:r>
              <a:rPr lang="en-US" sz="3600" dirty="0" smtClean="0">
                <a:solidFill>
                  <a:srgbClr val="002060"/>
                </a:solidFill>
                <a:latin typeface="Times New Roman" panose="02020603050405020304" pitchFamily="18" charset="0"/>
                <a:cs typeface="Times New Roman" panose="02020603050405020304" pitchFamily="18" charset="0"/>
              </a:rPr>
              <a:t> and </a:t>
            </a:r>
            <a:r>
              <a:rPr lang="en-US" sz="3600" b="1" i="1" dirty="0" smtClean="0">
                <a:solidFill>
                  <a:srgbClr val="002060"/>
                </a:solidFill>
                <a:latin typeface="Times New Roman" panose="02020603050405020304" pitchFamily="18" charset="0"/>
                <a:cs typeface="Times New Roman" panose="02020603050405020304" pitchFamily="18" charset="0"/>
              </a:rPr>
              <a:t>write-page faults</a:t>
            </a:r>
            <a:r>
              <a:rPr lang="en-US" sz="3600" dirty="0" smtClean="0">
                <a:solidFill>
                  <a:srgbClr val="002060"/>
                </a:solidFill>
                <a:latin typeface="Times New Roman" panose="02020603050405020304" pitchFamily="18" charset="0"/>
                <a:cs typeface="Times New Roman" panose="02020603050405020304" pitchFamily="18" charset="0"/>
              </a:rPr>
              <a:t> does not perform well on </a:t>
            </a:r>
            <a:r>
              <a:rPr lang="en-US" sz="3600" u="sng" dirty="0" smtClean="0">
                <a:solidFill>
                  <a:srgbClr val="002060"/>
                </a:solidFill>
                <a:latin typeface="Times New Roman" panose="02020603050405020304" pitchFamily="18" charset="0"/>
                <a:cs typeface="Times New Roman" panose="02020603050405020304" pitchFamily="18" charset="0"/>
              </a:rPr>
              <a:t>shared virtual memory system</a:t>
            </a:r>
          </a:p>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 Algorithm is simple for large </a:t>
            </a:r>
            <a:r>
              <a:rPr lang="en-US" sz="3600" i="1" dirty="0" smtClean="0">
                <a:solidFill>
                  <a:srgbClr val="002060"/>
                </a:solidFill>
                <a:latin typeface="Times New Roman" panose="02020603050405020304" pitchFamily="18" charset="0"/>
                <a:cs typeface="Times New Roman" panose="02020603050405020304" pitchFamily="18" charset="0"/>
              </a:rPr>
              <a:t>N</a:t>
            </a:r>
            <a:r>
              <a:rPr lang="en-US" sz="3600" dirty="0" smtClean="0">
                <a:solidFill>
                  <a:srgbClr val="002060"/>
                </a:solidFill>
                <a:latin typeface="Times New Roman" panose="02020603050405020304" pitchFamily="18" charset="0"/>
                <a:cs typeface="Times New Roman" panose="02020603050405020304" pitchFamily="18" charset="0"/>
              </a:rPr>
              <a:t> (number </a:t>
            </a:r>
            <a:r>
              <a:rPr lang="en-US" sz="3600" dirty="0">
                <a:solidFill>
                  <a:srgbClr val="002060"/>
                </a:solidFill>
                <a:latin typeface="Times New Roman" panose="02020603050405020304" pitchFamily="18" charset="0"/>
                <a:cs typeface="Times New Roman" panose="02020603050405020304" pitchFamily="18" charset="0"/>
              </a:rPr>
              <a:t>of </a:t>
            </a:r>
            <a:r>
              <a:rPr lang="en-US" sz="3600" dirty="0" smtClean="0">
                <a:solidFill>
                  <a:srgbClr val="002060"/>
                </a:solidFill>
                <a:latin typeface="Times New Roman" panose="02020603050405020304" pitchFamily="18" charset="0"/>
                <a:cs typeface="Times New Roman" panose="02020603050405020304" pitchFamily="18" charset="0"/>
              </a:rPr>
              <a:t>processors)</a:t>
            </a:r>
          </a:p>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Performance is poor because all processors have to process each broadcast request </a:t>
            </a:r>
            <a:br>
              <a:rPr lang="en-US" sz="3600" dirty="0" smtClean="0">
                <a:solidFill>
                  <a:srgbClr val="002060"/>
                </a:solidFill>
                <a:latin typeface="Times New Roman" panose="02020603050405020304" pitchFamily="18" charset="0"/>
                <a:cs typeface="Times New Roman" panose="02020603050405020304" pitchFamily="18" charset="0"/>
              </a:rPr>
            </a:br>
            <a:r>
              <a:rPr lang="en-US" sz="3600" dirty="0" smtClean="0">
                <a:solidFill>
                  <a:srgbClr val="002060"/>
                </a:solidFill>
                <a:latin typeface="Times New Roman" panose="02020603050405020304" pitchFamily="18" charset="0"/>
                <a:cs typeface="Times New Roman" panose="02020603050405020304" pitchFamily="18" charset="0"/>
              </a:rPr>
              <a:t>(slowing down computation on all processors)</a:t>
            </a:r>
            <a:endParaRPr lang="en-US" sz="36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6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59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555" y="560360"/>
            <a:ext cx="9601200" cy="892479"/>
          </a:xfrm>
        </p:spPr>
        <p:txBody>
          <a:bodyPr/>
          <a:lstStyle/>
          <a:p>
            <a:pPr algn="r"/>
            <a:r>
              <a:rPr lang="en-US" dirty="0">
                <a:latin typeface="Times New Roman" panose="02020603050405020304" pitchFamily="18" charset="0"/>
                <a:cs typeface="Times New Roman" panose="02020603050405020304" pitchFamily="18" charset="0"/>
              </a:rPr>
              <a:t> </a:t>
            </a:r>
            <a:r>
              <a:rPr lang="en-US" sz="4000" b="1" i="1" u="sng" dirty="0">
                <a:latin typeface="Times New Roman" panose="02020603050405020304" pitchFamily="18" charset="0"/>
                <a:cs typeface="Times New Roman" panose="02020603050405020304" pitchFamily="18" charset="0"/>
              </a:rPr>
              <a:t>Broadcast </a:t>
            </a:r>
            <a:r>
              <a:rPr lang="en-US" sz="4000" b="1" i="1" u="sng" dirty="0" smtClean="0">
                <a:latin typeface="Times New Roman" panose="02020603050405020304" pitchFamily="18" charset="0"/>
                <a:cs typeface="Times New Roman" panose="02020603050405020304" pitchFamily="18" charset="0"/>
              </a:rPr>
              <a:t>mechanism</a:t>
            </a:r>
            <a:endParaRPr lang="en-US" b="1" dirty="0"/>
          </a:p>
        </p:txBody>
      </p:sp>
      <p:sp>
        <p:nvSpPr>
          <p:cNvPr id="3" name="Content Placeholder 2"/>
          <p:cNvSpPr>
            <a:spLocks noGrp="1"/>
          </p:cNvSpPr>
          <p:nvPr>
            <p:ph idx="1"/>
          </p:nvPr>
        </p:nvSpPr>
        <p:spPr>
          <a:xfrm>
            <a:off x="851770" y="1952697"/>
            <a:ext cx="11340230" cy="3899464"/>
          </a:xfrm>
        </p:spPr>
        <p:txBody>
          <a:bodyPr>
            <a:normAutofit/>
          </a:bodyPr>
          <a:lstStyle/>
          <a:p>
            <a:pPr>
              <a:buFont typeface="Wingdings" panose="05000000000000000000" pitchFamily="2" charset="2"/>
              <a:buChar char="§"/>
            </a:pPr>
            <a:r>
              <a:rPr lang="en-US" sz="3600" dirty="0" smtClean="0">
                <a:solidFill>
                  <a:srgbClr val="002060"/>
                </a:solidFill>
                <a:latin typeface="Times New Roman" panose="02020603050405020304" pitchFamily="18" charset="0"/>
                <a:cs typeface="Times New Roman" panose="02020603050405020304" pitchFamily="18" charset="0"/>
              </a:rPr>
              <a:t>Completely eliminate Owner table</a:t>
            </a:r>
          </a:p>
          <a:p>
            <a:pPr>
              <a:buFont typeface="Wingdings" panose="05000000000000000000" pitchFamily="2" charset="2"/>
              <a:buChar char="§"/>
            </a:pPr>
            <a:r>
              <a:rPr lang="en-US" sz="3600" dirty="0" smtClean="0">
                <a:solidFill>
                  <a:srgbClr val="002060"/>
                </a:solidFill>
                <a:latin typeface="Times New Roman" panose="02020603050405020304" pitchFamily="18" charset="0"/>
                <a:cs typeface="Times New Roman" panose="02020603050405020304" pitchFamily="18" charset="0"/>
              </a:rPr>
              <a:t>Ownership information stored in each processor’s </a:t>
            </a:r>
            <a:r>
              <a:rPr lang="en-US" sz="3600" dirty="0" err="1" smtClean="0">
                <a:solidFill>
                  <a:srgbClr val="002060"/>
                </a:solidFill>
                <a:latin typeface="Times New Roman" panose="02020603050405020304" pitchFamily="18" charset="0"/>
                <a:cs typeface="Times New Roman" panose="02020603050405020304" pitchFamily="18" charset="0"/>
              </a:rPr>
              <a:t>PTable</a:t>
            </a:r>
            <a:r>
              <a:rPr lang="en-US" sz="3600" dirty="0" smtClean="0">
                <a:solidFill>
                  <a:srgbClr val="002060"/>
                </a:solidFill>
                <a:latin typeface="Times New Roman" panose="02020603050405020304" pitchFamily="18" charset="0"/>
                <a:cs typeface="Times New Roman" panose="02020603050405020304" pitchFamily="18" charset="0"/>
              </a:rPr>
              <a:t> </a:t>
            </a:r>
            <a:br>
              <a:rPr lang="en-US" sz="3600" dirty="0" smtClean="0">
                <a:solidFill>
                  <a:srgbClr val="002060"/>
                </a:solidFill>
                <a:latin typeface="Times New Roman" panose="02020603050405020304" pitchFamily="18" charset="0"/>
                <a:cs typeface="Times New Roman" panose="02020603050405020304" pitchFamily="18" charset="0"/>
              </a:rPr>
            </a:br>
            <a:r>
              <a:rPr lang="en-US" sz="3600" dirty="0" smtClean="0">
                <a:solidFill>
                  <a:srgbClr val="002060"/>
                </a:solidFill>
                <a:latin typeface="Times New Roman" panose="02020603050405020304" pitchFamily="18" charset="0"/>
                <a:cs typeface="Times New Roman" panose="02020603050405020304" pitchFamily="18" charset="0"/>
              </a:rPr>
              <a:t>Each </a:t>
            </a:r>
            <a:r>
              <a:rPr lang="en-US" sz="3600" dirty="0">
                <a:solidFill>
                  <a:srgbClr val="002060"/>
                </a:solidFill>
                <a:latin typeface="Times New Roman" panose="02020603050405020304" pitchFamily="18" charset="0"/>
                <a:cs typeface="Times New Roman" panose="02020603050405020304" pitchFamily="18" charset="0"/>
              </a:rPr>
              <a:t>processor manages exactly those pages that it owns</a:t>
            </a:r>
          </a:p>
          <a:p>
            <a:pPr>
              <a:buFont typeface="Wingdings" panose="05000000000000000000" pitchFamily="2" charset="2"/>
              <a:buChar char="§"/>
            </a:pPr>
            <a:r>
              <a:rPr lang="en-US" sz="3600" dirty="0">
                <a:solidFill>
                  <a:srgbClr val="002060"/>
                </a:solidFill>
                <a:latin typeface="Times New Roman" panose="02020603050405020304" pitchFamily="18" charset="0"/>
                <a:cs typeface="Times New Roman" panose="02020603050405020304" pitchFamily="18" charset="0"/>
              </a:rPr>
              <a:t>Faulting processors send broadcast messages to find true owner of a page</a:t>
            </a:r>
          </a:p>
          <a:p>
            <a:pPr>
              <a:buFont typeface="Wingdings" panose="05000000000000000000" pitchFamily="2" charset="2"/>
              <a:buChar char="§"/>
            </a:pP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031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425" y="258745"/>
            <a:ext cx="9601200" cy="871695"/>
          </a:xfrm>
        </p:spPr>
        <p:txBody>
          <a:bodyPr>
            <a:normAutofit/>
          </a:bodyPr>
          <a:lstStyle/>
          <a:p>
            <a:pPr algn="r"/>
            <a:r>
              <a:rPr lang="en-US" sz="4000" b="1" i="1" u="sng" dirty="0" smtClean="0">
                <a:latin typeface="Times New Roman" panose="02020603050405020304" pitchFamily="18" charset="0"/>
                <a:cs typeface="Times New Roman" panose="02020603050405020304" pitchFamily="18" charset="0"/>
              </a:rPr>
              <a:t>Page faults</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13983" y="980128"/>
            <a:ext cx="11178792" cy="5451230"/>
          </a:xfrm>
        </p:spPr>
        <p:txBody>
          <a:bodyPr>
            <a:noAutofit/>
          </a:bodyPr>
          <a:lstStyle/>
          <a:p>
            <a:pPr>
              <a:buFont typeface="Wingdings" panose="05000000000000000000" pitchFamily="2" charset="2"/>
              <a:buChar char="q"/>
            </a:pPr>
            <a:r>
              <a:rPr lang="en-US" sz="3000" b="1" i="1" dirty="0" smtClean="0">
                <a:solidFill>
                  <a:srgbClr val="002060"/>
                </a:solidFill>
                <a:latin typeface="Times New Roman" panose="02020603050405020304" pitchFamily="18" charset="0"/>
                <a:cs typeface="Times New Roman" panose="02020603050405020304" pitchFamily="18" charset="0"/>
              </a:rPr>
              <a:t>Read-page fault </a:t>
            </a:r>
            <a:r>
              <a:rPr lang="en-US" sz="3000" dirty="0" smtClean="0">
                <a:solidFill>
                  <a:srgbClr val="002060"/>
                </a:solidFill>
                <a:latin typeface="Times New Roman" panose="02020603050405020304" pitchFamily="18" charset="0"/>
                <a:cs typeface="Times New Roman" panose="02020603050405020304" pitchFamily="18" charset="0"/>
              </a:rPr>
              <a:t>occurs, the faulting processor </a:t>
            </a:r>
            <a:r>
              <a:rPr lang="en-US" sz="3000" i="1" dirty="0" smtClean="0">
                <a:solidFill>
                  <a:srgbClr val="002060"/>
                </a:solidFill>
                <a:latin typeface="Times New Roman" panose="02020603050405020304" pitchFamily="18" charset="0"/>
                <a:cs typeface="Times New Roman" panose="02020603050405020304" pitchFamily="18" charset="0"/>
              </a:rPr>
              <a:t>P</a:t>
            </a:r>
            <a:r>
              <a:rPr lang="en-US" sz="3000" dirty="0" smtClean="0">
                <a:solidFill>
                  <a:srgbClr val="002060"/>
                </a:solidFill>
                <a:latin typeface="Times New Roman" panose="02020603050405020304" pitchFamily="18" charset="0"/>
                <a:cs typeface="Times New Roman" panose="02020603050405020304" pitchFamily="18" charset="0"/>
              </a:rPr>
              <a:t> sends:</a:t>
            </a:r>
          </a:p>
          <a:p>
            <a:pPr>
              <a:buClr>
                <a:schemeClr val="accent2">
                  <a:lumMod val="75000"/>
                </a:schemeClr>
              </a:buClr>
              <a:buFont typeface="Wingdings" panose="05000000000000000000" pitchFamily="2" charset="2"/>
              <a:buChar char="Ø"/>
            </a:pPr>
            <a:r>
              <a:rPr lang="en-US" sz="3000" dirty="0" smtClean="0">
                <a:solidFill>
                  <a:srgbClr val="002060"/>
                </a:solidFill>
                <a:latin typeface="Times New Roman" panose="02020603050405020304" pitchFamily="18" charset="0"/>
                <a:cs typeface="Times New Roman" panose="02020603050405020304" pitchFamily="18" charset="0"/>
              </a:rPr>
              <a:t>A broadcast read request</a:t>
            </a:r>
          </a:p>
          <a:p>
            <a:pPr>
              <a:buClr>
                <a:schemeClr val="accent2">
                  <a:lumMod val="75000"/>
                </a:schemeClr>
              </a:buClr>
              <a:buFont typeface="Wingdings" panose="05000000000000000000" pitchFamily="2" charset="2"/>
              <a:buChar char="Ø"/>
            </a:pPr>
            <a:r>
              <a:rPr lang="en-US" sz="3000" dirty="0" smtClean="0">
                <a:solidFill>
                  <a:srgbClr val="002060"/>
                </a:solidFill>
                <a:latin typeface="Times New Roman" panose="02020603050405020304" pitchFamily="18" charset="0"/>
                <a:cs typeface="Times New Roman" panose="02020603050405020304" pitchFamily="18" charset="0"/>
              </a:rPr>
              <a:t>True owner of a page responds by</a:t>
            </a:r>
          </a:p>
          <a:p>
            <a:pPr marL="0" indent="0">
              <a:buNone/>
            </a:pPr>
            <a:r>
              <a:rPr lang="en-US" sz="3000" dirty="0" smtClean="0">
                <a:solidFill>
                  <a:srgbClr val="002060"/>
                </a:solidFill>
                <a:latin typeface="Times New Roman" panose="02020603050405020304" pitchFamily="18" charset="0"/>
                <a:cs typeface="Times New Roman" panose="02020603050405020304" pitchFamily="18" charset="0"/>
              </a:rPr>
              <a:t>	- adding </a:t>
            </a:r>
            <a:r>
              <a:rPr lang="en-US" sz="3000" i="1" dirty="0" smtClean="0">
                <a:solidFill>
                  <a:srgbClr val="002060"/>
                </a:solidFill>
                <a:latin typeface="Times New Roman" panose="02020603050405020304" pitchFamily="18" charset="0"/>
                <a:cs typeface="Times New Roman" panose="02020603050405020304" pitchFamily="18" charset="0"/>
              </a:rPr>
              <a:t>P </a:t>
            </a:r>
            <a:r>
              <a:rPr lang="en-US" sz="3000" dirty="0" smtClean="0">
                <a:solidFill>
                  <a:srgbClr val="002060"/>
                </a:solidFill>
                <a:latin typeface="Times New Roman" panose="02020603050405020304" pitchFamily="18" charset="0"/>
                <a:cs typeface="Times New Roman" panose="02020603050405020304" pitchFamily="18" charset="0"/>
              </a:rPr>
              <a:t> to the page’s copy set field </a:t>
            </a:r>
          </a:p>
          <a:p>
            <a:pPr marL="0" indent="0">
              <a:buNone/>
            </a:pPr>
            <a:r>
              <a:rPr lang="en-US" sz="3000" dirty="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 sending a copy  of the page to </a:t>
            </a:r>
            <a:r>
              <a:rPr lang="en-US" sz="3000" i="1" dirty="0" smtClean="0">
                <a:solidFill>
                  <a:srgbClr val="002060"/>
                </a:solidFill>
                <a:latin typeface="Times New Roman" panose="02020603050405020304" pitchFamily="18" charset="0"/>
                <a:cs typeface="Times New Roman" panose="02020603050405020304" pitchFamily="18" charset="0"/>
              </a:rPr>
              <a:t>P</a:t>
            </a:r>
          </a:p>
          <a:p>
            <a:pPr>
              <a:buFont typeface="Wingdings" panose="05000000000000000000" pitchFamily="2" charset="2"/>
              <a:buChar char="q"/>
            </a:pPr>
            <a:r>
              <a:rPr lang="en-US" sz="3000" b="1" i="1" dirty="0" smtClean="0">
                <a:solidFill>
                  <a:srgbClr val="002060"/>
                </a:solidFill>
                <a:latin typeface="Times New Roman" panose="02020603050405020304" pitchFamily="18" charset="0"/>
                <a:cs typeface="Times New Roman" panose="02020603050405020304" pitchFamily="18" charset="0"/>
              </a:rPr>
              <a:t>Write-page fault </a:t>
            </a:r>
            <a:r>
              <a:rPr lang="en-US" sz="3000" dirty="0" smtClean="0">
                <a:solidFill>
                  <a:srgbClr val="002060"/>
                </a:solidFill>
                <a:latin typeface="Times New Roman" panose="02020603050405020304" pitchFamily="18" charset="0"/>
                <a:cs typeface="Times New Roman" panose="02020603050405020304" pitchFamily="18" charset="0"/>
              </a:rPr>
              <a:t>occurs, the faulting processor sends:</a:t>
            </a:r>
          </a:p>
          <a:p>
            <a:pPr>
              <a:buClr>
                <a:schemeClr val="accent2">
                  <a:lumMod val="75000"/>
                </a:schemeClr>
              </a:buClr>
              <a:buFont typeface="Wingdings" panose="05000000000000000000" pitchFamily="2" charset="2"/>
              <a:buChar char="Ø"/>
            </a:pPr>
            <a:r>
              <a:rPr lang="en-US" sz="3000" dirty="0" smtClean="0">
                <a:solidFill>
                  <a:srgbClr val="002060"/>
                </a:solidFill>
                <a:latin typeface="Times New Roman" panose="02020603050405020304" pitchFamily="18" charset="0"/>
                <a:cs typeface="Times New Roman" panose="02020603050405020304" pitchFamily="18" charset="0"/>
              </a:rPr>
              <a:t>A broadcast write request</a:t>
            </a:r>
          </a:p>
          <a:p>
            <a:pPr>
              <a:buClr>
                <a:schemeClr val="accent2">
                  <a:lumMod val="75000"/>
                </a:schemeClr>
              </a:buClr>
              <a:buFont typeface="Wingdings" panose="05000000000000000000" pitchFamily="2" charset="2"/>
              <a:buChar char="Ø"/>
            </a:pPr>
            <a:r>
              <a:rPr lang="en-US" sz="3000" dirty="0" smtClean="0">
                <a:solidFill>
                  <a:srgbClr val="002060"/>
                </a:solidFill>
                <a:latin typeface="Times New Roman" panose="02020603050405020304" pitchFamily="18" charset="0"/>
                <a:cs typeface="Times New Roman" panose="02020603050405020304" pitchFamily="18" charset="0"/>
              </a:rPr>
              <a:t>True owner gives up ownership, sends back the page and its copy set</a:t>
            </a:r>
          </a:p>
          <a:p>
            <a:pPr>
              <a:buClr>
                <a:schemeClr val="accent2">
                  <a:lumMod val="75000"/>
                </a:schemeClr>
              </a:buClr>
              <a:buFont typeface="Wingdings" panose="05000000000000000000" pitchFamily="2" charset="2"/>
              <a:buChar char="Ø"/>
            </a:pPr>
            <a:r>
              <a:rPr lang="en-US" sz="3000" dirty="0" smtClean="0">
                <a:solidFill>
                  <a:srgbClr val="002060"/>
                </a:solidFill>
                <a:latin typeface="Times New Roman" panose="02020603050405020304" pitchFamily="18" charset="0"/>
                <a:cs typeface="Times New Roman" panose="02020603050405020304" pitchFamily="18" charset="0"/>
              </a:rPr>
              <a:t>Requesting processor invalidates all copies when receives the page and copy set</a:t>
            </a:r>
          </a:p>
        </p:txBody>
      </p:sp>
    </p:spTree>
    <p:extLst>
      <p:ext uri="{BB962C8B-B14F-4D97-AF65-F5344CB8AC3E}">
        <p14:creationId xmlns:p14="http://schemas.microsoft.com/office/powerpoint/2010/main" val="15567359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702" y="92948"/>
            <a:ext cx="10020822" cy="1485900"/>
          </a:xfrm>
        </p:spPr>
        <p:txBody>
          <a:bodyPr anchor="ctr">
            <a:normAutofit/>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A Dynamic Distributed Manager </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Algorithm</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1494" y="1578848"/>
            <a:ext cx="11340506" cy="5147629"/>
          </a:xfrm>
        </p:spPr>
        <p:txBody>
          <a:bodyPr>
            <a:normAutofit fontScale="85000" lnSpcReduction="10000"/>
          </a:bodyPr>
          <a:lstStyle/>
          <a:p>
            <a:pPr>
              <a:buFont typeface="Wingdings" panose="05000000000000000000" pitchFamily="2" charset="2"/>
              <a:buChar char="§"/>
            </a:pPr>
            <a:r>
              <a:rPr lang="en-US" sz="3600" dirty="0" smtClean="0">
                <a:solidFill>
                  <a:srgbClr val="002060"/>
                </a:solidFill>
                <a:latin typeface="Times New Roman" panose="02020603050405020304" pitchFamily="18" charset="0"/>
                <a:cs typeface="Times New Roman" panose="02020603050405020304" pitchFamily="18" charset="0"/>
              </a:rPr>
              <a:t>Keeps track of the all pages ownership in each processor’s </a:t>
            </a:r>
            <a:r>
              <a:rPr lang="en-US" sz="3600" dirty="0" err="1" smtClean="0">
                <a:solidFill>
                  <a:srgbClr val="002060"/>
                </a:solidFill>
                <a:latin typeface="Times New Roman" panose="02020603050405020304" pitchFamily="18" charset="0"/>
                <a:cs typeface="Times New Roman" panose="02020603050405020304" pitchFamily="18" charset="0"/>
              </a:rPr>
              <a:t>PTable</a:t>
            </a:r>
            <a:endParaRPr lang="en-US" sz="3600" dirty="0" smtClean="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3600" dirty="0" smtClean="0">
                <a:solidFill>
                  <a:srgbClr val="002060"/>
                </a:solidFill>
                <a:latin typeface="Times New Roman" panose="02020603050405020304" pitchFamily="18" charset="0"/>
                <a:cs typeface="Times New Roman" panose="02020603050405020304" pitchFamily="18" charset="0"/>
              </a:rPr>
              <a:t>The owner files replaces with </a:t>
            </a:r>
            <a:r>
              <a:rPr lang="en-US" sz="3600" i="1" dirty="0" err="1" smtClean="0">
                <a:solidFill>
                  <a:srgbClr val="002060"/>
                </a:solidFill>
                <a:latin typeface="Times New Roman" panose="02020603050405020304" pitchFamily="18" charset="0"/>
                <a:cs typeface="Times New Roman" panose="02020603050405020304" pitchFamily="18" charset="0"/>
              </a:rPr>
              <a:t>probOwner</a:t>
            </a:r>
            <a:endParaRPr lang="en-US" sz="3600" i="1" dirty="0" smtClean="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smtClean="0">
                <a:solidFill>
                  <a:srgbClr val="002060"/>
                </a:solidFill>
                <a:latin typeface="Times New Roman" panose="02020603050405020304" pitchFamily="18" charset="0"/>
                <a:cs typeface="Times New Roman" panose="02020603050405020304" pitchFamily="18" charset="0"/>
              </a:rPr>
              <a:t>The page fault handler and server maintain </a:t>
            </a:r>
            <a:r>
              <a:rPr lang="en-US" sz="3600" i="1" dirty="0" err="1" smtClean="0">
                <a:solidFill>
                  <a:srgbClr val="002060"/>
                </a:solidFill>
                <a:latin typeface="Times New Roman" panose="02020603050405020304" pitchFamily="18" charset="0"/>
                <a:cs typeface="Times New Roman" panose="02020603050405020304" pitchFamily="18" charset="0"/>
              </a:rPr>
              <a:t>probOwner</a:t>
            </a:r>
            <a:r>
              <a:rPr lang="en-US" sz="3600" dirty="0" smtClean="0">
                <a:solidFill>
                  <a:srgbClr val="002060"/>
                </a:solidFill>
                <a:latin typeface="Times New Roman" panose="02020603050405020304" pitchFamily="18" charset="0"/>
                <a:cs typeface="Times New Roman" panose="02020603050405020304" pitchFamily="18" charset="0"/>
              </a:rPr>
              <a:t> field</a:t>
            </a:r>
          </a:p>
          <a:p>
            <a:pPr>
              <a:buFont typeface="Wingdings" panose="05000000000000000000" pitchFamily="2" charset="2"/>
              <a:buChar char="§"/>
            </a:pPr>
            <a:r>
              <a:rPr lang="en-US" sz="3600" dirty="0" smtClean="0">
                <a:solidFill>
                  <a:srgbClr val="002060"/>
                </a:solidFill>
                <a:latin typeface="Times New Roman" panose="02020603050405020304" pitchFamily="18" charset="0"/>
                <a:cs typeface="Times New Roman" panose="02020603050405020304" pitchFamily="18" charset="0"/>
              </a:rPr>
              <a:t>Needs </a:t>
            </a:r>
            <a:r>
              <a:rPr lang="en-US" sz="3600" b="1" i="1" dirty="0" smtClean="0">
                <a:solidFill>
                  <a:srgbClr val="002060"/>
                </a:solidFill>
                <a:latin typeface="Times New Roman" panose="02020603050405020304" pitchFamily="18" charset="0"/>
                <a:cs typeface="Times New Roman" panose="02020603050405020304" pitchFamily="18" charset="0"/>
              </a:rPr>
              <a:t>broadcast or multicast </a:t>
            </a:r>
            <a:r>
              <a:rPr lang="en-US" sz="3600" dirty="0" smtClean="0">
                <a:solidFill>
                  <a:srgbClr val="002060"/>
                </a:solidFill>
                <a:latin typeface="Times New Roman" panose="02020603050405020304" pitchFamily="18" charset="0"/>
                <a:cs typeface="Times New Roman" panose="02020603050405020304" pitchFamily="18" charset="0"/>
              </a:rPr>
              <a:t>facility for invalidation operation</a:t>
            </a:r>
          </a:p>
          <a:p>
            <a:pPr>
              <a:buFont typeface="Wingdings" panose="05000000000000000000" pitchFamily="2" charset="2"/>
              <a:buChar char="§"/>
            </a:pPr>
            <a:r>
              <a:rPr lang="en-US" sz="3600" b="1" i="1" dirty="0" smtClean="0">
                <a:solidFill>
                  <a:srgbClr val="002060"/>
                </a:solidFill>
                <a:latin typeface="Times New Roman" panose="02020603050405020304" pitchFamily="18" charset="0"/>
                <a:cs typeface="Times New Roman" panose="02020603050405020304" pitchFamily="18" charset="0"/>
              </a:rPr>
              <a:t>Initialization</a:t>
            </a:r>
            <a:r>
              <a:rPr lang="en-US" sz="3600" dirty="0" smtClean="0">
                <a:solidFill>
                  <a:srgbClr val="002060"/>
                </a:solidFill>
                <a:latin typeface="Times New Roman" panose="02020603050405020304" pitchFamily="18" charset="0"/>
                <a:cs typeface="Times New Roman" panose="02020603050405020304" pitchFamily="18" charset="0"/>
              </a:rPr>
              <a:t> or </a:t>
            </a:r>
            <a:r>
              <a:rPr lang="en-US" sz="3600" b="1" i="1" dirty="0" smtClean="0">
                <a:solidFill>
                  <a:srgbClr val="002060"/>
                </a:solidFill>
                <a:latin typeface="Times New Roman" panose="02020603050405020304" pitchFamily="18" charset="0"/>
                <a:cs typeface="Times New Roman" panose="02020603050405020304" pitchFamily="18" charset="0"/>
              </a:rPr>
              <a:t>after broadcast</a:t>
            </a:r>
            <a:r>
              <a:rPr lang="en-US" sz="3600" dirty="0" smtClean="0">
                <a:solidFill>
                  <a:srgbClr val="002060"/>
                </a:solidFill>
                <a:latin typeface="Times New Roman" panose="02020603050405020304" pitchFamily="18" charset="0"/>
                <a:cs typeface="Times New Roman" panose="02020603050405020304" pitchFamily="18" charset="0"/>
              </a:rPr>
              <a:t>, all processors know the true owner of a page</a:t>
            </a:r>
          </a:p>
          <a:p>
            <a:pPr>
              <a:buFont typeface="Wingdings" panose="05000000000000000000" pitchFamily="2" charset="2"/>
              <a:buChar char="§"/>
            </a:pPr>
            <a:r>
              <a:rPr lang="en-US" sz="3600" dirty="0" smtClean="0">
                <a:solidFill>
                  <a:srgbClr val="002060"/>
                </a:solidFill>
                <a:latin typeface="Times New Roman" panose="02020603050405020304" pitchFamily="18" charset="0"/>
                <a:cs typeface="Times New Roman" panose="02020603050405020304" pitchFamily="18" charset="0"/>
              </a:rPr>
              <a:t>Performs better </a:t>
            </a:r>
            <a:r>
              <a:rPr lang="en-US" sz="3600" dirty="0">
                <a:solidFill>
                  <a:srgbClr val="002060"/>
                </a:solidFill>
                <a:latin typeface="Times New Roman" panose="02020603050405020304" pitchFamily="18" charset="0"/>
                <a:cs typeface="Times New Roman" panose="02020603050405020304" pitchFamily="18" charset="0"/>
              </a:rPr>
              <a:t>than other methods when the number of  processors sharing the same page for a short period of time is small </a:t>
            </a:r>
          </a:p>
          <a:p>
            <a:pPr>
              <a:buFont typeface="Wingdings" panose="05000000000000000000" pitchFamily="2" charset="2"/>
              <a:buChar char="§"/>
            </a:pPr>
            <a:r>
              <a:rPr lang="en-US" sz="3600" dirty="0" smtClean="0">
                <a:solidFill>
                  <a:srgbClr val="002060"/>
                </a:solidFill>
                <a:latin typeface="Times New Roman" panose="02020603050405020304" pitchFamily="18" charset="0"/>
                <a:cs typeface="Times New Roman" panose="02020603050405020304" pitchFamily="18" charset="0"/>
              </a:rPr>
              <a:t>Has a </a:t>
            </a:r>
            <a:r>
              <a:rPr lang="en-US" sz="3600" dirty="0">
                <a:solidFill>
                  <a:srgbClr val="002060"/>
                </a:solidFill>
                <a:latin typeface="Times New Roman" panose="02020603050405020304" pitchFamily="18" charset="0"/>
                <a:cs typeface="Times New Roman" panose="02020603050405020304" pitchFamily="18" charset="0"/>
              </a:rPr>
              <a:t>potential to implement a Shared Virtual Memory System on </a:t>
            </a:r>
            <a:r>
              <a:rPr lang="en-US" sz="3600" b="1" i="1" dirty="0">
                <a:solidFill>
                  <a:srgbClr val="002060"/>
                </a:solidFill>
                <a:latin typeface="Times New Roman" panose="02020603050405020304" pitchFamily="18" charset="0"/>
                <a:cs typeface="Times New Roman" panose="02020603050405020304" pitchFamily="18" charset="0"/>
              </a:rPr>
              <a:t>a large-scale multiprocessor </a:t>
            </a:r>
            <a:r>
              <a:rPr lang="en-US" sz="3600" b="1" i="1" dirty="0" smtClean="0">
                <a:solidFill>
                  <a:srgbClr val="002060"/>
                </a:solidFill>
                <a:latin typeface="Times New Roman" panose="02020603050405020304" pitchFamily="18" charset="0"/>
                <a:cs typeface="Times New Roman" panose="02020603050405020304" pitchFamily="18" charset="0"/>
              </a:rPr>
              <a:t>system</a:t>
            </a:r>
            <a:endParaRPr lang="en-US" sz="36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159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3" y="228600"/>
            <a:ext cx="9601200" cy="607423"/>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ProbOwner</a:t>
            </a:r>
            <a:r>
              <a:rPr lang="en-US" b="1" dirty="0" smtClean="0">
                <a:latin typeface="Times New Roman" panose="02020603050405020304" pitchFamily="18" charset="0"/>
                <a:cs typeface="Times New Roman" panose="02020603050405020304" pitchFamily="18" charset="0"/>
              </a:rPr>
              <a:t> field</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18903" y="1071153"/>
            <a:ext cx="10816046" cy="5473337"/>
          </a:xfrm>
        </p:spPr>
        <p:txBody>
          <a:bodyPr>
            <a:normAutofit/>
          </a:bodyPr>
          <a:lstStyle/>
          <a:p>
            <a:pPr>
              <a:buFont typeface="Wingdings" panose="05000000000000000000" pitchFamily="2" charset="2"/>
              <a:buChar char="Ø"/>
            </a:pPr>
            <a:r>
              <a:rPr lang="en-US" sz="2800" b="1" dirty="0" smtClean="0">
                <a:latin typeface="Times New Roman" panose="02020603050405020304" pitchFamily="18" charset="0"/>
                <a:cs typeface="Times New Roman" panose="02020603050405020304" pitchFamily="18" charset="0"/>
              </a:rPr>
              <a:t>Initialization of </a:t>
            </a:r>
            <a:r>
              <a:rPr lang="en-US" sz="2800" b="1" dirty="0" err="1" smtClean="0">
                <a:latin typeface="Times New Roman" panose="02020603050405020304" pitchFamily="18" charset="0"/>
                <a:cs typeface="Times New Roman" panose="02020603050405020304" pitchFamily="18" charset="0"/>
              </a:rPr>
              <a:t>ProbOwner</a:t>
            </a:r>
            <a:r>
              <a:rPr lang="en-US" sz="2800" b="1" dirty="0" smtClean="0">
                <a:latin typeface="Times New Roman" panose="02020603050405020304" pitchFamily="18" charset="0"/>
                <a:cs typeface="Times New Roman" panose="02020603050405020304" pitchFamily="18" charset="0"/>
              </a:rPr>
              <a:t>  (beginning of process)</a:t>
            </a:r>
          </a:p>
          <a:p>
            <a:pPr marL="382588" indent="414338">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ProbOwner</a:t>
            </a:r>
            <a:r>
              <a:rPr lang="en-US" sz="2400" dirty="0" smtClean="0">
                <a:latin typeface="Times New Roman" panose="02020603050405020304" pitchFamily="18" charset="0"/>
                <a:cs typeface="Times New Roman" panose="02020603050405020304" pitchFamily="18" charset="0"/>
              </a:rPr>
              <a:t> field is a set of default processors of every entry on all processors.</a:t>
            </a:r>
          </a:p>
          <a:p>
            <a:pPr marL="382588" indent="414338">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ProbOwner</a:t>
            </a:r>
            <a:r>
              <a:rPr lang="en-US" sz="2400" dirty="0" smtClean="0">
                <a:latin typeface="Times New Roman" panose="02020603050405020304" pitchFamily="18" charset="0"/>
                <a:cs typeface="Times New Roman" panose="02020603050405020304" pitchFamily="18" charset="0"/>
              </a:rPr>
              <a:t> field can be considered as initial owner of all pages.</a:t>
            </a:r>
          </a:p>
          <a:p>
            <a:pPr marL="382588" indent="414338">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As program runs, page fault handler and their server maintain the </a:t>
            </a:r>
            <a:r>
              <a:rPr lang="en-US" sz="2400" dirty="0" err="1" smtClean="0">
                <a:latin typeface="Times New Roman" panose="02020603050405020304" pitchFamily="18" charset="0"/>
                <a:cs typeface="Times New Roman" panose="02020603050405020304" pitchFamily="18" charset="0"/>
              </a:rPr>
              <a:t>ProbOwn</a:t>
            </a:r>
            <a:endParaRPr lang="en-US" sz="2400" dirty="0" smtClean="0">
              <a:latin typeface="Times New Roman" panose="02020603050405020304" pitchFamily="18" charset="0"/>
              <a:cs typeface="Times New Roman" panose="02020603050405020304" pitchFamily="18" charset="0"/>
            </a:endParaRPr>
          </a:p>
          <a:p>
            <a:pPr marL="382588" indent="414338">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Data Update  (during fault</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As fault occurs, in case of </a:t>
            </a:r>
            <a:r>
              <a:rPr lang="en-US" sz="2800" dirty="0" err="1" smtClean="0">
                <a:latin typeface="Times New Roman" panose="02020603050405020304" pitchFamily="18" charset="0"/>
                <a:cs typeface="Times New Roman" panose="02020603050405020304" pitchFamily="18" charset="0"/>
              </a:rPr>
              <a:t>ProbOwner</a:t>
            </a:r>
            <a:r>
              <a:rPr lang="en-US" sz="2800" dirty="0" smtClean="0">
                <a:latin typeface="Times New Roman" panose="02020603050405020304" pitchFamily="18" charset="0"/>
                <a:cs typeface="Times New Roman" panose="02020603050405020304" pitchFamily="18" charset="0"/>
              </a:rPr>
              <a:t> is not the true owner, Process forward the request based on </a:t>
            </a:r>
            <a:r>
              <a:rPr lang="en-US" sz="2800" dirty="0" err="1" smtClean="0">
                <a:latin typeface="Times New Roman" panose="02020603050405020304" pitchFamily="18" charset="0"/>
                <a:cs typeface="Times New Roman" panose="02020603050405020304" pitchFamily="18" charset="0"/>
              </a:rPr>
              <a:t>ProbOwner</a:t>
            </a:r>
            <a:r>
              <a:rPr lang="en-US" sz="2800" dirty="0" smtClean="0">
                <a:latin typeface="Times New Roman" panose="02020603050405020304" pitchFamily="18" charset="0"/>
                <a:cs typeface="Times New Roman" panose="02020603050405020304" pitchFamily="18" charset="0"/>
              </a:rPr>
              <a:t> field, and then updates the </a:t>
            </a:r>
            <a:r>
              <a:rPr lang="en-US" sz="2800" dirty="0" err="1" smtClean="0">
                <a:latin typeface="Times New Roman" panose="02020603050405020304" pitchFamily="18" charset="0"/>
                <a:cs typeface="Times New Roman" panose="02020603050405020304" pitchFamily="18" charset="0"/>
              </a:rPr>
              <a:t>ProbOwner</a:t>
            </a:r>
            <a:r>
              <a:rPr lang="en-US" sz="2800" dirty="0" smtClean="0">
                <a:latin typeface="Times New Roman" panose="02020603050405020304" pitchFamily="18" charset="0"/>
                <a:cs typeface="Times New Roman" panose="02020603050405020304" pitchFamily="18" charset="0"/>
              </a:rPr>
              <a:t> field </a:t>
            </a: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ccording to the faulting process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0480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3555" y="173334"/>
            <a:ext cx="9601200" cy="811404"/>
          </a:xfrm>
        </p:spPr>
        <p:txBody>
          <a:bodyPr>
            <a:normAutofit/>
          </a:bodyPr>
          <a:lstStyle/>
          <a:p>
            <a:pPr algn="r"/>
            <a:r>
              <a:rPr lang="en-US" sz="4000" b="1" i="1" u="sng" dirty="0">
                <a:latin typeface="Times New Roman" panose="02020603050405020304" pitchFamily="18" charset="0"/>
                <a:cs typeface="Times New Roman" panose="02020603050405020304" pitchFamily="18" charset="0"/>
              </a:rPr>
              <a:t>Page faults</a:t>
            </a:r>
            <a:endParaRPr lang="en-US" sz="4000" dirty="0"/>
          </a:p>
        </p:txBody>
      </p:sp>
      <p:sp>
        <p:nvSpPr>
          <p:cNvPr id="3" name="Content Placeholder 2"/>
          <p:cNvSpPr>
            <a:spLocks noGrp="1"/>
          </p:cNvSpPr>
          <p:nvPr>
            <p:ph idx="1"/>
          </p:nvPr>
        </p:nvSpPr>
        <p:spPr>
          <a:xfrm>
            <a:off x="870948" y="1200778"/>
            <a:ext cx="11559046" cy="5657222"/>
          </a:xfrm>
        </p:spPr>
        <p:txBody>
          <a:bodyPr>
            <a:noAutofit/>
          </a:bodyPr>
          <a:lstStyle/>
          <a:p>
            <a:pPr>
              <a:buClr>
                <a:srgbClr val="002060"/>
              </a:buClr>
              <a:buFont typeface="Wingdings" panose="05000000000000000000" pitchFamily="2" charset="2"/>
              <a:buChar char="q"/>
            </a:pPr>
            <a:r>
              <a:rPr lang="en-US" sz="3000" dirty="0" smtClean="0">
                <a:solidFill>
                  <a:srgbClr val="002060"/>
                </a:solidFill>
                <a:latin typeface="Times New Roman" panose="02020603050405020304" pitchFamily="18" charset="0"/>
                <a:cs typeface="Times New Roman" panose="02020603050405020304" pitchFamily="18" charset="0"/>
              </a:rPr>
              <a:t>Processor sends a request to processor indicated by </a:t>
            </a:r>
            <a:r>
              <a:rPr lang="en-US" sz="3000" i="1" dirty="0" err="1" smtClean="0">
                <a:solidFill>
                  <a:srgbClr val="002060"/>
                </a:solidFill>
                <a:latin typeface="Times New Roman" panose="02020603050405020304" pitchFamily="18" charset="0"/>
                <a:cs typeface="Times New Roman" panose="02020603050405020304" pitchFamily="18" charset="0"/>
              </a:rPr>
              <a:t>probOwner</a:t>
            </a:r>
            <a:endParaRPr lang="en-US" sz="3000" i="1" dirty="0" smtClean="0">
              <a:solidFill>
                <a:srgbClr val="002060"/>
              </a:solidFill>
              <a:latin typeface="Times New Roman" panose="02020603050405020304" pitchFamily="18" charset="0"/>
              <a:cs typeface="Times New Roman" panose="02020603050405020304" pitchFamily="18" charset="0"/>
            </a:endParaRPr>
          </a:p>
          <a:p>
            <a:pPr marL="0" indent="0">
              <a:buClr>
                <a:schemeClr val="accent2">
                  <a:lumMod val="75000"/>
                </a:schemeClr>
              </a:buClr>
              <a:buNone/>
            </a:pPr>
            <a:r>
              <a:rPr lang="en-US" sz="3000" i="1" dirty="0" smtClean="0">
                <a:solidFill>
                  <a:srgbClr val="002060"/>
                </a:solidFill>
                <a:latin typeface="Times New Roman" panose="02020603050405020304" pitchFamily="18" charset="0"/>
                <a:cs typeface="Times New Roman" panose="02020603050405020304" pitchFamily="18" charset="0"/>
              </a:rPr>
              <a:t>If </a:t>
            </a:r>
            <a:r>
              <a:rPr lang="en-US" sz="3000" dirty="0" smtClean="0">
                <a:solidFill>
                  <a:srgbClr val="002060"/>
                </a:solidFill>
                <a:latin typeface="Times New Roman" panose="02020603050405020304" pitchFamily="18" charset="0"/>
                <a:cs typeface="Times New Roman" panose="02020603050405020304" pitchFamily="18" charset="0"/>
              </a:rPr>
              <a:t> processor is </a:t>
            </a:r>
            <a:r>
              <a:rPr lang="en-US" sz="3000" b="1" dirty="0" smtClean="0">
                <a:solidFill>
                  <a:srgbClr val="002060"/>
                </a:solidFill>
                <a:latin typeface="Times New Roman" panose="02020603050405020304" pitchFamily="18" charset="0"/>
                <a:cs typeface="Times New Roman" panose="02020603050405020304" pitchFamily="18" charset="0"/>
              </a:rPr>
              <a:t>true owner :</a:t>
            </a:r>
          </a:p>
          <a:p>
            <a:pPr>
              <a:buClr>
                <a:schemeClr val="accent2">
                  <a:lumMod val="75000"/>
                </a:schemeClr>
              </a:buClr>
              <a:buFont typeface="Wingdings" panose="05000000000000000000" pitchFamily="2" charset="2"/>
              <a:buChar char="Ø"/>
            </a:pPr>
            <a:r>
              <a:rPr lang="en-US" sz="3000" dirty="0" smtClean="0">
                <a:solidFill>
                  <a:srgbClr val="002060"/>
                </a:solidFill>
                <a:latin typeface="Times New Roman" panose="02020603050405020304" pitchFamily="18" charset="0"/>
                <a:cs typeface="Times New Roman" panose="02020603050405020304" pitchFamily="18" charset="0"/>
              </a:rPr>
              <a:t> Proceeds as in the centralized manager algorithm</a:t>
            </a:r>
            <a:r>
              <a:rPr lang="en-US" sz="3000" b="1" dirty="0" smtClean="0">
                <a:solidFill>
                  <a:srgbClr val="002060"/>
                </a:solidFill>
                <a:latin typeface="Times New Roman" panose="02020603050405020304" pitchFamily="18" charset="0"/>
                <a:cs typeface="Times New Roman" panose="02020603050405020304" pitchFamily="18" charset="0"/>
              </a:rPr>
              <a:t> </a:t>
            </a:r>
          </a:p>
          <a:p>
            <a:pPr marL="0" indent="0">
              <a:buClr>
                <a:schemeClr val="accent2">
                  <a:lumMod val="75000"/>
                </a:schemeClr>
              </a:buClr>
              <a:buNone/>
            </a:pPr>
            <a:r>
              <a:rPr lang="en-US" sz="3000" i="1" dirty="0" smtClean="0">
                <a:solidFill>
                  <a:srgbClr val="002060"/>
                </a:solidFill>
                <a:latin typeface="Times New Roman" panose="02020603050405020304" pitchFamily="18" charset="0"/>
                <a:cs typeface="Times New Roman" panose="02020603050405020304" pitchFamily="18" charset="0"/>
              </a:rPr>
              <a:t>If </a:t>
            </a:r>
            <a:r>
              <a:rPr lang="en-US" sz="3000" dirty="0" smtClean="0">
                <a:solidFill>
                  <a:srgbClr val="002060"/>
                </a:solidFill>
                <a:latin typeface="Times New Roman" panose="02020603050405020304" pitchFamily="18" charset="0"/>
                <a:cs typeface="Times New Roman" panose="02020603050405020304" pitchFamily="18" charset="0"/>
              </a:rPr>
              <a:t> not,</a:t>
            </a:r>
          </a:p>
          <a:p>
            <a:pPr>
              <a:buClr>
                <a:schemeClr val="accent2">
                  <a:lumMod val="75000"/>
                </a:schemeClr>
              </a:buClr>
              <a:buFont typeface="Wingdings" panose="05000000000000000000" pitchFamily="2" charset="2"/>
              <a:buChar char="Ø"/>
            </a:pPr>
            <a:r>
              <a:rPr lang="en-US" sz="3000" i="1" dirty="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Forwards the request to processor indicated by its </a:t>
            </a:r>
            <a:r>
              <a:rPr lang="en-US" sz="3000" i="1" dirty="0" err="1" smtClean="0">
                <a:solidFill>
                  <a:srgbClr val="002060"/>
                </a:solidFill>
                <a:latin typeface="Times New Roman" panose="02020603050405020304" pitchFamily="18" charset="0"/>
                <a:cs typeface="Times New Roman" panose="02020603050405020304" pitchFamily="18" charset="0"/>
              </a:rPr>
              <a:t>probOwner</a:t>
            </a:r>
            <a:r>
              <a:rPr lang="en-US" sz="3000" i="1" dirty="0" smtClean="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field</a:t>
            </a:r>
          </a:p>
          <a:p>
            <a:pPr>
              <a:buClr>
                <a:srgbClr val="002060"/>
              </a:buClr>
              <a:buFont typeface="Wingdings" panose="05000000000000000000" pitchFamily="2" charset="2"/>
              <a:buChar char="q"/>
            </a:pPr>
            <a:r>
              <a:rPr lang="en-US" sz="3000" dirty="0" smtClean="0">
                <a:solidFill>
                  <a:srgbClr val="002060"/>
                </a:solidFill>
                <a:latin typeface="Times New Roman" panose="02020603050405020304" pitchFamily="18" charset="0"/>
                <a:cs typeface="Times New Roman" panose="02020603050405020304" pitchFamily="18" charset="0"/>
              </a:rPr>
              <a:t>No need to reply to requesting processors</a:t>
            </a:r>
          </a:p>
          <a:p>
            <a:pPr>
              <a:buClr>
                <a:srgbClr val="002060"/>
              </a:buClr>
              <a:buFont typeface="Wingdings" panose="05000000000000000000" pitchFamily="2" charset="2"/>
              <a:buChar char="q"/>
            </a:pPr>
            <a:r>
              <a:rPr lang="en-US" sz="3000" dirty="0" smtClean="0">
                <a:solidFill>
                  <a:srgbClr val="002060"/>
                </a:solidFill>
                <a:latin typeface="Times New Roman" panose="02020603050405020304" pitchFamily="18" charset="0"/>
                <a:cs typeface="Times New Roman" panose="02020603050405020304" pitchFamily="18" charset="0"/>
              </a:rPr>
              <a:t>The </a:t>
            </a:r>
            <a:r>
              <a:rPr lang="en-US" sz="3000" i="1" dirty="0" err="1" smtClean="0">
                <a:solidFill>
                  <a:srgbClr val="002060"/>
                </a:solidFill>
                <a:latin typeface="Times New Roman" panose="02020603050405020304" pitchFamily="18" charset="0"/>
                <a:cs typeface="Times New Roman" panose="02020603050405020304" pitchFamily="18" charset="0"/>
              </a:rPr>
              <a:t>probOwner</a:t>
            </a:r>
            <a:r>
              <a:rPr lang="en-US" sz="3000" i="1" dirty="0" smtClean="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field on </a:t>
            </a:r>
            <a:r>
              <a:rPr lang="en-US" sz="3000" u="sng" dirty="0" smtClean="0">
                <a:solidFill>
                  <a:srgbClr val="002060"/>
                </a:solidFill>
                <a:latin typeface="Times New Roman" panose="02020603050405020304" pitchFamily="18" charset="0"/>
                <a:cs typeface="Times New Roman" panose="02020603050405020304" pitchFamily="18" charset="0"/>
              </a:rPr>
              <a:t>read- and write page fault changed</a:t>
            </a:r>
            <a:r>
              <a:rPr lang="en-US" sz="3000" dirty="0" smtClean="0">
                <a:solidFill>
                  <a:srgbClr val="002060"/>
                </a:solidFill>
                <a:latin typeface="Times New Roman" panose="02020603050405020304" pitchFamily="18" charset="0"/>
                <a:cs typeface="Times New Roman" panose="02020603050405020304" pitchFamily="18" charset="0"/>
              </a:rPr>
              <a:t>:</a:t>
            </a:r>
          </a:p>
          <a:p>
            <a:pPr>
              <a:buClr>
                <a:schemeClr val="accent2">
                  <a:lumMod val="75000"/>
                </a:schemeClr>
              </a:buClr>
              <a:buFont typeface="Wingdings" panose="05000000000000000000" pitchFamily="2" charset="2"/>
              <a:buChar char="Ø"/>
            </a:pPr>
            <a:r>
              <a:rPr lang="en-US" sz="3000" dirty="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to the new owner of the page </a:t>
            </a:r>
            <a:endParaRPr lang="en-US" sz="3000" i="1" dirty="0" smtClean="0">
              <a:solidFill>
                <a:srgbClr val="002060"/>
              </a:solidFill>
              <a:latin typeface="Times New Roman" panose="02020603050405020304" pitchFamily="18" charset="0"/>
              <a:cs typeface="Times New Roman" panose="02020603050405020304" pitchFamily="18" charset="0"/>
            </a:endParaRPr>
          </a:p>
          <a:p>
            <a:pPr>
              <a:buClr>
                <a:schemeClr val="accent2">
                  <a:lumMod val="75000"/>
                </a:schemeClr>
              </a:buClr>
              <a:buFont typeface="Wingdings" panose="05000000000000000000" pitchFamily="2" charset="2"/>
              <a:buChar char="Ø"/>
            </a:pPr>
            <a:r>
              <a:rPr lang="en-US" sz="3000" dirty="0" smtClean="0">
                <a:solidFill>
                  <a:srgbClr val="002060"/>
                </a:solidFill>
                <a:latin typeface="Times New Roman" panose="02020603050405020304" pitchFamily="18" charset="0"/>
                <a:cs typeface="Times New Roman" panose="02020603050405020304" pitchFamily="18" charset="0"/>
              </a:rPr>
              <a:t>to the original requesting processor (true owner in the near future)</a:t>
            </a:r>
            <a:endParaRPr lang="en-US" sz="3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1126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267789"/>
            <a:ext cx="9601200" cy="1485900"/>
          </a:xfrm>
        </p:spPr>
        <p:txBody>
          <a:bodyPr/>
          <a:lstStyle/>
          <a:p>
            <a:r>
              <a:rPr lang="en-US" dirty="0" smtClean="0">
                <a:latin typeface="Times New Roman" panose="02020603050405020304" pitchFamily="18" charset="0"/>
                <a:cs typeface="Times New Roman" panose="02020603050405020304" pitchFamily="18" charset="0"/>
              </a:rPr>
              <a:t>Time Complexity of Dynamic DMA</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84217" y="1324247"/>
                <a:ext cx="10541726" cy="5167993"/>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Worst case  number of locating the owner of a single page </a:t>
                </a:r>
              </a:p>
              <a:p>
                <a:pPr marL="0" indent="0">
                  <a:buNone/>
                </a:pP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rPr>
                      <m:t>𝑂</m:t>
                    </m:r>
                    <m:r>
                      <a:rPr lang="en-US" sz="2400" i="1">
                        <a:latin typeface="Cambria Math" panose="02040503050406030204" pitchFamily="18" charset="0"/>
                      </a:rPr>
                      <m:t>(</m:t>
                    </m:r>
                    <m:r>
                      <a:rPr lang="en-US" sz="2400" b="0" i="1" smtClean="0">
                        <a:latin typeface="Cambria Math" panose="02040503050406030204" pitchFamily="18" charset="0"/>
                      </a:rPr>
                      <m:t>𝑁</m:t>
                    </m:r>
                    <m:r>
                      <a:rPr lang="en-US" sz="2400" i="1">
                        <a:latin typeface="Cambria Math" panose="02040503050406030204" pitchFamily="18" charset="0"/>
                      </a:rPr>
                      <m:t>+</m:t>
                    </m:r>
                    <m:r>
                      <a:rPr lang="en-US" sz="2400" i="1">
                        <a:latin typeface="Cambria Math" panose="02040503050406030204" pitchFamily="18" charset="0"/>
                      </a:rPr>
                      <m:t>𝐾𝑙</m:t>
                    </m:r>
                    <m:r>
                      <a:rPr lang="en-US" sz="2400" b="0" i="1" smtClean="0">
                        <a:latin typeface="Cambria Math" panose="02040503050406030204" pitchFamily="18" charset="0"/>
                      </a:rPr>
                      <m:t>𝑜𝑔𝑁</m:t>
                    </m:r>
                    <m:r>
                      <a:rPr lang="en-US" sz="2400" i="1">
                        <a:latin typeface="Cambria Math" panose="02040503050406030204" pitchFamily="18" charset="0"/>
                      </a:rPr>
                      <m:t>)</m:t>
                    </m:r>
                  </m:oMath>
                </a14:m>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Worth case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in the graph of </a:t>
                </a:r>
                <a:r>
                  <a:rPr lang="en-US" sz="2400" dirty="0" err="1" smtClean="0">
                    <a:latin typeface="Times New Roman" panose="02020603050405020304" pitchFamily="18" charset="0"/>
                    <a:cs typeface="Times New Roman" panose="02020603050405020304" pitchFamily="18" charset="0"/>
                  </a:rPr>
                  <a:t>ProbOwner</a:t>
                </a:r>
                <a:r>
                  <a:rPr lang="en-US" sz="2400" dirty="0" smtClean="0">
                    <a:latin typeface="Times New Roman" panose="02020603050405020304" pitchFamily="18" charset="0"/>
                    <a:cs typeface="Times New Roman" panose="02020603050405020304" pitchFamily="18" charset="0"/>
                  </a:rPr>
                  <a:t> there is only </a:t>
                </a:r>
                <a:r>
                  <a:rPr lang="en-US" sz="2400" dirty="0">
                    <a:latin typeface="Times New Roman" panose="02020603050405020304" pitchFamily="18" charset="0"/>
                    <a:cs typeface="Times New Roman" panose="02020603050405020304" pitchFamily="18" charset="0"/>
                  </a:rPr>
                  <a:t>one path to the true owner and there is no </a:t>
                </a:r>
                <a:r>
                  <a:rPr lang="en-US" sz="2400" dirty="0" smtClean="0">
                    <a:latin typeface="Times New Roman" panose="02020603050405020304" pitchFamily="18" charset="0"/>
                    <a:cs typeface="Times New Roman" panose="02020603050405020304" pitchFamily="18" charset="0"/>
                  </a:rPr>
                  <a:t>cycle on that path. </a:t>
                </a:r>
              </a:p>
              <a:p>
                <a:r>
                  <a:rPr lang="en-US" sz="2400" dirty="0" smtClean="0">
                    <a:latin typeface="Times New Roman" panose="02020603050405020304" pitchFamily="18" charset="0"/>
                    <a:cs typeface="Times New Roman" panose="02020603050405020304" pitchFamily="18" charset="0"/>
                  </a:rPr>
                  <a:t>If q processors have used a page, an upper bound on the total number of messages for locating the owner, if all contending processors are in the q processor set,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Then locating the owner of the page K times is </a:t>
                </a:r>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𝑂</m:t>
                      </m:r>
                      <m:r>
                        <a:rPr lang="en-US" sz="2400" b="0" i="1" smtClean="0">
                          <a:latin typeface="Cambria Math" panose="02040503050406030204" pitchFamily="18" charset="0"/>
                        </a:rPr>
                        <m:t>(</m:t>
                      </m:r>
                      <m:r>
                        <a:rPr lang="en-US" sz="2400" b="0" i="1" smtClean="0">
                          <a:latin typeface="Cambria Math" panose="02040503050406030204" pitchFamily="18" charset="0"/>
                        </a:rPr>
                        <m:t>𝑝</m:t>
                      </m:r>
                      <m:r>
                        <a:rPr lang="en-US" sz="2400" b="0" i="1" smtClean="0">
                          <a:latin typeface="Cambria Math" panose="02040503050406030204" pitchFamily="18" charset="0"/>
                        </a:rPr>
                        <m:t>+</m:t>
                      </m:r>
                      <m:r>
                        <a:rPr lang="en-US" sz="2400" b="0" i="1" smtClean="0">
                          <a:latin typeface="Cambria Math" panose="02040503050406030204" pitchFamily="18" charset="0"/>
                        </a:rPr>
                        <m:t>𝐾</m:t>
                      </m:r>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log</m:t>
                          </m:r>
                        </m:fName>
                        <m:e>
                          <m:r>
                            <a:rPr lang="en-US" sz="2400" b="0" i="1" smtClean="0">
                              <a:latin typeface="Cambria Math" panose="02040503050406030204" pitchFamily="18" charset="0"/>
                            </a:rPr>
                            <m:t>𝑞</m:t>
                          </m:r>
                        </m:e>
                      </m:func>
                      <m:r>
                        <a:rPr lang="en-US" sz="2400" b="0" i="1" smtClean="0">
                          <a:latin typeface="Cambria Math" panose="02040503050406030204" pitchFamily="18" charset="0"/>
                        </a:rPr>
                        <m:t>)</m:t>
                      </m:r>
                    </m:oMath>
                  </m:oMathPara>
                </a14:m>
                <a:endParaRPr lang="en-US" sz="2400" dirty="0" smtClean="0"/>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 The algorithm does not degrade as more processors are added to the system, but rather degrades(log.ly) only as more processors contend for the same page.</a:t>
                </a:r>
                <a:endParaRPr lang="en-US" sz="2400" dirty="0">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84217" y="1324247"/>
                <a:ext cx="10541726" cy="5167993"/>
              </a:xfrm>
              <a:blipFill>
                <a:blip r:embed="rId3"/>
                <a:stretch>
                  <a:fillRect l="-925" t="-1297" r="-463"/>
                </a:stretch>
              </a:blipFill>
            </p:spPr>
            <p:txBody>
              <a:bodyPr/>
              <a:lstStyle/>
              <a:p>
                <a:r>
                  <a:rPr lang="en-US">
                    <a:noFill/>
                  </a:rPr>
                  <a:t> </a:t>
                </a:r>
              </a:p>
            </p:txBody>
          </p:sp>
        </mc:Fallback>
      </mc:AlternateContent>
    </p:spTree>
    <p:extLst>
      <p:ext uri="{BB962C8B-B14F-4D97-AF65-F5344CB8AC3E}">
        <p14:creationId xmlns:p14="http://schemas.microsoft.com/office/powerpoint/2010/main" val="39506535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096" y="635558"/>
            <a:ext cx="10505552" cy="1173145"/>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The two critical questions of Dynamic DMA</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74206" y="1808704"/>
            <a:ext cx="11234057" cy="4487594"/>
          </a:xfrm>
        </p:spPr>
        <p:txBody>
          <a:bodyPr>
            <a:normAutofit lnSpcReduction="10000"/>
          </a:bodyPr>
          <a:lstStyle/>
          <a:p>
            <a:pPr marL="341313" indent="-341313">
              <a:buAutoNum type="arabicPeriod"/>
            </a:pPr>
            <a:r>
              <a:rPr lang="en-US" sz="3200" dirty="0" smtClean="0">
                <a:solidFill>
                  <a:srgbClr val="002060"/>
                </a:solidFill>
                <a:latin typeface="Times New Roman" panose="02020603050405020304" pitchFamily="18" charset="0"/>
                <a:cs typeface="Times New Roman" panose="02020603050405020304" pitchFamily="18" charset="0"/>
              </a:rPr>
              <a:t>Whether forwarding request eventually arrive at the true owner?</a:t>
            </a:r>
          </a:p>
          <a:p>
            <a:pPr marL="401638" indent="-401638">
              <a:buAutoNum type="arabicPeriod"/>
              <a:tabLst>
                <a:tab pos="401638" algn="l"/>
              </a:tabLst>
            </a:pPr>
            <a:r>
              <a:rPr lang="en-US" sz="3200" dirty="0" smtClean="0">
                <a:solidFill>
                  <a:srgbClr val="002060"/>
                </a:solidFill>
                <a:latin typeface="Times New Roman" panose="02020603050405020304" pitchFamily="18" charset="0"/>
                <a:cs typeface="Times New Roman" panose="02020603050405020304" pitchFamily="18" charset="0"/>
              </a:rPr>
              <a:t>How many forwarding requests are needed?</a:t>
            </a:r>
          </a:p>
          <a:p>
            <a:pPr marL="0" indent="0">
              <a:buNone/>
            </a:pPr>
            <a:endParaRPr lang="en-US" sz="32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200" b="1" i="1" dirty="0" smtClean="0">
                <a:solidFill>
                  <a:srgbClr val="002060"/>
                </a:solidFill>
                <a:latin typeface="Times New Roman" panose="02020603050405020304" pitchFamily="18" charset="0"/>
                <a:cs typeface="Times New Roman" panose="02020603050405020304" pitchFamily="18" charset="0"/>
              </a:rPr>
              <a:t>Answer: </a:t>
            </a:r>
          </a:p>
          <a:p>
            <a:pPr>
              <a:buFont typeface="Arial" panose="020B0604020202020204" pitchFamily="34" charset="0"/>
              <a:buChar char="•"/>
            </a:pPr>
            <a:r>
              <a:rPr lang="en-US" sz="3200" dirty="0" smtClean="0">
                <a:solidFill>
                  <a:srgbClr val="002060"/>
                </a:solidFill>
                <a:latin typeface="Times New Roman" panose="02020603050405020304" pitchFamily="18" charset="0"/>
                <a:cs typeface="Times New Roman" panose="02020603050405020304" pitchFamily="18" charset="0"/>
              </a:rPr>
              <a:t>A page fault on any processor reaches the true owner of the page using at most N-1forwarding request messages</a:t>
            </a:r>
            <a:endParaRPr lang="en-US" sz="3200"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200" dirty="0" smtClean="0">
                <a:solidFill>
                  <a:srgbClr val="002060"/>
                </a:solidFill>
                <a:latin typeface="Times New Roman" panose="02020603050405020304" pitchFamily="18" charset="0"/>
                <a:cs typeface="Times New Roman" panose="02020603050405020304" pitchFamily="18" charset="0"/>
              </a:rPr>
              <a:t>Once worst case situation occurrence, all processors know the true owner</a:t>
            </a:r>
          </a:p>
        </p:txBody>
      </p:sp>
    </p:spTree>
    <p:extLst>
      <p:ext uri="{BB962C8B-B14F-4D97-AF65-F5344CB8AC3E}">
        <p14:creationId xmlns:p14="http://schemas.microsoft.com/office/powerpoint/2010/main" val="4230423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197" y="695849"/>
            <a:ext cx="10842172" cy="1485900"/>
          </a:xfrm>
        </p:spPr>
        <p:txBody>
          <a:bodyPr>
            <a:normAutofit/>
          </a:bodyPr>
          <a:lstStyle/>
          <a:p>
            <a:pPr algn="ctr"/>
            <a:r>
              <a:rPr lang="en-US" b="1" dirty="0" smtClean="0">
                <a:latin typeface="Times New Roman" panose="02020603050405020304" pitchFamily="18" charset="0"/>
                <a:cs typeface="Times New Roman" panose="02020603050405020304" pitchFamily="18" charset="0"/>
              </a:rPr>
              <a:t>Improvement in Dynamic DMA by using Fewer Broadcast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80197" y="2486966"/>
            <a:ext cx="10842172" cy="3581400"/>
          </a:xfrm>
        </p:spPr>
        <p:txBody>
          <a:bodyPr>
            <a:normAutofit/>
          </a:bodyPr>
          <a:lstStyle/>
          <a:p>
            <a:pPr marL="0" indent="0">
              <a:buNone/>
            </a:pPr>
            <a:r>
              <a:rPr lang="en-US" sz="3200" b="1" i="1" u="sng" dirty="0" smtClean="0">
                <a:solidFill>
                  <a:srgbClr val="002060"/>
                </a:solidFill>
                <a:latin typeface="Times New Roman" panose="02020603050405020304" pitchFamily="18" charset="0"/>
                <a:cs typeface="Times New Roman" panose="02020603050405020304" pitchFamily="18" charset="0"/>
              </a:rPr>
              <a:t>Theorem 3:</a:t>
            </a:r>
            <a:r>
              <a:rPr lang="en-US" sz="3200" b="1" i="1" dirty="0" smtClean="0">
                <a:solidFill>
                  <a:srgbClr val="002060"/>
                </a:solidFill>
                <a:latin typeface="Times New Roman" panose="02020603050405020304" pitchFamily="18" charset="0"/>
                <a:cs typeface="Times New Roman" panose="02020603050405020304" pitchFamily="18" charset="0"/>
              </a:rPr>
              <a:t> </a:t>
            </a:r>
            <a:r>
              <a:rPr lang="en-US" sz="3200" dirty="0" smtClean="0">
                <a:solidFill>
                  <a:srgbClr val="002060"/>
                </a:solidFill>
                <a:latin typeface="Times New Roman" panose="02020603050405020304" pitchFamily="18" charset="0"/>
                <a:cs typeface="Times New Roman" panose="02020603050405020304" pitchFamily="18" charset="0"/>
              </a:rPr>
              <a:t>After a broadcast request or a broadcast invalidation, the total number of messages for locating the owner of a page for </a:t>
            </a:r>
            <a:r>
              <a:rPr lang="en-US" sz="3200" i="1" dirty="0" smtClean="0">
                <a:solidFill>
                  <a:srgbClr val="002060"/>
                </a:solidFill>
                <a:latin typeface="Times New Roman" panose="02020603050405020304" pitchFamily="18" charset="0"/>
                <a:cs typeface="Times New Roman" panose="02020603050405020304" pitchFamily="18" charset="0"/>
              </a:rPr>
              <a:t>K</a:t>
            </a:r>
            <a:r>
              <a:rPr lang="en-US" sz="3200" dirty="0" smtClean="0">
                <a:solidFill>
                  <a:srgbClr val="002060"/>
                </a:solidFill>
                <a:latin typeface="Times New Roman" panose="02020603050405020304" pitchFamily="18" charset="0"/>
                <a:cs typeface="Times New Roman" panose="02020603050405020304" pitchFamily="18" charset="0"/>
              </a:rPr>
              <a:t> page faults on different processors is </a:t>
            </a:r>
            <a:r>
              <a:rPr lang="en-US" sz="3200" i="1" dirty="0" smtClean="0">
                <a:solidFill>
                  <a:srgbClr val="002060"/>
                </a:solidFill>
                <a:latin typeface="Times New Roman" panose="02020603050405020304" pitchFamily="18" charset="0"/>
                <a:cs typeface="Times New Roman" panose="02020603050405020304" pitchFamily="18" charset="0"/>
              </a:rPr>
              <a:t>2K-1</a:t>
            </a:r>
          </a:p>
          <a:p>
            <a:pPr>
              <a:buClr>
                <a:schemeClr val="bg2">
                  <a:lumMod val="50000"/>
                </a:schemeClr>
              </a:buClr>
              <a:buFont typeface="Wingdings" panose="05000000000000000000" pitchFamily="2" charset="2"/>
              <a:buChar char="v"/>
            </a:pPr>
            <a:r>
              <a:rPr lang="en-US" sz="3200" dirty="0" smtClean="0">
                <a:solidFill>
                  <a:srgbClr val="002060"/>
                </a:solidFill>
                <a:latin typeface="Times New Roman" panose="02020603050405020304" pitchFamily="18" charset="0"/>
                <a:cs typeface="Times New Roman" panose="02020603050405020304" pitchFamily="18" charset="0"/>
              </a:rPr>
              <a:t> By using Fewer Broadcasts periodically broadcasting the real owner, the average number of messages for locating a page to find the owner can be reduced</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1906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083" y="375815"/>
            <a:ext cx="9601200" cy="901840"/>
          </a:xfrm>
        </p:spPr>
        <p:txBody>
          <a:bodyPr>
            <a:normAutofit/>
          </a:bodyPr>
          <a:lstStyle/>
          <a:p>
            <a:pPr algn="ctr"/>
            <a:r>
              <a:rPr lang="en-US" b="1" dirty="0" smtClean="0">
                <a:latin typeface="Times New Roman" panose="02020603050405020304" pitchFamily="18" charset="0"/>
                <a:cs typeface="Times New Roman" panose="02020603050405020304" pitchFamily="18" charset="0"/>
              </a:rPr>
              <a:t>Distribution of Copy Sets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26478" y="1127343"/>
            <a:ext cx="11131544" cy="5473874"/>
          </a:xfrm>
        </p:spPr>
        <p:txBody>
          <a:bodyPr>
            <a:noAutofit/>
          </a:bodyPr>
          <a:lstStyle/>
          <a:p>
            <a:pPr>
              <a:buFont typeface="Wingdings" panose="05000000000000000000" pitchFamily="2" charset="2"/>
              <a:buChar char="q"/>
            </a:pPr>
            <a:r>
              <a:rPr lang="en-US" sz="3200" dirty="0" smtClean="0">
                <a:solidFill>
                  <a:srgbClr val="002060"/>
                </a:solidFill>
                <a:latin typeface="Times New Roman" panose="02020603050405020304" pitchFamily="18" charset="0"/>
                <a:cs typeface="Times New Roman" panose="02020603050405020304" pitchFamily="18" charset="0"/>
              </a:rPr>
              <a:t>Copy set data connect with a page is stored processors rooted owner (as) </a:t>
            </a:r>
            <a:r>
              <a:rPr lang="en-US" sz="3200" b="1" i="1" dirty="0" smtClean="0">
                <a:solidFill>
                  <a:srgbClr val="002060"/>
                </a:solidFill>
                <a:latin typeface="Times New Roman" panose="02020603050405020304" pitchFamily="18" charset="0"/>
                <a:cs typeface="Times New Roman" panose="02020603050405020304" pitchFamily="18" charset="0"/>
              </a:rPr>
              <a:t>a tree</a:t>
            </a:r>
          </a:p>
          <a:p>
            <a:pPr marL="0" indent="0">
              <a:buNone/>
            </a:pPr>
            <a:endParaRPr lang="en-US" sz="3200" b="1" i="1"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2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3200" b="1" i="1"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200" dirty="0" smtClean="0">
              <a:solidFill>
                <a:srgbClr val="002060"/>
              </a:solidFill>
              <a:latin typeface="Times New Roman" panose="02020603050405020304" pitchFamily="18" charset="0"/>
              <a:cs typeface="Times New Roman" panose="02020603050405020304" pitchFamily="18" charset="0"/>
            </a:endParaRPr>
          </a:p>
        </p:txBody>
      </p:sp>
      <p:graphicFrame>
        <p:nvGraphicFramePr>
          <p:cNvPr id="14" name="Diagram 13"/>
          <p:cNvGraphicFramePr/>
          <p:nvPr>
            <p:extLst>
              <p:ext uri="{D42A27DB-BD31-4B8C-83A1-F6EECF244321}">
                <p14:modId xmlns:p14="http://schemas.microsoft.com/office/powerpoint/2010/main" val="4292325819"/>
              </p:ext>
            </p:extLst>
          </p:nvPr>
        </p:nvGraphicFramePr>
        <p:xfrm>
          <a:off x="1567545" y="2270927"/>
          <a:ext cx="9415304" cy="4059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2530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079" y="685800"/>
            <a:ext cx="10665912" cy="1485900"/>
          </a:xfrm>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Memory Mapping Manager</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70558" y="2171700"/>
            <a:ext cx="11166954" cy="4316781"/>
          </a:xfrm>
        </p:spPr>
        <p:txBody>
          <a:bodyPr>
            <a:normAutofit/>
          </a:bodyPr>
          <a:lstStyle/>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Implements the mapping between local memories and the shared virtual memory address space.</a:t>
            </a:r>
          </a:p>
          <a:p>
            <a:pPr>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Ensure the address space is coherent</a:t>
            </a:r>
          </a:p>
          <a:p>
            <a:pPr lvl="1">
              <a:buFont typeface="Wingdings" panose="05000000000000000000" pitchFamily="2" charset="2"/>
              <a:buChar char="Ø"/>
            </a:pPr>
            <a:r>
              <a:rPr lang="en-US" sz="3600" dirty="0" smtClean="0">
                <a:solidFill>
                  <a:srgbClr val="002060"/>
                </a:solidFill>
                <a:latin typeface="Times New Roman" panose="02020603050405020304" pitchFamily="18" charset="0"/>
                <a:cs typeface="Times New Roman" panose="02020603050405020304" pitchFamily="18" charset="0"/>
              </a:rPr>
              <a:t>In other words, the value returned by a read operation is always the same as the value written by the most recent write operation to the same address.</a:t>
            </a:r>
            <a:endParaRPr lang="en-US" sz="36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6239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9810" y="1592663"/>
            <a:ext cx="10555793" cy="4878476"/>
          </a:xfrm>
        </p:spPr>
        <p:txBody>
          <a:bodyPr>
            <a:normAutofit fontScale="85000" lnSpcReduction="10000"/>
          </a:bodyPr>
          <a:lstStyle/>
          <a:p>
            <a:pPr>
              <a:buFont typeface="Wingdings" panose="05000000000000000000" pitchFamily="2" charset="2"/>
              <a:buChar char="v"/>
            </a:pPr>
            <a:r>
              <a:rPr lang="en-US" sz="3600" b="1" i="1" dirty="0" smtClean="0">
                <a:solidFill>
                  <a:srgbClr val="002060"/>
                </a:solidFill>
                <a:latin typeface="Times New Roman" panose="02020603050405020304" pitchFamily="18" charset="0"/>
                <a:cs typeface="Times New Roman" panose="02020603050405020304" pitchFamily="18" charset="0"/>
              </a:rPr>
              <a:t>Two important ways to improve system performance with Distributed copy set</a:t>
            </a:r>
            <a:endParaRPr lang="en-US" sz="3600" b="1" i="1" dirty="0">
              <a:solidFill>
                <a:srgbClr val="002060"/>
              </a:solidFill>
              <a:latin typeface="Times New Roman" panose="02020603050405020304" pitchFamily="18" charset="0"/>
              <a:cs typeface="Times New Roman" panose="02020603050405020304" pitchFamily="18" charset="0"/>
            </a:endParaRPr>
          </a:p>
          <a:p>
            <a:pPr marL="461963" indent="-461963">
              <a:buAutoNum type="arabicPeriod"/>
            </a:pPr>
            <a:r>
              <a:rPr lang="en-US" sz="3200" dirty="0">
                <a:solidFill>
                  <a:srgbClr val="002060"/>
                </a:solidFill>
                <a:latin typeface="Times New Roman" panose="02020603050405020304" pitchFamily="18" charset="0"/>
                <a:cs typeface="Times New Roman" panose="02020603050405020304" pitchFamily="18" charset="0"/>
              </a:rPr>
              <a:t>Distribution of invalidation messages faster with “divide and conquer” effect</a:t>
            </a:r>
          </a:p>
          <a:p>
            <a:pPr marL="401638" indent="-401638">
              <a:buAutoNum type="arabicPeriod"/>
            </a:pPr>
            <a:r>
              <a:rPr lang="en-US" sz="3200" dirty="0">
                <a:solidFill>
                  <a:srgbClr val="002060"/>
                </a:solidFill>
                <a:latin typeface="Times New Roman" panose="02020603050405020304" pitchFamily="18" charset="0"/>
                <a:cs typeface="Times New Roman" panose="02020603050405020304" pitchFamily="18" charset="0"/>
              </a:rPr>
              <a:t>Read fault needs only a single processor that holds copy of page (not necessarily the owner</a:t>
            </a:r>
            <a:r>
              <a:rPr lang="en-US" sz="3200" dirty="0" smtClean="0">
                <a:solidFill>
                  <a:srgbClr val="002060"/>
                </a:solidFill>
                <a:latin typeface="Times New Roman" panose="02020603050405020304" pitchFamily="18" charset="0"/>
                <a:cs typeface="Times New Roman" panose="02020603050405020304" pitchFamily="18" charset="0"/>
              </a:rPr>
              <a:t>)</a:t>
            </a:r>
          </a:p>
          <a:p>
            <a:pPr marL="0" indent="0">
              <a:buNone/>
            </a:pPr>
            <a:endParaRPr lang="en-US" sz="32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200" b="1" i="1" dirty="0">
                <a:solidFill>
                  <a:srgbClr val="002060"/>
                </a:solidFill>
                <a:latin typeface="Times New Roman" panose="02020603050405020304" pitchFamily="18" charset="0"/>
                <a:cs typeface="Times New Roman" panose="02020603050405020304" pitchFamily="18" charset="0"/>
              </a:rPr>
              <a:t>Overall:</a:t>
            </a:r>
          </a:p>
          <a:p>
            <a:r>
              <a:rPr lang="en-US" sz="3200" dirty="0">
                <a:solidFill>
                  <a:srgbClr val="002060"/>
                </a:solidFill>
                <a:latin typeface="Times New Roman" panose="02020603050405020304" pitchFamily="18" charset="0"/>
                <a:cs typeface="Times New Roman" panose="02020603050405020304" pitchFamily="18" charset="0"/>
              </a:rPr>
              <a:t>Page should be copied from the owner to maintain the copy-set correct</a:t>
            </a:r>
          </a:p>
          <a:p>
            <a:r>
              <a:rPr lang="en-US" sz="3200" dirty="0">
                <a:solidFill>
                  <a:srgbClr val="002060"/>
                </a:solidFill>
                <a:latin typeface="Times New Roman" panose="02020603050405020304" pitchFamily="18" charset="0"/>
                <a:cs typeface="Times New Roman" panose="02020603050405020304" pitchFamily="18" charset="0"/>
              </a:rPr>
              <a:t>Invalidation should be broadcast from the owner to every copy-holders</a:t>
            </a:r>
          </a:p>
          <a:p>
            <a:pPr marL="0" indent="0">
              <a:buNone/>
            </a:pPr>
            <a:endParaRPr lang="en-US" sz="3200" dirty="0"/>
          </a:p>
        </p:txBody>
      </p:sp>
      <p:sp>
        <p:nvSpPr>
          <p:cNvPr id="4" name="Title 1"/>
          <p:cNvSpPr>
            <a:spLocks noGrp="1"/>
          </p:cNvSpPr>
          <p:nvPr>
            <p:ph type="title"/>
          </p:nvPr>
        </p:nvSpPr>
        <p:spPr>
          <a:xfrm>
            <a:off x="1256044" y="295429"/>
            <a:ext cx="8541098" cy="901840"/>
          </a:xfrm>
        </p:spPr>
        <p:txBody>
          <a:bodyPr>
            <a:normAutofit/>
          </a:bodyPr>
          <a:lstStyle/>
          <a:p>
            <a:pPr algn="ctr"/>
            <a:r>
              <a:rPr lang="en-US" b="1" dirty="0" smtClean="0">
                <a:latin typeface="Times New Roman" panose="02020603050405020304" pitchFamily="18" charset="0"/>
                <a:cs typeface="Times New Roman" panose="02020603050405020304" pitchFamily="18" charset="0"/>
              </a:rPr>
              <a:t>Distribution of Copy Sets (</a:t>
            </a:r>
            <a:r>
              <a:rPr lang="en-US" b="1" dirty="0" err="1" smtClean="0">
                <a:latin typeface="Times New Roman" panose="02020603050405020304" pitchFamily="18" charset="0"/>
                <a:cs typeface="Times New Roman" panose="02020603050405020304" pitchFamily="18" charset="0"/>
              </a:rPr>
              <a:t>Cont</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544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6220" y="252264"/>
            <a:ext cx="3903785" cy="811404"/>
          </a:xfrm>
        </p:spPr>
        <p:txBody>
          <a:bodyPr>
            <a:normAutofit/>
          </a:bodyPr>
          <a:lstStyle/>
          <a:p>
            <a:pPr algn="ctr"/>
            <a:r>
              <a:rPr lang="en-US" b="1" dirty="0" smtClean="0">
                <a:latin typeface="Times New Roman" panose="02020603050405020304" pitchFamily="18" charset="0"/>
                <a:cs typeface="Times New Roman" panose="02020603050405020304" pitchFamily="18" charset="0"/>
              </a:rPr>
              <a:t>Experiments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3498" t="10375" r="12638" b="8323"/>
          <a:stretch/>
        </p:blipFill>
        <p:spPr>
          <a:xfrm>
            <a:off x="6989524" y="1665962"/>
            <a:ext cx="5202476" cy="4803732"/>
          </a:xfrm>
          <a:prstGeom prst="rect">
            <a:avLst/>
          </a:prstGeom>
          <a:effectLst>
            <a:outerShdw blurRad="50800" dist="38100" dir="2700000" algn="tl" rotWithShape="0">
              <a:prstClr val="black">
                <a:alpha val="40000"/>
              </a:prstClr>
            </a:outerShdw>
          </a:effectLst>
        </p:spPr>
      </p:pic>
      <p:sp>
        <p:nvSpPr>
          <p:cNvPr id="5" name="TextBox 4"/>
          <p:cNvSpPr txBox="1"/>
          <p:nvPr/>
        </p:nvSpPr>
        <p:spPr>
          <a:xfrm>
            <a:off x="893546" y="657966"/>
            <a:ext cx="6095978" cy="5509200"/>
          </a:xfrm>
          <a:prstGeom prst="rect">
            <a:avLst/>
          </a:prstGeom>
          <a:noFill/>
        </p:spPr>
        <p:txBody>
          <a:bodyPr wrap="square" rtlCol="0">
            <a:spAutoFit/>
          </a:bodyPr>
          <a:lstStyle/>
          <a:p>
            <a:pPr marL="457200" indent="-457200">
              <a:buFont typeface="Wingdings" panose="05000000000000000000" pitchFamily="2" charset="2"/>
              <a:buChar char="Ø"/>
            </a:pPr>
            <a:r>
              <a:rPr lang="en-US" sz="3200" dirty="0" smtClean="0">
                <a:solidFill>
                  <a:srgbClr val="002060"/>
                </a:solidFill>
                <a:latin typeface="Times New Roman" panose="02020603050405020304" pitchFamily="18" charset="0"/>
                <a:cs typeface="Times New Roman" panose="02020603050405020304" pitchFamily="18" charset="0"/>
              </a:rPr>
              <a:t>Due to the  limitation on the number of processors all 3 memory coherence algorithms have similar page faults</a:t>
            </a:r>
          </a:p>
          <a:p>
            <a:pPr marL="457200" indent="-457200">
              <a:buFont typeface="Wingdings" panose="05000000000000000000" pitchFamily="2" charset="2"/>
              <a:buChar char="Ø"/>
            </a:pPr>
            <a:r>
              <a:rPr lang="en-US" sz="3200" dirty="0" smtClean="0">
                <a:solidFill>
                  <a:srgbClr val="002060"/>
                </a:solidFill>
                <a:latin typeface="Times New Roman" panose="02020603050405020304" pitchFamily="18" charset="0"/>
                <a:cs typeface="Times New Roman" panose="02020603050405020304" pitchFamily="18" charset="0"/>
              </a:rPr>
              <a:t>Many parallel programs exhibit good speedups using a shared virtual memory</a:t>
            </a:r>
          </a:p>
          <a:p>
            <a:pPr marL="457200" indent="-457200">
              <a:buFont typeface="Wingdings" panose="05000000000000000000" pitchFamily="2" charset="2"/>
              <a:buChar char="Ø"/>
            </a:pPr>
            <a:r>
              <a:rPr lang="en-US" sz="3200" dirty="0" smtClean="0">
                <a:solidFill>
                  <a:srgbClr val="002060"/>
                </a:solidFill>
                <a:latin typeface="Times New Roman" panose="02020603050405020304" pitchFamily="18" charset="0"/>
                <a:cs typeface="Times New Roman" panose="02020603050405020304" pitchFamily="18" charset="0"/>
              </a:rPr>
              <a:t>Dynamic DMA better is that the </a:t>
            </a:r>
            <a:r>
              <a:rPr lang="en-US" sz="3200" dirty="0" err="1" smtClean="0">
                <a:solidFill>
                  <a:srgbClr val="002060"/>
                </a:solidFill>
                <a:latin typeface="Times New Roman" panose="02020603050405020304" pitchFamily="18" charset="0"/>
                <a:cs typeface="Times New Roman" panose="02020603050405020304" pitchFamily="18" charset="0"/>
              </a:rPr>
              <a:t>probOwner</a:t>
            </a:r>
            <a:r>
              <a:rPr lang="en-US" sz="3200" dirty="0" smtClean="0">
                <a:solidFill>
                  <a:srgbClr val="002060"/>
                </a:solidFill>
                <a:latin typeface="Times New Roman" panose="02020603050405020304" pitchFamily="18" charset="0"/>
                <a:cs typeface="Times New Roman" panose="02020603050405020304" pitchFamily="18" charset="0"/>
              </a:rPr>
              <a:t> fields give correct hints (despite to have less forwarding requests)</a:t>
            </a:r>
          </a:p>
        </p:txBody>
      </p:sp>
    </p:spTree>
    <p:extLst>
      <p:ext uri="{BB962C8B-B14F-4D97-AF65-F5344CB8AC3E}">
        <p14:creationId xmlns:p14="http://schemas.microsoft.com/office/powerpoint/2010/main" val="39187155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190" y="244819"/>
            <a:ext cx="3597310" cy="831501"/>
          </a:xfrm>
        </p:spPr>
        <p:txBody>
          <a:bodyPr>
            <a:normAutofit/>
          </a:bodyPr>
          <a:lstStyle/>
          <a:p>
            <a:r>
              <a:rPr lang="en-US" b="1" dirty="0" smtClean="0">
                <a:latin typeface="Times New Roman" panose="02020603050405020304" pitchFamily="18" charset="0"/>
                <a:cs typeface="Times New Roman" panose="02020603050405020304" pitchFamily="18" charset="0"/>
              </a:rPr>
              <a:t>Conclusion </a:t>
            </a:r>
            <a:endParaRPr lang="en-US" b="1" dirty="0">
              <a:latin typeface="Times New Roman" panose="02020603050405020304" pitchFamily="18" charset="0"/>
              <a:cs typeface="Times New Roman" panose="02020603050405020304" pitchFamily="18" charset="0"/>
            </a:endParaRPr>
          </a:p>
        </p:txBody>
      </p:sp>
      <p:graphicFrame>
        <p:nvGraphicFramePr>
          <p:cNvPr id="15" name="Content Placeholder 14"/>
          <p:cNvGraphicFramePr>
            <a:graphicFrameLocks noGrp="1"/>
          </p:cNvGraphicFramePr>
          <p:nvPr>
            <p:ph idx="1"/>
            <p:extLst/>
          </p:nvPr>
        </p:nvGraphicFramePr>
        <p:xfrm>
          <a:off x="934498" y="244819"/>
          <a:ext cx="11705587" cy="67443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7" name="Straight Connector 26"/>
          <p:cNvCxnSpPr/>
          <p:nvPr/>
        </p:nvCxnSpPr>
        <p:spPr>
          <a:xfrm>
            <a:off x="4005849" y="2899259"/>
            <a:ext cx="0" cy="527956"/>
          </a:xfrm>
          <a:prstGeom prst="line">
            <a:avLst/>
          </a:prstGeom>
          <a:ln w="381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2638845" y="3428014"/>
            <a:ext cx="3174750" cy="17447"/>
          </a:xfrm>
          <a:prstGeom prst="line">
            <a:avLst/>
          </a:prstGeom>
          <a:ln w="381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638845" y="3386690"/>
            <a:ext cx="0" cy="270925"/>
          </a:xfrm>
          <a:prstGeom prst="line">
            <a:avLst/>
          </a:prstGeom>
          <a:ln w="381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23643" y="3406786"/>
            <a:ext cx="0" cy="772981"/>
          </a:xfrm>
          <a:prstGeom prst="line">
            <a:avLst/>
          </a:prstGeom>
          <a:ln w="381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2479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a:latin typeface="Times New Roman" panose="02020603050405020304" pitchFamily="18" charset="0"/>
                <a:cs typeface="Times New Roman" panose="02020603050405020304" pitchFamily="18" charset="0"/>
              </a:rPr>
              <a:t>Q/A</a:t>
            </a:r>
            <a:endParaRPr lang="en-US" dirty="0"/>
          </a:p>
        </p:txBody>
      </p:sp>
    </p:spTree>
    <p:extLst>
      <p:ext uri="{BB962C8B-B14F-4D97-AF65-F5344CB8AC3E}">
        <p14:creationId xmlns:p14="http://schemas.microsoft.com/office/powerpoint/2010/main" val="36066275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91847" y="2465142"/>
            <a:ext cx="7215193" cy="2755251"/>
          </a:xfrm>
        </p:spPr>
        <p:txBody>
          <a:bodyPr>
            <a:normAutofit/>
          </a:bodyPr>
          <a:lstStyle/>
          <a:p>
            <a:r>
              <a:rPr lang="en-US" sz="8800" dirty="0" smtClean="0">
                <a:latin typeface="Times New Roman" panose="02020603050405020304" pitchFamily="18" charset="0"/>
                <a:cs typeface="Times New Roman" panose="02020603050405020304" pitchFamily="18" charset="0"/>
              </a:rPr>
              <a:t>Thank you</a:t>
            </a:r>
            <a:endParaRPr lang="en-US" sz="8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3351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p:cNvPicPr>
            <a:picLocks noChangeAspect="1"/>
          </p:cNvPicPr>
          <p:nvPr/>
        </p:nvPicPr>
        <p:blipFill>
          <a:blip r:embed="rId3"/>
          <a:stretch>
            <a:fillRect/>
          </a:stretch>
        </p:blipFill>
        <p:spPr>
          <a:xfrm>
            <a:off x="2139038" y="231880"/>
            <a:ext cx="8125959" cy="6420746"/>
          </a:xfrm>
          <a:prstGeom prst="rect">
            <a:avLst/>
          </a:prstGeom>
          <a:pattFill prst="pct80">
            <a:fgClr>
              <a:schemeClr val="bg2"/>
            </a:fgClr>
            <a:bgClr>
              <a:schemeClr val="bg1"/>
            </a:bgClr>
          </a:pattFill>
        </p:spPr>
      </p:pic>
    </p:spTree>
    <p:extLst>
      <p:ext uri="{BB962C8B-B14F-4D97-AF65-F5344CB8AC3E}">
        <p14:creationId xmlns:p14="http://schemas.microsoft.com/office/powerpoint/2010/main" val="1422492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그룹 19"/>
          <p:cNvGrpSpPr/>
          <p:nvPr/>
        </p:nvGrpSpPr>
        <p:grpSpPr>
          <a:xfrm>
            <a:off x="1759353" y="658914"/>
            <a:ext cx="8966641" cy="5233071"/>
            <a:chOff x="2714259" y="878833"/>
            <a:chExt cx="7340401" cy="4608372"/>
          </a:xfrm>
        </p:grpSpPr>
        <p:sp>
          <p:nvSpPr>
            <p:cNvPr id="6" name="자유형 5"/>
            <p:cNvSpPr/>
            <p:nvPr/>
          </p:nvSpPr>
          <p:spPr>
            <a:xfrm>
              <a:off x="5321380" y="878833"/>
              <a:ext cx="2001599" cy="136476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ln/>
          </p:spPr>
          <p:style>
            <a:lnRef idx="3">
              <a:schemeClr val="lt1"/>
            </a:lnRef>
            <a:fillRef idx="1">
              <a:schemeClr val="accent1"/>
            </a:fillRef>
            <a:effectRef idx="1">
              <a:schemeClr val="accent1"/>
            </a:effectRef>
            <a:fontRef idx="minor">
              <a:schemeClr val="lt1"/>
            </a:fontRef>
          </p:style>
          <p:txBody>
            <a:bodyPr vert="horz"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7" name="자유형 6"/>
            <p:cNvSpPr/>
            <p:nvPr/>
          </p:nvSpPr>
          <p:spPr>
            <a:xfrm>
              <a:off x="3266860" y="2460673"/>
              <a:ext cx="2001240" cy="136476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ln/>
          </p:spPr>
          <p:style>
            <a:lnRef idx="3">
              <a:schemeClr val="lt1"/>
            </a:lnRef>
            <a:fillRef idx="1">
              <a:schemeClr val="accent2"/>
            </a:fillRef>
            <a:effectRef idx="1">
              <a:schemeClr val="accent2"/>
            </a:effectRef>
            <a:fontRef idx="minor">
              <a:schemeClr val="lt1"/>
            </a:fontRef>
          </p:style>
          <p:txBody>
            <a:bodyPr vert="horz"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8" name="자유형 7"/>
            <p:cNvSpPr/>
            <p:nvPr/>
          </p:nvSpPr>
          <p:spPr>
            <a:xfrm>
              <a:off x="7401820" y="2460673"/>
              <a:ext cx="2001240" cy="136476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ln/>
          </p:spPr>
          <p:style>
            <a:lnRef idx="2">
              <a:schemeClr val="accent2">
                <a:shade val="50000"/>
              </a:schemeClr>
            </a:lnRef>
            <a:fillRef idx="1">
              <a:schemeClr val="accent2"/>
            </a:fillRef>
            <a:effectRef idx="0">
              <a:schemeClr val="accent2"/>
            </a:effectRef>
            <a:fontRef idx="minor">
              <a:schemeClr val="lt1"/>
            </a:fontRef>
          </p:style>
          <p:txBody>
            <a:bodyPr vert="horz"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9" name="직선 연결선 8"/>
            <p:cNvSpPr/>
            <p:nvPr/>
          </p:nvSpPr>
          <p:spPr>
            <a:xfrm flipV="1">
              <a:off x="4953100" y="2099593"/>
              <a:ext cx="750600" cy="545760"/>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10" name="직선 연결선 9"/>
            <p:cNvSpPr/>
            <p:nvPr/>
          </p:nvSpPr>
          <p:spPr>
            <a:xfrm>
              <a:off x="6954340" y="2099593"/>
              <a:ext cx="750600" cy="545760"/>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11" name="TextBox 10"/>
            <p:cNvSpPr txBox="1"/>
            <p:nvPr/>
          </p:nvSpPr>
          <p:spPr>
            <a:xfrm>
              <a:off x="5780002" y="1255402"/>
              <a:ext cx="1285919" cy="547511"/>
            </a:xfrm>
            <a:prstGeom prst="rect">
              <a:avLst/>
            </a:prstGeom>
            <a:noFill/>
            <a:ln>
              <a:noFill/>
            </a:ln>
          </p:spPr>
          <p:txBody>
            <a:bodyPr vert="horz" lIns="90000" tIns="45000" rIns="90000" bIns="45000" anchorCtr="0" compatLnSpc="0">
              <a:spAutoFit/>
            </a:bodyPr>
            <a:lstStyle/>
            <a:p>
              <a:pPr marL="0" marR="0" lvl="0" indent="0" rtl="0" hangingPunct="0">
                <a:lnSpc>
                  <a:spcPct val="100000"/>
                </a:lnSpc>
                <a:spcBef>
                  <a:spcPts val="0"/>
                </a:spcBef>
                <a:spcAft>
                  <a:spcPts val="0"/>
                </a:spcAft>
                <a:buNone/>
                <a:tabLst/>
                <a:defRPr sz="2600"/>
              </a:pPr>
              <a:r>
                <a:rPr lang="en-US" sz="3600" b="1" i="0" u="none" strike="noStrike" kern="1200" dirty="0">
                  <a:ln>
                    <a:noFill/>
                  </a:ln>
                  <a:solidFill>
                    <a:schemeClr val="bg1"/>
                  </a:solidFill>
                  <a:latin typeface="Times New Roman" panose="02020603050405020304" pitchFamily="18" charset="0"/>
                  <a:ea typeface="Arial" pitchFamily="2"/>
                  <a:cs typeface="Times New Roman" panose="02020603050405020304" pitchFamily="18" charset="0"/>
                </a:rPr>
                <a:t>Pages</a:t>
              </a:r>
            </a:p>
          </p:txBody>
        </p:sp>
        <p:sp>
          <p:nvSpPr>
            <p:cNvPr id="12" name="TextBox 11"/>
            <p:cNvSpPr txBox="1"/>
            <p:nvPr/>
          </p:nvSpPr>
          <p:spPr>
            <a:xfrm>
              <a:off x="3644063" y="2926748"/>
              <a:ext cx="1740239" cy="443614"/>
            </a:xfrm>
            <a:prstGeom prst="rect">
              <a:avLst/>
            </a:prstGeom>
            <a:noFill/>
            <a:ln>
              <a:noFill/>
            </a:ln>
          </p:spPr>
          <p:txBody>
            <a:bodyPr vert="horz" lIns="90000" tIns="45000" rIns="90000" bIns="45000" anchorCtr="0" compatLnSpc="0">
              <a:spAutoFit/>
            </a:bodyPr>
            <a:lstStyle/>
            <a:p>
              <a:pPr marL="0" marR="0" lvl="0" indent="0" rtl="0" hangingPunct="0">
                <a:lnSpc>
                  <a:spcPct val="100000"/>
                </a:lnSpc>
                <a:spcBef>
                  <a:spcPts val="0"/>
                </a:spcBef>
                <a:spcAft>
                  <a:spcPts val="0"/>
                </a:spcAft>
                <a:buNone/>
                <a:tabLst/>
                <a:defRPr sz="2600"/>
              </a:pPr>
              <a:r>
                <a:rPr lang="en-US" sz="2800" b="1" i="0" u="none" strike="noStrike" kern="1200" dirty="0">
                  <a:ln>
                    <a:noFill/>
                  </a:ln>
                  <a:solidFill>
                    <a:schemeClr val="bg1"/>
                  </a:solidFill>
                  <a:latin typeface="Times New Roman" panose="02020603050405020304" pitchFamily="18" charset="0"/>
                  <a:ea typeface="Arial" pitchFamily="2"/>
                  <a:cs typeface="Times New Roman" panose="02020603050405020304" pitchFamily="18" charset="0"/>
                </a:rPr>
                <a:t>Read Only</a:t>
              </a:r>
            </a:p>
          </p:txBody>
        </p:sp>
        <p:sp>
          <p:nvSpPr>
            <p:cNvPr id="13" name="TextBox 12"/>
            <p:cNvSpPr txBox="1"/>
            <p:nvPr/>
          </p:nvSpPr>
          <p:spPr>
            <a:xfrm>
              <a:off x="7802860" y="2869298"/>
              <a:ext cx="1600200" cy="547511"/>
            </a:xfrm>
            <a:prstGeom prst="rect">
              <a:avLst/>
            </a:prstGeom>
            <a:noFill/>
            <a:ln>
              <a:noFill/>
            </a:ln>
          </p:spPr>
          <p:txBody>
            <a:bodyPr vert="horz" lIns="90000" tIns="45000" rIns="90000" bIns="45000" anchorCtr="0" compatLnSpc="0">
              <a:spAutoFit/>
            </a:bodyPr>
            <a:lstStyle/>
            <a:p>
              <a:pPr marL="0" marR="0" lvl="0" indent="0" rtl="0" hangingPunct="0">
                <a:lnSpc>
                  <a:spcPct val="100000"/>
                </a:lnSpc>
                <a:spcBef>
                  <a:spcPts val="0"/>
                </a:spcBef>
                <a:spcAft>
                  <a:spcPts val="0"/>
                </a:spcAft>
                <a:buNone/>
                <a:tabLst/>
                <a:defRPr sz="2600"/>
              </a:pPr>
              <a:r>
                <a:rPr lang="en-US" sz="3600" b="1" i="0" u="none" strike="noStrike" kern="1200" dirty="0">
                  <a:ln>
                    <a:noFill/>
                  </a:ln>
                  <a:solidFill>
                    <a:schemeClr val="bg1"/>
                  </a:solidFill>
                  <a:latin typeface="Times New Roman" panose="02020603050405020304" pitchFamily="18" charset="0"/>
                  <a:ea typeface="Arial" pitchFamily="2"/>
                  <a:cs typeface="Times New Roman" panose="02020603050405020304" pitchFamily="18" charset="0"/>
                </a:rPr>
                <a:t>Write</a:t>
              </a:r>
            </a:p>
          </p:txBody>
        </p:sp>
        <p:sp>
          <p:nvSpPr>
            <p:cNvPr id="14" name="직선 연결선 13"/>
            <p:cNvSpPr/>
            <p:nvPr/>
          </p:nvSpPr>
          <p:spPr>
            <a:xfrm>
              <a:off x="8429260" y="3825433"/>
              <a:ext cx="0" cy="685800"/>
            </a:xfrm>
            <a:prstGeom prst="line">
              <a:avLst/>
            </a:prstGeom>
            <a:noFill/>
            <a:ln w="0">
              <a:solidFill>
                <a:srgbClr val="000000"/>
              </a:solidFill>
              <a:prstDash val="solid"/>
              <a:tailEnd type="arrow"/>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15" name="직선 연결선 14"/>
            <p:cNvSpPr/>
            <p:nvPr/>
          </p:nvSpPr>
          <p:spPr>
            <a:xfrm>
              <a:off x="4314460" y="3825433"/>
              <a:ext cx="0" cy="685800"/>
            </a:xfrm>
            <a:prstGeom prst="line">
              <a:avLst/>
            </a:prstGeom>
            <a:noFill/>
            <a:ln w="0">
              <a:solidFill>
                <a:srgbClr val="000000"/>
              </a:solidFill>
              <a:prstDash val="solid"/>
              <a:tailEnd type="arrow"/>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16" name="자유형 15"/>
            <p:cNvSpPr/>
            <p:nvPr/>
          </p:nvSpPr>
          <p:spPr>
            <a:xfrm>
              <a:off x="2714259" y="4511233"/>
              <a:ext cx="3200400" cy="914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17" name="자유형 16"/>
            <p:cNvSpPr/>
            <p:nvPr/>
          </p:nvSpPr>
          <p:spPr>
            <a:xfrm>
              <a:off x="6854260" y="4511233"/>
              <a:ext cx="3200400" cy="914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sp>
          <p:nvSpPr>
            <p:cNvPr id="18" name="TextBox 17"/>
            <p:cNvSpPr txBox="1"/>
            <p:nvPr/>
          </p:nvSpPr>
          <p:spPr>
            <a:xfrm>
              <a:off x="6854259" y="4511232"/>
              <a:ext cx="3200400" cy="911094"/>
            </a:xfrm>
            <a:prstGeom prst="rect">
              <a:avLst/>
            </a:prstGeom>
            <a:ln/>
          </p:spPr>
          <p:style>
            <a:lnRef idx="2">
              <a:schemeClr val="accent3"/>
            </a:lnRef>
            <a:fillRef idx="1">
              <a:schemeClr val="lt1"/>
            </a:fillRef>
            <a:effectRef idx="0">
              <a:schemeClr val="accent3"/>
            </a:effectRef>
            <a:fontRef idx="minor">
              <a:schemeClr val="dk1"/>
            </a:fontRef>
          </p:style>
          <p:txBody>
            <a:bodyPr vert="horz" lIns="90000" tIns="45000" rIns="90000" bIns="45000" compatLnSpc="0">
              <a:spAutoFit/>
            </a:bodyPr>
            <a:lstStyle/>
            <a:p>
              <a:pPr marL="0" marR="0" lvl="0" indent="0" rtl="0" hangingPunct="0">
                <a:lnSpc>
                  <a:spcPct val="100000"/>
                </a:lnSpc>
                <a:spcBef>
                  <a:spcPts val="0"/>
                </a:spcBef>
                <a:spcAft>
                  <a:spcPts val="0"/>
                </a:spcAft>
                <a:buNone/>
                <a:tabLst/>
              </a:pPr>
              <a:r>
                <a:rPr lang="en-US" sz="23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Can reside in only one processor’s physical memory</a:t>
              </a:r>
            </a:p>
            <a:p>
              <a:pPr marL="0" marR="0" lvl="0" indent="0" rtl="0" hangingPunct="0">
                <a:lnSpc>
                  <a:spcPct val="100000"/>
                </a:lnSpc>
                <a:spcBef>
                  <a:spcPts val="0"/>
                </a:spcBef>
                <a:spcAft>
                  <a:spcPts val="0"/>
                </a:spcAft>
                <a:buNone/>
                <a:tabLst/>
              </a:pPr>
              <a:endParaRPr lang="en-US" sz="1800" b="0" i="0" u="none" strike="noStrike" kern="1200" dirty="0">
                <a:ln>
                  <a:noFill/>
                </a:ln>
                <a:latin typeface="Arial" pitchFamily="18"/>
                <a:ea typeface="Arial" pitchFamily="2"/>
                <a:cs typeface="Tahoma" pitchFamily="2"/>
              </a:endParaRPr>
            </a:p>
          </p:txBody>
        </p:sp>
        <p:sp>
          <p:nvSpPr>
            <p:cNvPr id="19" name="TextBox 18"/>
            <p:cNvSpPr txBox="1"/>
            <p:nvPr/>
          </p:nvSpPr>
          <p:spPr>
            <a:xfrm>
              <a:off x="2714259" y="4511232"/>
              <a:ext cx="3200400" cy="975973"/>
            </a:xfrm>
            <a:prstGeom prst="rect">
              <a:avLst/>
            </a:prstGeom>
            <a:ln/>
          </p:spPr>
          <p:style>
            <a:lnRef idx="2">
              <a:schemeClr val="accent3"/>
            </a:lnRef>
            <a:fillRef idx="1">
              <a:schemeClr val="lt1"/>
            </a:fillRef>
            <a:effectRef idx="0">
              <a:schemeClr val="accent3"/>
            </a:effectRef>
            <a:fontRef idx="minor">
              <a:schemeClr val="dk1"/>
            </a:fontRef>
          </p:style>
          <p:txBody>
            <a:bodyPr vert="horz" lIns="90000" tIns="45000" rIns="90000" bIns="45000" compatLnSpc="0">
              <a:spAutoFit/>
            </a:bodyPr>
            <a:lstStyle/>
            <a:p>
              <a:pPr marL="0" marR="0" lvl="0" indent="0" rtl="0" hangingPunct="0">
                <a:lnSpc>
                  <a:spcPct val="100000"/>
                </a:lnSpc>
                <a:spcBef>
                  <a:spcPts val="0"/>
                </a:spcBef>
                <a:spcAft>
                  <a:spcPts val="0"/>
                </a:spcAft>
                <a:buNone/>
                <a:tabLst/>
              </a:pPr>
              <a:r>
                <a:rPr lang="en-US" sz="23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Multiple copies can reside in the physical memories of many processors at once.</a:t>
              </a:r>
            </a:p>
          </p:txBody>
        </p:sp>
      </p:grpSp>
    </p:spTree>
    <p:extLst>
      <p:ext uri="{BB962C8B-B14F-4D97-AF65-F5344CB8AC3E}">
        <p14:creationId xmlns:p14="http://schemas.microsoft.com/office/powerpoint/2010/main" val="1314398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371600" y="551145"/>
            <a:ext cx="9601200" cy="1069606"/>
          </a:xfrm>
        </p:spPr>
        <p:txBody>
          <a:bodyPr>
            <a:normAutofit/>
          </a:bodyPr>
          <a:lstStyle/>
          <a:p>
            <a:pPr algn="ctr"/>
            <a:r>
              <a:rPr lang="en-US" altLang="ko-KR" b="1" dirty="0" smtClean="0">
                <a:latin typeface="Times New Roman" panose="02020603050405020304" pitchFamily="18" charset="0"/>
                <a:cs typeface="Times New Roman" panose="02020603050405020304" pitchFamily="18" charset="0"/>
              </a:rPr>
              <a:t>Memory Coherence Problem</a:t>
            </a:r>
            <a:endParaRPr lang="ko-KR" altLang="en-US" b="1" dirty="0">
              <a:latin typeface="Times New Roman" panose="02020603050405020304" pitchFamily="18" charset="0"/>
              <a:cs typeface="Times New Roman" panose="02020603050405020304" pitchFamily="18" charset="0"/>
            </a:endParaRPr>
          </a:p>
        </p:txBody>
      </p:sp>
      <p:sp>
        <p:nvSpPr>
          <p:cNvPr id="3" name="텍스트 개체 틀 2"/>
          <p:cNvSpPr>
            <a:spLocks noGrp="1"/>
          </p:cNvSpPr>
          <p:nvPr>
            <p:ph type="body" idx="1"/>
          </p:nvPr>
        </p:nvSpPr>
        <p:spPr>
          <a:xfrm>
            <a:off x="682668" y="1980041"/>
            <a:ext cx="4681979" cy="823912"/>
          </a:xfrm>
        </p:spPr>
        <p:txBody>
          <a:bodyPr anchor="ctr"/>
          <a:lstStyle/>
          <a:p>
            <a:pPr marL="457200" indent="-457200">
              <a:buFont typeface="Wingdings" panose="05000000000000000000" pitchFamily="2" charset="2"/>
              <a:buChar char="q"/>
            </a:pPr>
            <a:r>
              <a:rPr lang="en-US" altLang="ko-KR" sz="3200" b="1" dirty="0" err="1" smtClean="0">
                <a:latin typeface="Times New Roman" panose="02020603050405020304" pitchFamily="18" charset="0"/>
                <a:cs typeface="Times New Roman" panose="02020603050405020304" pitchFamily="18" charset="0"/>
              </a:rPr>
              <a:t>Multicache</a:t>
            </a:r>
            <a:r>
              <a:rPr lang="en-US" altLang="ko-KR" sz="3200" b="1" dirty="0" smtClean="0">
                <a:latin typeface="Times New Roman" panose="02020603050405020304" pitchFamily="18" charset="0"/>
                <a:cs typeface="Times New Roman" panose="02020603050405020304" pitchFamily="18" charset="0"/>
              </a:rPr>
              <a:t> Systems</a:t>
            </a:r>
            <a:r>
              <a:rPr lang="en-US" altLang="ko-KR" dirty="0" smtClean="0">
                <a:latin typeface="Times New Roman" panose="02020603050405020304" pitchFamily="18" charset="0"/>
                <a:cs typeface="Times New Roman" panose="02020603050405020304" pitchFamily="18" charset="0"/>
              </a:rPr>
              <a:t>	</a:t>
            </a:r>
            <a:endParaRPr lang="ko-KR" altLang="en-US" dirty="0">
              <a:latin typeface="Times New Roman" panose="02020603050405020304" pitchFamily="18" charset="0"/>
              <a:cs typeface="Times New Roman" panose="02020603050405020304" pitchFamily="18" charset="0"/>
            </a:endParaRPr>
          </a:p>
        </p:txBody>
      </p:sp>
      <p:sp>
        <p:nvSpPr>
          <p:cNvPr id="4" name="내용 개체 틀 3"/>
          <p:cNvSpPr>
            <a:spLocks noGrp="1"/>
          </p:cNvSpPr>
          <p:nvPr>
            <p:ph sz="half" idx="2"/>
          </p:nvPr>
        </p:nvSpPr>
        <p:spPr>
          <a:xfrm>
            <a:off x="1003312" y="3002852"/>
            <a:ext cx="5234650" cy="3571582"/>
          </a:xfrm>
        </p:spPr>
        <p:txBody>
          <a:bodyPr>
            <a:noAutofit/>
          </a:bodyPr>
          <a:lstStyle/>
          <a:p>
            <a:pPr>
              <a:buFont typeface="Wingdings" panose="05000000000000000000" pitchFamily="2" charset="2"/>
              <a:buChar char="Ø"/>
            </a:pPr>
            <a:r>
              <a:rPr lang="en-US" altLang="ko-KR" sz="3200" dirty="0" smtClean="0">
                <a:latin typeface="Times New Roman" panose="02020603050405020304" pitchFamily="18" charset="0"/>
                <a:cs typeface="Times New Roman" panose="02020603050405020304" pitchFamily="18" charset="0"/>
              </a:rPr>
              <a:t>Processors share a physical memory via their private caches.</a:t>
            </a:r>
          </a:p>
          <a:p>
            <a:pPr>
              <a:buFont typeface="Wingdings" panose="05000000000000000000" pitchFamily="2" charset="2"/>
              <a:buChar char="Ø"/>
            </a:pPr>
            <a:r>
              <a:rPr lang="en-US" altLang="ko-KR" sz="3200" dirty="0" smtClean="0">
                <a:latin typeface="Times New Roman" panose="02020603050405020304" pitchFamily="18" charset="0"/>
                <a:cs typeface="Times New Roman" panose="02020603050405020304" pitchFamily="18" charset="0"/>
              </a:rPr>
              <a:t>Time cost to resolve conflicting writes is small.</a:t>
            </a:r>
            <a:endParaRPr lang="ko-KR" altLang="en-US" sz="3200" dirty="0">
              <a:latin typeface="Times New Roman" panose="02020603050405020304" pitchFamily="18" charset="0"/>
              <a:cs typeface="Times New Roman" panose="02020603050405020304" pitchFamily="18" charset="0"/>
            </a:endParaRPr>
          </a:p>
        </p:txBody>
      </p:sp>
      <p:sp>
        <p:nvSpPr>
          <p:cNvPr id="5" name="텍스트 개체 틀 4"/>
          <p:cNvSpPr>
            <a:spLocks noGrp="1"/>
          </p:cNvSpPr>
          <p:nvPr>
            <p:ph type="body" sz="quarter" idx="3"/>
          </p:nvPr>
        </p:nvSpPr>
        <p:spPr>
          <a:xfrm>
            <a:off x="6412279" y="1819650"/>
            <a:ext cx="4911249" cy="823912"/>
          </a:xfrm>
        </p:spPr>
        <p:txBody>
          <a:bodyPr anchor="ctr"/>
          <a:lstStyle/>
          <a:p>
            <a:pPr marL="457200" indent="-457200">
              <a:buFont typeface="Wingdings" panose="05000000000000000000" pitchFamily="2" charset="2"/>
              <a:buChar char="q"/>
            </a:pPr>
            <a:r>
              <a:rPr lang="en-US" altLang="ko-KR" sz="3200" b="1" dirty="0" smtClean="0">
                <a:latin typeface="Times New Roman" panose="02020603050405020304" pitchFamily="18" charset="0"/>
                <a:cs typeface="Times New Roman" panose="02020603050405020304" pitchFamily="18" charset="0"/>
              </a:rPr>
              <a:t>Shared Virtual Memory</a:t>
            </a:r>
            <a:endParaRPr lang="ko-KR" altLang="en-US" sz="3200" b="1" dirty="0">
              <a:latin typeface="Times New Roman" panose="02020603050405020304" pitchFamily="18" charset="0"/>
              <a:cs typeface="Times New Roman" panose="02020603050405020304" pitchFamily="18" charset="0"/>
            </a:endParaRPr>
          </a:p>
        </p:txBody>
      </p:sp>
      <p:sp>
        <p:nvSpPr>
          <p:cNvPr id="6" name="내용 개체 틀 5"/>
          <p:cNvSpPr>
            <a:spLocks noGrp="1"/>
          </p:cNvSpPr>
          <p:nvPr>
            <p:ph sz="quarter" idx="4"/>
          </p:nvPr>
        </p:nvSpPr>
        <p:spPr>
          <a:xfrm>
            <a:off x="6908956" y="3002852"/>
            <a:ext cx="5166133" cy="3222584"/>
          </a:xfrm>
        </p:spPr>
        <p:txBody>
          <a:bodyPr>
            <a:normAutofit/>
          </a:bodyPr>
          <a:lstStyle/>
          <a:p>
            <a:pPr>
              <a:buFont typeface="Wingdings" panose="05000000000000000000" pitchFamily="2" charset="2"/>
              <a:buChar char="Ø"/>
            </a:pPr>
            <a:r>
              <a:rPr lang="en-US" altLang="ko-KR" sz="3200" dirty="0" smtClean="0">
                <a:latin typeface="Times New Roman" panose="02020603050405020304" pitchFamily="18" charset="0"/>
                <a:cs typeface="Times New Roman" panose="02020603050405020304" pitchFamily="18" charset="0"/>
              </a:rPr>
              <a:t>No shared physical memory.</a:t>
            </a:r>
          </a:p>
          <a:p>
            <a:pPr>
              <a:buFont typeface="Wingdings" panose="05000000000000000000" pitchFamily="2" charset="2"/>
              <a:buChar char="Ø"/>
            </a:pPr>
            <a:r>
              <a:rPr lang="en-US" altLang="ko-KR" sz="3200" dirty="0" smtClean="0">
                <a:latin typeface="Times New Roman" panose="02020603050405020304" pitchFamily="18" charset="0"/>
                <a:cs typeface="Times New Roman" panose="02020603050405020304" pitchFamily="18" charset="0"/>
              </a:rPr>
              <a:t>Communication cost between processors is nontrivial.</a:t>
            </a:r>
            <a:endParaRPr lang="ko-KR"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516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763" y="297493"/>
            <a:ext cx="10020822" cy="1485900"/>
          </a:xfrm>
        </p:spPr>
        <p:txBody>
          <a:bodyPr anchor="ctr">
            <a:normAutofit/>
          </a:bodyPr>
          <a:lstStyle/>
          <a:p>
            <a:pPr algn="ctr"/>
            <a:r>
              <a:rPr lang="en-US" b="1" dirty="0" smtClean="0">
                <a:latin typeface="Times New Roman" panose="02020603050405020304" pitchFamily="18" charset="0"/>
                <a:cs typeface="Times New Roman" panose="02020603050405020304" pitchFamily="18" charset="0"/>
              </a:rPr>
              <a:t>Implementation Design Choices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5763" y="2274219"/>
            <a:ext cx="11146237" cy="3581400"/>
          </a:xfrm>
        </p:spPr>
        <p:txBody>
          <a:bodyPr>
            <a:normAutofit fontScale="92500" lnSpcReduction="10000"/>
          </a:bodyPr>
          <a:lstStyle/>
          <a:p>
            <a:r>
              <a:rPr lang="en-US" sz="3600" dirty="0" smtClean="0">
                <a:solidFill>
                  <a:srgbClr val="002060"/>
                </a:solidFill>
                <a:latin typeface="Times New Roman" panose="02020603050405020304" pitchFamily="18" charset="0"/>
                <a:cs typeface="Times New Roman" panose="02020603050405020304" pitchFamily="18" charset="0"/>
              </a:rPr>
              <a:t>Granularity (page size)</a:t>
            </a:r>
          </a:p>
          <a:p>
            <a:pPr lvl="1"/>
            <a:r>
              <a:rPr lang="en-US" sz="3600" dirty="0" smtClean="0">
                <a:solidFill>
                  <a:srgbClr val="002060"/>
                </a:solidFill>
                <a:latin typeface="Times New Roman" panose="02020603050405020304" pitchFamily="18" charset="0"/>
                <a:cs typeface="Times New Roman" panose="02020603050405020304" pitchFamily="18" charset="0"/>
              </a:rPr>
              <a:t>Overhead of sending small and large amount of data is similar.</a:t>
            </a:r>
          </a:p>
          <a:p>
            <a:pPr lvl="1"/>
            <a:r>
              <a:rPr lang="en-US" sz="3600" dirty="0" smtClean="0">
                <a:solidFill>
                  <a:srgbClr val="002060"/>
                </a:solidFill>
                <a:latin typeface="Times New Roman" panose="02020603050405020304" pitchFamily="18" charset="0"/>
                <a:cs typeface="Times New Roman" panose="02020603050405020304" pitchFamily="18" charset="0"/>
              </a:rPr>
              <a:t>As page size increases contention issues increase.</a:t>
            </a:r>
          </a:p>
          <a:p>
            <a:pPr lvl="1"/>
            <a:r>
              <a:rPr lang="en-US" sz="3600" dirty="0" smtClean="0">
                <a:solidFill>
                  <a:srgbClr val="002060"/>
                </a:solidFill>
                <a:latin typeface="Times New Roman" panose="02020603050405020304" pitchFamily="18" charset="0"/>
                <a:cs typeface="Times New Roman" panose="02020603050405020304" pitchFamily="18" charset="0"/>
              </a:rPr>
              <a:t>Tradeoff introduced.</a:t>
            </a:r>
          </a:p>
          <a:p>
            <a:pPr lvl="1"/>
            <a:r>
              <a:rPr lang="en-US" sz="3600" dirty="0" smtClean="0">
                <a:solidFill>
                  <a:srgbClr val="002060"/>
                </a:solidFill>
                <a:latin typeface="Times New Roman" panose="02020603050405020304" pitchFamily="18" charset="0"/>
                <a:cs typeface="Times New Roman" panose="02020603050405020304" pitchFamily="18" charset="0"/>
              </a:rPr>
              <a:t>~1K bytes page size used in this paper</a:t>
            </a:r>
          </a:p>
          <a:p>
            <a:r>
              <a:rPr lang="en-US" sz="3600" dirty="0" smtClean="0">
                <a:solidFill>
                  <a:srgbClr val="002060"/>
                </a:solidFill>
                <a:latin typeface="Times New Roman" panose="02020603050405020304" pitchFamily="18" charset="0"/>
                <a:cs typeface="Times New Roman" panose="02020603050405020304" pitchFamily="18" charset="0"/>
              </a:rPr>
              <a:t>Memory coherence strategy</a:t>
            </a:r>
          </a:p>
        </p:txBody>
      </p:sp>
    </p:spTree>
    <p:extLst>
      <p:ext uri="{BB962C8B-B14F-4D97-AF65-F5344CB8AC3E}">
        <p14:creationId xmlns:p14="http://schemas.microsoft.com/office/powerpoint/2010/main" val="3042722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655" y="222511"/>
            <a:ext cx="10020822" cy="946534"/>
          </a:xfrm>
        </p:spPr>
        <p:txBody>
          <a:bodyPr anchor="ctr">
            <a:normAutofit/>
          </a:bodyPr>
          <a:lstStyle/>
          <a:p>
            <a:pPr algn="ctr"/>
            <a:r>
              <a:rPr lang="en-US" b="1" dirty="0" smtClean="0">
                <a:solidFill>
                  <a:schemeClr val="accent1">
                    <a:lumMod val="75000"/>
                  </a:schemeClr>
                </a:solidFill>
                <a:latin typeface="Times New Roman" panose="02020603050405020304" pitchFamily="18" charset="0"/>
                <a:cs typeface="Times New Roman" panose="02020603050405020304" pitchFamily="18" charset="0"/>
              </a:rPr>
              <a:t>Implementation Design Choices</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grpSp>
        <p:nvGrpSpPr>
          <p:cNvPr id="23" name="그룹 22"/>
          <p:cNvGrpSpPr/>
          <p:nvPr/>
        </p:nvGrpSpPr>
        <p:grpSpPr>
          <a:xfrm>
            <a:off x="1417565" y="1390389"/>
            <a:ext cx="9653401" cy="5036371"/>
            <a:chOff x="296999" y="1672199"/>
            <a:chExt cx="9653401" cy="5201530"/>
          </a:xfrm>
        </p:grpSpPr>
        <p:sp>
          <p:nvSpPr>
            <p:cNvPr id="5" name="자유형 4"/>
            <p:cNvSpPr/>
            <p:nvPr/>
          </p:nvSpPr>
          <p:spPr>
            <a:xfrm>
              <a:off x="2424300" y="1672199"/>
              <a:ext cx="5314979" cy="6857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ln/>
          </p:spPr>
          <p:style>
            <a:lnRef idx="3">
              <a:schemeClr val="lt1"/>
            </a:lnRef>
            <a:fillRef idx="1">
              <a:schemeClr val="accent1"/>
            </a:fillRef>
            <a:effectRef idx="1">
              <a:schemeClr val="accent1"/>
            </a:effectRef>
            <a:fontRef idx="minor">
              <a:schemeClr val="lt1"/>
            </a:fontRef>
          </p:style>
          <p:txBody>
            <a:bodyPr vert="horz"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en-US" sz="2800" b="1" i="0" u="none" strike="noStrike" kern="1200" dirty="0">
                  <a:ln>
                    <a:noFill/>
                  </a:ln>
                  <a:solidFill>
                    <a:schemeClr val="bg1"/>
                  </a:solidFill>
                  <a:latin typeface="Times New Roman" panose="02020603050405020304" pitchFamily="18" charset="0"/>
                  <a:ea typeface="Arial" pitchFamily="2"/>
                  <a:cs typeface="Times New Roman" panose="02020603050405020304" pitchFamily="18" charset="0"/>
                </a:rPr>
                <a:t>Memory Coherence Strategies</a:t>
              </a:r>
            </a:p>
          </p:txBody>
        </p:sp>
        <p:sp>
          <p:nvSpPr>
            <p:cNvPr id="6" name="자유형 5"/>
            <p:cNvSpPr/>
            <p:nvPr/>
          </p:nvSpPr>
          <p:spPr>
            <a:xfrm>
              <a:off x="817200" y="2743199"/>
              <a:ext cx="2971800" cy="6857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ln/>
          </p:spPr>
          <p:style>
            <a:lnRef idx="2">
              <a:schemeClr val="accent2"/>
            </a:lnRef>
            <a:fillRef idx="1">
              <a:schemeClr val="lt1"/>
            </a:fillRef>
            <a:effectRef idx="0">
              <a:schemeClr val="accent2"/>
            </a:effectRef>
            <a:fontRef idx="minor">
              <a:schemeClr val="dk1"/>
            </a:fontRef>
          </p:style>
          <p:txBody>
            <a:bodyPr vert="horz"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en-US" sz="24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Page Synchronization</a:t>
              </a:r>
            </a:p>
          </p:txBody>
        </p:sp>
        <p:sp>
          <p:nvSpPr>
            <p:cNvPr id="7" name="자유형 6"/>
            <p:cNvSpPr/>
            <p:nvPr/>
          </p:nvSpPr>
          <p:spPr>
            <a:xfrm>
              <a:off x="6253560" y="2743560"/>
              <a:ext cx="2971800" cy="6857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ln/>
          </p:spPr>
          <p:style>
            <a:lnRef idx="2">
              <a:schemeClr val="accent2"/>
            </a:lnRef>
            <a:fillRef idx="1">
              <a:schemeClr val="lt1"/>
            </a:fillRef>
            <a:effectRef idx="0">
              <a:schemeClr val="accent2"/>
            </a:effectRef>
            <a:fontRef idx="minor">
              <a:schemeClr val="dk1"/>
            </a:fontRef>
          </p:style>
          <p:txBody>
            <a:bodyPr vert="horz"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en-US" sz="24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Page Ownership</a:t>
              </a:r>
            </a:p>
          </p:txBody>
        </p:sp>
        <p:cxnSp>
          <p:nvCxnSpPr>
            <p:cNvPr id="8" name="꺾인 연결선 7"/>
            <p:cNvCxnSpPr>
              <a:stCxn id="6" idx="0"/>
            </p:cNvCxnSpPr>
            <p:nvPr/>
          </p:nvCxnSpPr>
          <p:spPr>
            <a:xfrm flipV="1">
              <a:off x="2302920" y="2358000"/>
              <a:ext cx="2749680" cy="385199"/>
            </a:xfrm>
            <a:prstGeom prst="bentConnector3">
              <a:avLst/>
            </a:prstGeom>
            <a:noFill/>
            <a:ln w="0">
              <a:solidFill>
                <a:srgbClr val="000000"/>
              </a:solidFill>
              <a:prstDash val="solid"/>
            </a:ln>
          </p:spPr>
        </p:cxnSp>
        <p:cxnSp>
          <p:nvCxnSpPr>
            <p:cNvPr id="9" name="꺾인 연결선 8"/>
            <p:cNvCxnSpPr/>
            <p:nvPr/>
          </p:nvCxnSpPr>
          <p:spPr>
            <a:xfrm>
              <a:off x="5052600" y="2358000"/>
              <a:ext cx="2686679" cy="385560"/>
            </a:xfrm>
            <a:prstGeom prst="bentConnector3">
              <a:avLst/>
            </a:prstGeom>
            <a:noFill/>
            <a:ln w="0">
              <a:solidFill>
                <a:srgbClr val="000000"/>
              </a:solidFill>
              <a:prstDash val="solid"/>
            </a:ln>
          </p:spPr>
        </p:cxnSp>
        <p:sp>
          <p:nvSpPr>
            <p:cNvPr id="10" name="자유형 9"/>
            <p:cNvSpPr/>
            <p:nvPr/>
          </p:nvSpPr>
          <p:spPr>
            <a:xfrm>
              <a:off x="5657400" y="3657600"/>
              <a:ext cx="1371599"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ln/>
          </p:spPr>
          <p:style>
            <a:lnRef idx="2">
              <a:schemeClr val="accent3"/>
            </a:lnRef>
            <a:fillRef idx="1">
              <a:schemeClr val="lt1"/>
            </a:fillRef>
            <a:effectRef idx="0">
              <a:schemeClr val="accent3"/>
            </a:effectRef>
            <a:fontRef idx="minor">
              <a:schemeClr val="dk1"/>
            </a:fontRef>
          </p:style>
          <p:txBody>
            <a:bodyPr vert="horz"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en-US" sz="2400" b="0" i="0" u="none" strike="noStrike" kern="1200" dirty="0">
                  <a:ln>
                    <a:noFill/>
                  </a:ln>
                  <a:latin typeface="Times New Roman" panose="02020603050405020304" pitchFamily="18" charset="0"/>
                  <a:ea typeface="Arial" pitchFamily="2"/>
                  <a:cs typeface="Times New Roman" panose="02020603050405020304" pitchFamily="18" charset="0"/>
                </a:rPr>
                <a:t>Fixed</a:t>
              </a:r>
            </a:p>
          </p:txBody>
        </p:sp>
        <p:sp>
          <p:nvSpPr>
            <p:cNvPr id="11" name="자유형 10"/>
            <p:cNvSpPr/>
            <p:nvPr/>
          </p:nvSpPr>
          <p:spPr>
            <a:xfrm>
              <a:off x="8393400" y="3657600"/>
              <a:ext cx="1371599"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ln/>
          </p:spPr>
          <p:style>
            <a:lnRef idx="2">
              <a:schemeClr val="accent3"/>
            </a:lnRef>
            <a:fillRef idx="1">
              <a:schemeClr val="lt1"/>
            </a:fillRef>
            <a:effectRef idx="0">
              <a:schemeClr val="accent3"/>
            </a:effectRef>
            <a:fontRef idx="minor">
              <a:schemeClr val="dk1"/>
            </a:fontRef>
          </p:style>
          <p:txBody>
            <a:bodyPr vert="horz"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en-US" sz="2400" b="0" i="0" u="none" strike="noStrike" kern="1200" dirty="0" smtClean="0">
                  <a:ln>
                    <a:noFill/>
                  </a:ln>
                  <a:latin typeface="Times New Roman" panose="02020603050405020304" pitchFamily="18" charset="0"/>
                  <a:ea typeface="Arial" pitchFamily="2"/>
                  <a:cs typeface="Times New Roman" panose="02020603050405020304" pitchFamily="18" charset="0"/>
                </a:rPr>
                <a:t>Dynamic</a:t>
              </a:r>
              <a:endParaRPr lang="en-US" sz="2400" b="0" i="0" u="none" strike="noStrike" kern="1200" dirty="0">
                <a:ln>
                  <a:noFill/>
                </a:ln>
                <a:latin typeface="Times New Roman" panose="02020603050405020304" pitchFamily="18" charset="0"/>
                <a:ea typeface="Arial" pitchFamily="2"/>
                <a:cs typeface="Times New Roman" panose="02020603050405020304" pitchFamily="18" charset="0"/>
              </a:endParaRPr>
            </a:p>
          </p:txBody>
        </p:sp>
        <p:sp>
          <p:nvSpPr>
            <p:cNvPr id="12" name="자유형 11"/>
            <p:cNvSpPr/>
            <p:nvPr/>
          </p:nvSpPr>
          <p:spPr>
            <a:xfrm>
              <a:off x="2424300" y="3657600"/>
              <a:ext cx="2187301"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ln/>
          </p:spPr>
          <p:style>
            <a:lnRef idx="2">
              <a:schemeClr val="accent6"/>
            </a:lnRef>
            <a:fillRef idx="1">
              <a:schemeClr val="lt1"/>
            </a:fillRef>
            <a:effectRef idx="0">
              <a:schemeClr val="accent6"/>
            </a:effectRef>
            <a:fontRef idx="minor">
              <a:schemeClr val="dk1"/>
            </a:fontRef>
          </p:style>
          <p:txBody>
            <a:bodyPr vert="horz"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en-US" sz="24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Write Broadcast</a:t>
              </a:r>
            </a:p>
          </p:txBody>
        </p:sp>
        <p:sp>
          <p:nvSpPr>
            <p:cNvPr id="13" name="자유형 12"/>
            <p:cNvSpPr/>
            <p:nvPr/>
          </p:nvSpPr>
          <p:spPr>
            <a:xfrm>
              <a:off x="365399" y="3657600"/>
              <a:ext cx="1692001"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ln/>
          </p:spPr>
          <p:style>
            <a:lnRef idx="2">
              <a:schemeClr val="accent6"/>
            </a:lnRef>
            <a:fillRef idx="1">
              <a:schemeClr val="lt1"/>
            </a:fillRef>
            <a:effectRef idx="0">
              <a:schemeClr val="accent6"/>
            </a:effectRef>
            <a:fontRef idx="minor">
              <a:schemeClr val="dk1"/>
            </a:fontRef>
          </p:style>
          <p:txBody>
            <a:bodyPr vert="horz"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en-US" sz="24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Invalidation</a:t>
              </a:r>
            </a:p>
          </p:txBody>
        </p:sp>
        <p:cxnSp>
          <p:nvCxnSpPr>
            <p:cNvPr id="14" name="꺾인 연결선 13"/>
            <p:cNvCxnSpPr>
              <a:stCxn id="10" idx="0"/>
              <a:endCxn id="7" idx="2"/>
            </p:cNvCxnSpPr>
            <p:nvPr/>
          </p:nvCxnSpPr>
          <p:spPr>
            <a:xfrm rot="5400000" flipH="1" flipV="1">
              <a:off x="6927210" y="2845350"/>
              <a:ext cx="228241" cy="1396260"/>
            </a:xfrm>
            <a:prstGeom prst="bentConnector3">
              <a:avLst/>
            </a:prstGeom>
            <a:noFill/>
            <a:ln w="0">
              <a:solidFill>
                <a:srgbClr val="000000"/>
              </a:solidFill>
              <a:prstDash val="solid"/>
            </a:ln>
          </p:spPr>
        </p:cxnSp>
        <p:cxnSp>
          <p:nvCxnSpPr>
            <p:cNvPr id="15" name="꺾인 연결선 14"/>
            <p:cNvCxnSpPr>
              <a:stCxn id="7" idx="2"/>
              <a:endCxn id="11" idx="0"/>
            </p:cNvCxnSpPr>
            <p:nvPr/>
          </p:nvCxnSpPr>
          <p:spPr>
            <a:xfrm rot="16200000" flipH="1">
              <a:off x="8295210" y="2873609"/>
              <a:ext cx="228241" cy="1339740"/>
            </a:xfrm>
            <a:prstGeom prst="bentConnector3">
              <a:avLst/>
            </a:prstGeom>
            <a:noFill/>
            <a:ln w="0">
              <a:solidFill>
                <a:srgbClr val="000000"/>
              </a:solidFill>
              <a:prstDash val="solid"/>
            </a:ln>
          </p:spPr>
        </p:cxnSp>
        <p:cxnSp>
          <p:nvCxnSpPr>
            <p:cNvPr id="16" name="꺾인 연결선 15"/>
            <p:cNvCxnSpPr>
              <a:stCxn id="6" idx="2"/>
              <a:endCxn id="13" idx="0"/>
            </p:cNvCxnSpPr>
            <p:nvPr/>
          </p:nvCxnSpPr>
          <p:spPr>
            <a:xfrm rot="5400000">
              <a:off x="1562849" y="2917349"/>
              <a:ext cx="228602" cy="1251901"/>
            </a:xfrm>
            <a:prstGeom prst="bentConnector3">
              <a:avLst/>
            </a:prstGeom>
            <a:noFill/>
            <a:ln w="0">
              <a:solidFill>
                <a:srgbClr val="000000"/>
              </a:solidFill>
              <a:prstDash val="solid"/>
            </a:ln>
          </p:spPr>
        </p:cxnSp>
        <p:cxnSp>
          <p:nvCxnSpPr>
            <p:cNvPr id="17" name="꺾인 연결선 16"/>
            <p:cNvCxnSpPr>
              <a:stCxn id="6" idx="2"/>
              <a:endCxn id="12" idx="0"/>
            </p:cNvCxnSpPr>
            <p:nvPr/>
          </p:nvCxnSpPr>
          <p:spPr>
            <a:xfrm rot="16200000" flipH="1">
              <a:off x="2894849" y="2837249"/>
              <a:ext cx="228602" cy="1412100"/>
            </a:xfrm>
            <a:prstGeom prst="bentConnector3">
              <a:avLst/>
            </a:prstGeom>
            <a:noFill/>
            <a:ln w="0">
              <a:solidFill>
                <a:srgbClr val="000000"/>
              </a:solidFill>
              <a:prstDash val="solid"/>
            </a:ln>
          </p:spPr>
        </p:cxnSp>
        <p:sp>
          <p:nvSpPr>
            <p:cNvPr id="18" name="TextBox 17"/>
            <p:cNvSpPr txBox="1"/>
            <p:nvPr/>
          </p:nvSpPr>
          <p:spPr>
            <a:xfrm>
              <a:off x="296999" y="4343400"/>
              <a:ext cx="1828800" cy="2530329"/>
            </a:xfrm>
            <a:prstGeom prst="rect">
              <a:avLst/>
            </a:prstGeom>
            <a:noFill/>
            <a:ln>
              <a:noFill/>
            </a:ln>
          </p:spPr>
          <p:txBody>
            <a:bodyPr vert="horz" lIns="90000" tIns="45000" rIns="90000" bIns="45000" compatLnSpc="0">
              <a:spAutoFit/>
            </a:bodyPr>
            <a:lstStyle/>
            <a:p>
              <a:pPr marL="0" marR="0" lvl="0" indent="0" rtl="0" hangingPunct="0">
                <a:lnSpc>
                  <a:spcPct val="100000"/>
                </a:lnSpc>
                <a:spcBef>
                  <a:spcPts val="0"/>
                </a:spcBef>
                <a:spcAft>
                  <a:spcPts val="0"/>
                </a:spcAft>
                <a:buNone/>
                <a:tabLst/>
                <a:defRPr sz="1500"/>
              </a:pPr>
              <a:r>
                <a:rPr lang="en-US" sz="20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Only one owner process of page. Copies of page that are distributed are invalidated before writes occur.</a:t>
              </a:r>
            </a:p>
          </p:txBody>
        </p:sp>
        <p:sp>
          <p:nvSpPr>
            <p:cNvPr id="19" name="TextBox 18"/>
            <p:cNvSpPr txBox="1"/>
            <p:nvPr/>
          </p:nvSpPr>
          <p:spPr>
            <a:xfrm>
              <a:off x="2971800" y="4379400"/>
              <a:ext cx="1828800" cy="1312095"/>
            </a:xfrm>
            <a:prstGeom prst="rect">
              <a:avLst/>
            </a:prstGeom>
            <a:noFill/>
            <a:ln>
              <a:noFill/>
            </a:ln>
          </p:spPr>
          <p:txBody>
            <a:bodyPr vert="horz" lIns="90000" tIns="45000" rIns="90000" bIns="45000" anchorCtr="0" compatLnSpc="0">
              <a:spAutoFit/>
            </a:bodyPr>
            <a:lstStyle/>
            <a:p>
              <a:pPr marL="0" marR="0" lvl="0" indent="0" rtl="0" hangingPunct="0">
                <a:lnSpc>
                  <a:spcPct val="100000"/>
                </a:lnSpc>
                <a:spcBef>
                  <a:spcPts val="0"/>
                </a:spcBef>
                <a:spcAft>
                  <a:spcPts val="0"/>
                </a:spcAft>
                <a:buNone/>
                <a:tabLst/>
                <a:defRPr sz="1500"/>
              </a:pPr>
              <a:r>
                <a:rPr lang="en-US" sz="20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Writes are carried out on all copies of the page.</a:t>
              </a:r>
            </a:p>
          </p:txBody>
        </p:sp>
        <p:sp>
          <p:nvSpPr>
            <p:cNvPr id="20" name="TextBox 19"/>
            <p:cNvSpPr txBox="1"/>
            <p:nvPr/>
          </p:nvSpPr>
          <p:spPr>
            <a:xfrm>
              <a:off x="5607000" y="4343400"/>
              <a:ext cx="1996920" cy="2530329"/>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defRPr sz="1500"/>
              </a:pPr>
              <a:r>
                <a:rPr lang="en-US" sz="20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Page always owned by same processor. Other processes must negotiate with owner to read and write on page.</a:t>
              </a:r>
            </a:p>
          </p:txBody>
        </p:sp>
        <p:sp>
          <p:nvSpPr>
            <p:cNvPr id="21" name="TextBox 20"/>
            <p:cNvSpPr txBox="1"/>
            <p:nvPr/>
          </p:nvSpPr>
          <p:spPr>
            <a:xfrm>
              <a:off x="8173746" y="4343400"/>
              <a:ext cx="1776654" cy="1921211"/>
            </a:xfrm>
            <a:prstGeom prst="rect">
              <a:avLst/>
            </a:prstGeom>
            <a:noFill/>
            <a:ln>
              <a:noFill/>
            </a:ln>
          </p:spPr>
          <p:txBody>
            <a:bodyPr vert="horz" wrap="square" lIns="90000" tIns="45000" rIns="90000" bIns="45000" compatLnSpc="0">
              <a:spAutoFit/>
            </a:bodyPr>
            <a:lstStyle/>
            <a:p>
              <a:pPr marL="0" marR="0" lvl="0" indent="0" rtl="0" hangingPunct="0">
                <a:lnSpc>
                  <a:spcPct val="100000"/>
                </a:lnSpc>
                <a:spcBef>
                  <a:spcPts val="0"/>
                </a:spcBef>
                <a:spcAft>
                  <a:spcPts val="0"/>
                </a:spcAft>
                <a:buNone/>
                <a:tabLst/>
                <a:defRPr sz="1400"/>
              </a:pPr>
              <a:r>
                <a:rPr lang="en-US" sz="2000" b="0" i="0" u="none" strike="noStrike" kern="1200" dirty="0">
                  <a:ln>
                    <a:noFill/>
                  </a:ln>
                  <a:solidFill>
                    <a:srgbClr val="002060"/>
                  </a:solidFill>
                  <a:latin typeface="Times New Roman" panose="02020603050405020304" pitchFamily="18" charset="0"/>
                  <a:ea typeface="Arial" pitchFamily="2"/>
                  <a:cs typeface="Times New Roman" panose="02020603050405020304" pitchFamily="18" charset="0"/>
                </a:rPr>
                <a:t>Page ownership changes. There are centralized and distributed strategy.</a:t>
              </a:r>
            </a:p>
          </p:txBody>
        </p:sp>
        <p:sp>
          <p:nvSpPr>
            <p:cNvPr id="22" name="TextBox 21"/>
            <p:cNvSpPr txBox="1"/>
            <p:nvPr/>
          </p:nvSpPr>
          <p:spPr>
            <a:xfrm>
              <a:off x="8686800" y="6172200"/>
              <a:ext cx="180720" cy="618120"/>
            </a:xfrm>
            <a:prstGeom prst="rect">
              <a:avLst/>
            </a:prstGeom>
            <a:noFill/>
            <a:ln>
              <a:noFill/>
            </a:ln>
          </p:spPr>
          <p:txBody>
            <a:bodyPr vert="horz" lIns="90000" tIns="45000" rIns="90000" bIns="45000"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pitchFamily="2"/>
                <a:cs typeface="Tahoma" pitchFamily="2"/>
              </a:endParaRPr>
            </a:p>
          </p:txBody>
        </p:sp>
      </p:grpSp>
    </p:spTree>
    <p:extLst>
      <p:ext uri="{BB962C8B-B14F-4D97-AF65-F5344CB8AC3E}">
        <p14:creationId xmlns:p14="http://schemas.microsoft.com/office/powerpoint/2010/main" val="387297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3978</TotalTime>
  <Words>3900</Words>
  <Application>Microsoft Office PowerPoint</Application>
  <PresentationFormat>Widescreen</PresentationFormat>
  <Paragraphs>590</Paragraphs>
  <Slides>44</Slides>
  <Notes>36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돋움</vt:lpstr>
      <vt:lpstr>맑은 고딕</vt:lpstr>
      <vt:lpstr>Arial</vt:lpstr>
      <vt:lpstr>Calibri</vt:lpstr>
      <vt:lpstr>Cambria Math</vt:lpstr>
      <vt:lpstr>Consolas</vt:lpstr>
      <vt:lpstr>Franklin Gothic Book</vt:lpstr>
      <vt:lpstr>Tahoma</vt:lpstr>
      <vt:lpstr>Times New Roman</vt:lpstr>
      <vt:lpstr>Wingdings</vt:lpstr>
      <vt:lpstr>Crop</vt:lpstr>
      <vt:lpstr>Memory coherence in shared virtual memory systems</vt:lpstr>
      <vt:lpstr>Outline</vt:lpstr>
      <vt:lpstr>Shared Virtual Memory</vt:lpstr>
      <vt:lpstr>Memory Mapping Manager</vt:lpstr>
      <vt:lpstr>PowerPoint Presentation</vt:lpstr>
      <vt:lpstr>PowerPoint Presentation</vt:lpstr>
      <vt:lpstr>Memory Coherence Problem</vt:lpstr>
      <vt:lpstr>Implementation Design Choices</vt:lpstr>
      <vt:lpstr>Implementation Design Choices</vt:lpstr>
      <vt:lpstr>Memory Coherence Strategies</vt:lpstr>
      <vt:lpstr>Centralized Manager Algorithms</vt:lpstr>
      <vt:lpstr>Monitor-like Centralized Algorithm</vt:lpstr>
      <vt:lpstr>Monitor-like Centralized Algorithm (Cont’)</vt:lpstr>
      <vt:lpstr>Monitor-like Centralized Algorithm (Cont’)</vt:lpstr>
      <vt:lpstr>Monitor-like Centralized Algorithm (Cont’)</vt:lpstr>
      <vt:lpstr>Monitor-like Centralized Algorithm (Cont’)</vt:lpstr>
      <vt:lpstr>Monitor-like Centralized Algorithm (Cont’)</vt:lpstr>
      <vt:lpstr>Monitor-like Centralized Algorithm (Cont’)</vt:lpstr>
      <vt:lpstr>Monitor-like Centralized Algorithm (Cont’)</vt:lpstr>
      <vt:lpstr>Monitor-like Centralized Algorithm (Cont’)</vt:lpstr>
      <vt:lpstr>Monitor-like Centralized Algorithm (Cont’)</vt:lpstr>
      <vt:lpstr>Monitor-like Centralized Algorithm (Cont’)</vt:lpstr>
      <vt:lpstr>PowerPoint Presentation</vt:lpstr>
      <vt:lpstr>Monitor-like Centralized Algorithm (Cont’)</vt:lpstr>
      <vt:lpstr>Pros and Cons</vt:lpstr>
      <vt:lpstr>Improved Centralized Algorithm</vt:lpstr>
      <vt:lpstr>Distributed Manager Algorithm</vt:lpstr>
      <vt:lpstr>A Fixed Distributed Manager Algorithm</vt:lpstr>
      <vt:lpstr>PowerPoint Presentation</vt:lpstr>
      <vt:lpstr>A Broadcast Distributed Manager Algorithm</vt:lpstr>
      <vt:lpstr> Broadcast mechanism</vt:lpstr>
      <vt:lpstr>Page faults</vt:lpstr>
      <vt:lpstr>A Dynamic Distributed Manager Algorithm</vt:lpstr>
      <vt:lpstr>ProbOwner field</vt:lpstr>
      <vt:lpstr>Page faults</vt:lpstr>
      <vt:lpstr>Time Complexity of Dynamic DMA</vt:lpstr>
      <vt:lpstr>The two critical questions of Dynamic DMA</vt:lpstr>
      <vt:lpstr>Improvement in Dynamic DMA by using Fewer Broadcast</vt:lpstr>
      <vt:lpstr>Distribution of Copy Sets</vt:lpstr>
      <vt:lpstr>Distribution of Copy Sets (Cont’)</vt:lpstr>
      <vt:lpstr>Experiments</vt:lpstr>
      <vt:lpstr>Conclusion </vt:lpstr>
      <vt:lpstr>Q/A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coherence in shared virtual memory systems</dc:title>
  <dc:creator>Nushaba Gadimli</dc:creator>
  <cp:lastModifiedBy>Nushaba Gadimli</cp:lastModifiedBy>
  <cp:revision>116</cp:revision>
  <dcterms:created xsi:type="dcterms:W3CDTF">2016-10-09T13:13:58Z</dcterms:created>
  <dcterms:modified xsi:type="dcterms:W3CDTF">2016-10-18T05:40:32Z</dcterms:modified>
</cp:coreProperties>
</file>